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301" r:id="rId13"/>
    <p:sldId id="288" r:id="rId14"/>
    <p:sldId id="289" r:id="rId15"/>
    <p:sldId id="290" r:id="rId16"/>
    <p:sldId id="294" r:id="rId17"/>
    <p:sldId id="291" r:id="rId18"/>
    <p:sldId id="292" r:id="rId19"/>
    <p:sldId id="293" r:id="rId20"/>
    <p:sldId id="300" r:id="rId21"/>
    <p:sldId id="295" r:id="rId22"/>
    <p:sldId id="296" r:id="rId23"/>
    <p:sldId id="297" r:id="rId24"/>
    <p:sldId id="299" r:id="rId25"/>
    <p:sldId id="298" r:id="rId26"/>
  </p:sldIdLst>
  <p:sldSz cx="12192000" cy="6858000"/>
  <p:notesSz cx="6858000" cy="9144000"/>
  <p:embeddedFontLst>
    <p:embeddedFont>
      <p:font typeface="Arial Unicode MS" panose="020B0604020202020204" charset="-122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Bebas" charset="0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0579A"/>
    <a:srgbClr val="FFCC03"/>
    <a:srgbClr val="222D6B"/>
    <a:srgbClr val="DBDBDB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9"/>
        <p:guide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88.xml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CN Bold" panose="020B08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CN Bold" panose="020B08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CN Bold" panose="020B08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思源黑体 CN Bold" panose="020B08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-52070" y="881380"/>
            <a:ext cx="3568700" cy="5619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06" h="1875">
                <a:moveTo>
                  <a:pt x="0" y="0"/>
                </a:moveTo>
                <a:lnTo>
                  <a:pt x="10823" y="0"/>
                </a:lnTo>
                <a:lnTo>
                  <a:pt x="11906" y="1875"/>
                </a:lnTo>
                <a:lnTo>
                  <a:pt x="0" y="1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V="1">
            <a:off x="4450100" y="4269105"/>
            <a:ext cx="7741900" cy="16967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192" h="2672">
                <a:moveTo>
                  <a:pt x="0" y="0"/>
                </a:moveTo>
                <a:lnTo>
                  <a:pt x="12192" y="0"/>
                </a:lnTo>
                <a:lnTo>
                  <a:pt x="12192" y="2672"/>
                </a:lnTo>
                <a:lnTo>
                  <a:pt x="1543" y="26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5313680" y="1061720"/>
            <a:ext cx="6878320" cy="46951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32" h="7394">
                <a:moveTo>
                  <a:pt x="0" y="0"/>
                </a:moveTo>
                <a:lnTo>
                  <a:pt x="6563" y="0"/>
                </a:lnTo>
                <a:lnTo>
                  <a:pt x="10832" y="7394"/>
                </a:lnTo>
                <a:lnTo>
                  <a:pt x="0" y="7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-52070" y="1061720"/>
            <a:ext cx="9583538" cy="46951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92" h="7394">
                <a:moveTo>
                  <a:pt x="0" y="0"/>
                </a:moveTo>
                <a:lnTo>
                  <a:pt x="10823" y="0"/>
                </a:lnTo>
                <a:lnTo>
                  <a:pt x="15092" y="7394"/>
                </a:lnTo>
                <a:lnTo>
                  <a:pt x="0" y="73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>
                  <a:alpha val="9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3235325"/>
            <a:ext cx="4320562" cy="25215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04" h="3971">
                <a:moveTo>
                  <a:pt x="0" y="0"/>
                </a:moveTo>
                <a:lnTo>
                  <a:pt x="4511" y="0"/>
                </a:lnTo>
                <a:lnTo>
                  <a:pt x="6804" y="3971"/>
                </a:lnTo>
                <a:lnTo>
                  <a:pt x="0" y="39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0" y="4720590"/>
            <a:ext cx="6579870" cy="1036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06" h="1875">
                <a:moveTo>
                  <a:pt x="0" y="0"/>
                </a:moveTo>
                <a:lnTo>
                  <a:pt x="10823" y="0"/>
                </a:lnTo>
                <a:lnTo>
                  <a:pt x="11906" y="1875"/>
                </a:lnTo>
                <a:lnTo>
                  <a:pt x="0" y="18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27990" y="2287270"/>
            <a:ext cx="7321550" cy="102044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l"/>
            <a:r>
              <a:rPr lang="zh-CN" altLang="en-US" sz="5400" kern="1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Arial Unicode MS" panose="020B0604020202020204" charset="-122"/>
                <a:sym typeface="Times New Roman" panose="02020603050405020304"/>
              </a:rPr>
              <a:t>入职与试用期风险管理</a:t>
            </a:r>
            <a:endParaRPr lang="zh-CN" altLang="en-US" sz="5400" kern="1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Arial Unicode MS" panose="020B0604020202020204" charset="-122"/>
              <a:sym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6250" y="4269105"/>
            <a:ext cx="25120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+mj-lt"/>
              </a:rPr>
              <a:t>主讲人：李仁涓</a:t>
            </a:r>
            <a:endParaRPr lang="zh-CN" altLang="en-US" sz="2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+mj-lt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4032885" y="3235325"/>
            <a:ext cx="3275965" cy="41592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l"/>
            <a:endParaRPr lang="zh-CN" altLang="en-US" sz="1400" kern="100" spc="400">
              <a:solidFill>
                <a:schemeClr val="bg1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Times New Roman" panose="020206030504050203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6300" y="5071110"/>
            <a:ext cx="1581150" cy="296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altLang="zh-CN" sz="200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18859110168</a:t>
            </a:r>
            <a:endParaRPr lang="en-US" altLang="zh-CN" sz="2000">
              <a:solidFill>
                <a:schemeClr val="bg1"/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pic>
        <p:nvPicPr>
          <p:cNvPr id="18" name="图片 17" descr="电话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75" y="5066030"/>
            <a:ext cx="301625" cy="3016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601075" y="6022975"/>
            <a:ext cx="3390900" cy="66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议和网</a:t>
            </a:r>
            <a:endParaRPr lang="zh-CN" altLang="en-US" sz="9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福州市仓山区汇创名居二期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45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栋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04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单元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r" fontAlgn="auto">
              <a:lnSpc>
                <a:spcPct val="150000"/>
              </a:lnSpc>
            </a:pPr>
            <a:endParaRPr lang="en-US" altLang="zh-CN" sz="8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 descr="议和劳动人事学院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4" name="图片 3" descr="议和网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633285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548894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试用期劳动合同的解除问题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/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8860" y="1964690"/>
            <a:ext cx="59213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试用期可以解除劳动合同的八种情形：</a:t>
            </a:r>
            <a:endParaRPr lang="zh-CN" altLang="en-US" sz="2400" b="1" dirty="0">
              <a:solidFill>
                <a:srgbClr val="30579A"/>
              </a:solidFill>
            </a:endParaRPr>
          </a:p>
          <a:p>
            <a:pPr algn="l"/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26920" y="2878455"/>
            <a:ext cx="2189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不符合录用条件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0000" y="2712720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270000" y="3723005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270000" y="4743450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369060" y="2691765"/>
            <a:ext cx="29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1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64615" y="3712210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2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369695" y="4726305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3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70000" y="5761990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49375" y="5734685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4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83350" y="2738755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483350" y="3749040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483350" y="4769485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2410" y="2717800"/>
            <a:ext cx="29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5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77965" y="3738245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6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3045" y="4752340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7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483350" y="5788025"/>
            <a:ext cx="574675" cy="53403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62725" y="5760720"/>
            <a:ext cx="28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rPr>
              <a:t>8</a:t>
            </a:r>
            <a:endParaRPr lang="en-US" altLang="zh-CN" sz="3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HK Grotesk Black" panose="00000A00000000000000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58035" y="3888740"/>
            <a:ext cx="2479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严重违反公司规章制度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57400" y="4899025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严重失职造成重大损害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26920" y="5909310"/>
            <a:ext cx="410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与其他单位建立劳动关系造成严重影响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67270" y="2899410"/>
            <a:ext cx="410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欺诈或胁迫手段订立劳动合同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92670" y="3885565"/>
            <a:ext cx="410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被追究刑事责任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13625" y="4862195"/>
            <a:ext cx="410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医疗期满不能从事工作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52665" y="5905500"/>
            <a:ext cx="460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rPr>
              <a:t>不能胜任工作，经培训或调岗仍不能胜任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6322060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37845" y="881380"/>
            <a:ext cx="510032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rgbClr val="FFFFFF"/>
                </a:solidFill>
                <a:sym typeface="+mn-ea"/>
              </a:rPr>
              <a:t>试用期辞退员工的法律依据</a:t>
            </a:r>
            <a:endParaRPr lang="zh-CN" altLang="en-US" sz="3200" b="1" dirty="0">
              <a:solidFill>
                <a:srgbClr val="FFFFFF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5370" y="2290445"/>
            <a:ext cx="5471160" cy="21723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560" y="3905885"/>
            <a:ext cx="5470525" cy="2172335"/>
          </a:xfrm>
          <a:prstGeom prst="rect">
            <a:avLst/>
          </a:prstGeom>
          <a:gradFill>
            <a:gsLst>
              <a:gs pos="0">
                <a:srgbClr val="222D6B"/>
              </a:gs>
              <a:gs pos="100000">
                <a:srgbClr val="30579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46" name="文本框 149"/>
          <p:cNvSpPr txBox="1"/>
          <p:nvPr/>
        </p:nvSpPr>
        <p:spPr bwMode="auto">
          <a:xfrm>
            <a:off x="2800985" y="2774950"/>
            <a:ext cx="2962910" cy="6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19200" fontAlgn="base">
              <a:lnSpc>
                <a:spcPct val="150000"/>
              </a:lnSpc>
              <a:spcBef>
                <a:spcPts val="1335"/>
              </a:spcBef>
              <a:spcAft>
                <a:spcPct val="0"/>
              </a:spcAft>
            </a:pPr>
            <a:endParaRPr lang="en-US" altLang="zh-CN" sz="100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322060" y="2460625"/>
            <a:ext cx="487426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j-ea"/>
                <a:cs typeface="+mn-ea"/>
                <a:sym typeface="+mn-ea"/>
              </a:rPr>
              <a:t>严重失职：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j-ea"/>
                <a:cs typeface="+mn-ea"/>
                <a:sym typeface="+mn-ea"/>
              </a:rPr>
              <a:t>该情形是指劳动者在履行劳动合同期间，没有按照岗位职责履行自己的义务，违反其忠于职守、有未尽职责的严重过失行为。</a:t>
            </a:r>
            <a:endParaRPr lang="zh-CN" altLang="en-US" sz="2400" b="1" dirty="0" smtClean="0">
              <a:solidFill>
                <a:schemeClr val="accent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0770" y="4027170"/>
            <a:ext cx="45573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  <a:sym typeface="+mn-ea"/>
              </a:rPr>
              <a:t>营私舞弊：</a:t>
            </a:r>
            <a:r>
              <a:rPr lang="zh-CN" altLang="en-US" sz="2000" dirty="0">
                <a:solidFill>
                  <a:srgbClr val="FFFFFF"/>
                </a:solidFill>
                <a:latin typeface="+mn-ea"/>
                <a:sym typeface="+mn-ea"/>
              </a:rPr>
              <a:t>利用职务之便谋取私利的故意行为，使用人单位有形资产、无形资产遭受重大损失，但不够刑罚处罚的程度。</a:t>
            </a:r>
            <a:endParaRPr lang="zh-CN" altLang="en-US" sz="2000" dirty="0">
              <a:solidFill>
                <a:srgbClr val="FFFFFF"/>
              </a:solidFill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125220" y="881380"/>
            <a:ext cx="22218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试用案例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5255" y="3283585"/>
            <a:ext cx="3061970" cy="25685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02435" y="2634491"/>
            <a:ext cx="2582216" cy="3222797"/>
            <a:chOff x="2348" y="4073"/>
            <a:chExt cx="4354" cy="5491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2348" y="5610"/>
              <a:ext cx="4083" cy="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latin typeface="+mn-ea"/>
                  <a:sym typeface="+mn-ea"/>
                </a:rPr>
                <a:t>A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sym typeface="+mn-ea"/>
                </a:rPr>
                <a:t>公司制度规定，新入职员工如果在试用期内不符合考核要求，公司将无条件与新进员工解除劳动关系。</a:t>
              </a:r>
              <a:endParaRPr lang="zh-CN" altLang="en-US" sz="1600" dirty="0">
                <a:solidFill>
                  <a:schemeClr val="bg1"/>
                </a:solidFill>
                <a:latin typeface="+mn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516" y="4073"/>
              <a:ext cx="4186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+mn-ea"/>
                </a:rPr>
                <a:t>背 景</a:t>
              </a:r>
              <a:r>
                <a:rPr lang="en-US" altLang="zh-CN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sym typeface="+mn-ea"/>
                </a:rPr>
                <a:t>-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sym typeface="+mn-ea"/>
                </a:rPr>
                <a:t>制度规定</a:t>
              </a:r>
              <a:endPara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869815" y="3278505"/>
            <a:ext cx="3061970" cy="2573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76256" y="2629411"/>
            <a:ext cx="2783266" cy="3223384"/>
            <a:chOff x="2195" y="4073"/>
            <a:chExt cx="4693" cy="5492"/>
          </a:xfrm>
        </p:grpSpPr>
        <p:sp>
          <p:nvSpPr>
            <p:cNvPr id="11" name="Content Placeholder 2"/>
            <p:cNvSpPr txBox="1"/>
            <p:nvPr/>
          </p:nvSpPr>
          <p:spPr bwMode="auto">
            <a:xfrm>
              <a:off x="2348" y="5618"/>
              <a:ext cx="4083" cy="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sym typeface="+mn-ea"/>
                </a:rPr>
                <a:t>员工王某试用期两个月将满时，部门考核其试用期不合格，公司人力资源部通知他终止试用。</a:t>
              </a:r>
              <a:endParaRPr lang="zh-CN" altLang="en-US" sz="1600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95" y="4073"/>
              <a:ext cx="4693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+mn-ea"/>
                </a:rPr>
                <a:t>事 由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sym typeface="+mn-ea"/>
                </a:rPr>
                <a:t>-考核没通过</a:t>
              </a: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sym typeface="+mn-ea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308975" y="3278505"/>
            <a:ext cx="3061970" cy="2573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197531" y="2629411"/>
            <a:ext cx="2991433" cy="3223384"/>
            <a:chOff x="1659" y="4073"/>
            <a:chExt cx="5044" cy="5492"/>
          </a:xfrm>
        </p:grpSpPr>
        <p:sp>
          <p:nvSpPr>
            <p:cNvPr id="26" name="Content Placeholder 2"/>
            <p:cNvSpPr txBox="1"/>
            <p:nvPr/>
          </p:nvSpPr>
          <p:spPr bwMode="auto">
            <a:xfrm>
              <a:off x="1659" y="5618"/>
              <a:ext cx="5044" cy="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lvl="1" algn="l"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sym typeface="+mn-ea"/>
                </a:rPr>
                <a:t>王某不服公司的决定，认为公司并没有与他明确约定录用条件，属于违法解除，要求支付双倍经济补偿金，劳动仲裁委员会经审理，支持了该员工的请求。</a:t>
              </a:r>
              <a:endParaRPr lang="zh-CN" altLang="en-US" sz="1600" dirty="0">
                <a:solidFill>
                  <a:schemeClr val="bg1"/>
                </a:solidFill>
                <a:latin typeface="+mn-ea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16" y="4073"/>
              <a:ext cx="4186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+mn-ea"/>
                </a:rPr>
                <a:t>结 果</a:t>
              </a:r>
              <a:r>
                <a:rPr lang="zh-CN" altLang="en-US" sz="240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sym typeface="+mn-ea"/>
                </a:rPr>
                <a:t>-企业败诉</a:t>
              </a:r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6322060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37845" y="881380"/>
            <a:ext cx="510032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 dirty="0">
                <a:solidFill>
                  <a:srgbClr val="FFFFFF"/>
                </a:solidFill>
                <a:sym typeface="+mn-ea"/>
              </a:rPr>
              <a:t>试用期辞退员工的法律依据</a:t>
            </a:r>
            <a:endParaRPr lang="zh-CN" altLang="en-US" sz="3200" b="1" dirty="0">
              <a:solidFill>
                <a:srgbClr val="FFFFFF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5370" y="2290445"/>
            <a:ext cx="5471160" cy="21723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560" y="3905885"/>
            <a:ext cx="5470525" cy="2172335"/>
          </a:xfrm>
          <a:prstGeom prst="rect">
            <a:avLst/>
          </a:prstGeom>
          <a:gradFill>
            <a:gsLst>
              <a:gs pos="0">
                <a:srgbClr val="222D6B"/>
              </a:gs>
              <a:gs pos="100000">
                <a:srgbClr val="30579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46" name="文本框 149"/>
          <p:cNvSpPr txBox="1"/>
          <p:nvPr/>
        </p:nvSpPr>
        <p:spPr bwMode="auto">
          <a:xfrm>
            <a:off x="2800985" y="2774950"/>
            <a:ext cx="2962910" cy="6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defTabSz="1219200" fontAlgn="base">
              <a:lnSpc>
                <a:spcPct val="150000"/>
              </a:lnSpc>
              <a:spcBef>
                <a:spcPts val="1335"/>
              </a:spcBef>
              <a:spcAft>
                <a:spcPct val="0"/>
              </a:spcAft>
            </a:pPr>
            <a:endParaRPr lang="en-US" altLang="zh-CN" sz="100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78340" y="2899410"/>
            <a:ext cx="168719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  <a:sym typeface="+mn-ea"/>
              </a:rPr>
              <a:t>常见问题：未与员工设定并确认录用条件。</a:t>
            </a:r>
            <a:endParaRPr lang="zh-CN" altLang="en-US" sz="1600" b="1" dirty="0" smtClean="0">
              <a:solidFill>
                <a:schemeClr val="accent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80770" y="4128770"/>
            <a:ext cx="45573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+mn-ea"/>
                <a:sym typeface="+mn-ea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+mn-ea"/>
                <a:sym typeface="+mn-ea"/>
              </a:rPr>
              <a:t>劳动合同法</a:t>
            </a:r>
            <a:r>
              <a:rPr lang="en-US" altLang="zh-CN" sz="1600" b="1" dirty="0">
                <a:solidFill>
                  <a:srgbClr val="FFFFFF"/>
                </a:solidFill>
                <a:latin typeface="+mn-ea"/>
                <a:sym typeface="+mn-ea"/>
              </a:rPr>
              <a:t>》</a:t>
            </a:r>
            <a:r>
              <a:rPr lang="zh-CN" altLang="en-US" sz="1600" b="1" dirty="0">
                <a:solidFill>
                  <a:srgbClr val="FFFFFF"/>
                </a:solidFill>
                <a:latin typeface="+mn-ea"/>
                <a:sym typeface="+mn-ea"/>
              </a:rPr>
              <a:t>第三十九条：</a:t>
            </a:r>
            <a:endParaRPr lang="en-US" altLang="zh-CN" sz="1600" b="1" dirty="0">
              <a:solidFill>
                <a:srgbClr val="FFFF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+mn-ea"/>
                <a:sym typeface="+mn-ea"/>
              </a:rPr>
              <a:t>劳动者有下列情形之一的，用人单位可以解除劳动合同：</a:t>
            </a:r>
            <a:endParaRPr lang="zh-CN" altLang="en-US" sz="1600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（一）在试用期间被证明不符合录用条件的；</a:t>
            </a:r>
            <a:endParaRPr lang="zh-CN" altLang="en-US" sz="1600" b="1" dirty="0" smtClean="0">
              <a:ln>
                <a:solidFill>
                  <a:srgbClr val="00B0F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j-ea"/>
              <a:cs typeface="+mn-ea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85" y="2327910"/>
            <a:ext cx="3436620" cy="20974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326390" y="3887470"/>
            <a:ext cx="2774315" cy="2327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6525" y="2112010"/>
            <a:ext cx="9766300" cy="903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“以不符合录用条件终止试用”，你得先搞清楚以下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四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个关键问题</a:t>
            </a:r>
            <a:endParaRPr lang="zh-CN" altLang="en-US" sz="2400" b="1" dirty="0">
              <a:solidFill>
                <a:srgbClr val="30579A"/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095" y="3056890"/>
            <a:ext cx="2405380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66445" y="3368675"/>
            <a:ext cx="1849120" cy="1682750"/>
            <a:chOff x="2347" y="4361"/>
            <a:chExt cx="3971" cy="3612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录用条件指什么？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如何设定录用条件？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47" y="4361"/>
              <a:ext cx="3970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sym typeface="+mn-ea"/>
                </a:rPr>
                <a:t>什么是录用条件？</a:t>
              </a:r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252470" y="3887470"/>
            <a:ext cx="2774315" cy="2327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7255" y="3056890"/>
            <a:ext cx="2405380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97605" y="3368675"/>
            <a:ext cx="1849120" cy="1682750"/>
            <a:chOff x="2347" y="4361"/>
            <a:chExt cx="3971" cy="3612"/>
          </a:xfrm>
        </p:grpSpPr>
        <p:sp>
          <p:nvSpPr>
            <p:cNvPr id="9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7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录用条件应让员工知晓并确认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47" y="4361"/>
              <a:ext cx="3970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员工知晓吗？</a:t>
              </a:r>
              <a:endPara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167120" y="3882390"/>
            <a:ext cx="2774315" cy="2327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46825" y="3051810"/>
            <a:ext cx="2405380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07175" y="3363595"/>
            <a:ext cx="1849120" cy="1682750"/>
            <a:chOff x="2347" y="4361"/>
            <a:chExt cx="3971" cy="3612"/>
          </a:xfrm>
        </p:grpSpPr>
        <p:sp>
          <p:nvSpPr>
            <p:cNvPr id="25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需有客观证据证明员工不符合录用条件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47" y="4361"/>
              <a:ext cx="3970" cy="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如何证明不符合？</a:t>
              </a:r>
              <a:endParaRPr lang="zh-CN" altLang="en-US" b="1" dirty="0">
                <a:solidFill>
                  <a:srgbClr val="D46112"/>
                </a:solidFill>
              </a:endParaRPr>
            </a:p>
            <a:p>
              <a:pPr algn="ctr"/>
              <a:endPara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9093200" y="3882390"/>
            <a:ext cx="2774315" cy="23272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77985" y="3051810"/>
            <a:ext cx="2405380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538335" y="3363595"/>
            <a:ext cx="1849120" cy="1682750"/>
            <a:chOff x="2347" y="4361"/>
            <a:chExt cx="3971" cy="3612"/>
          </a:xfrm>
        </p:grpSpPr>
        <p:sp>
          <p:nvSpPr>
            <p:cNvPr id="30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7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需在试用期结束前提出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  <a:p>
              <a:pPr algn="l" defTabSz="1219200" fontAlgn="base">
                <a:lnSpc>
                  <a:spcPct val="17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0000"/>
                  </a:solidFill>
                  <a:sym typeface="+mn-ea"/>
                </a:rPr>
                <a:t>主要过了试用期，就没办法依据此条款了哦，切记！</a:t>
              </a:r>
              <a:endParaRPr lang="zh-CN" altLang="en-US" sz="1400" dirty="0">
                <a:solidFill>
                  <a:srgbClr val="FF0000"/>
                </a:solidFill>
                <a:sym typeface="+mn-ea"/>
              </a:endParaRPr>
            </a:p>
            <a:p>
              <a:pPr algn="l" defTabSz="1219200" fontAlgn="base">
                <a:lnSpc>
                  <a:spcPct val="17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sym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47" y="4361"/>
              <a:ext cx="3970" cy="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何时提出？</a:t>
              </a:r>
              <a:endParaRPr lang="zh-CN" altLang="en-US" b="1" dirty="0">
                <a:solidFill>
                  <a:srgbClr val="D46112"/>
                </a:solidFill>
              </a:endParaRPr>
            </a:p>
            <a:p>
              <a:pPr algn="ctr"/>
              <a:endPara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5790" y="388747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5175" y="314325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58767" y="3368675"/>
            <a:ext cx="1568795" cy="1682750"/>
            <a:chOff x="2160" y="4361"/>
            <a:chExt cx="3369" cy="3612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用人单位有合法、具体、明确的录用条件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sym typeface="+mn-ea"/>
                </a:rPr>
                <a:t>明确</a:t>
              </a:r>
              <a:endParaRPr lang="zh-CN" altLang="en-US" b="1" dirty="0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22045" y="2084070"/>
            <a:ext cx="976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个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要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点</a:t>
            </a:r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20670" y="389255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80055" y="314833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73647" y="3373755"/>
            <a:ext cx="1568795" cy="1682750"/>
            <a:chOff x="2160" y="4361"/>
            <a:chExt cx="3369" cy="3612"/>
          </a:xfrm>
        </p:grpSpPr>
        <p:sp>
          <p:nvSpPr>
            <p:cNvPr id="32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有证据证明员工知晓用人单位录用条件，要事先公示或告知员工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70000"/>
                </a:lnSpc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60" y="4361"/>
              <a:ext cx="3306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公示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055870" y="388239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15255" y="313817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08847" y="3363595"/>
            <a:ext cx="1568795" cy="1682750"/>
            <a:chOff x="2160" y="4361"/>
            <a:chExt cx="3369" cy="3612"/>
          </a:xfrm>
        </p:grpSpPr>
        <p:sp>
          <p:nvSpPr>
            <p:cNvPr id="37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有证据证明员工不符合录用条件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70000"/>
                </a:lnSpc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证据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291070" y="389763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50455" y="315341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644047" y="3378835"/>
            <a:ext cx="1568795" cy="1682750"/>
            <a:chOff x="2160" y="4361"/>
            <a:chExt cx="3369" cy="3612"/>
          </a:xfrm>
        </p:grpSpPr>
        <p:sp>
          <p:nvSpPr>
            <p:cNvPr id="42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用人单位单方面解除劳动合同前应当书面征求工会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意见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告知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9526270" y="388747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685655" y="314325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879247" y="3368675"/>
            <a:ext cx="1568795" cy="1682750"/>
            <a:chOff x="2160" y="4361"/>
            <a:chExt cx="3369" cy="3612"/>
          </a:xfrm>
        </p:grpSpPr>
        <p:sp>
          <p:nvSpPr>
            <p:cNvPr id="47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解除劳动合同通知书应当在</a:t>
              </a: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试用期内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送达员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工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160" y="4361"/>
              <a:ext cx="3306" cy="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送达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6525" y="2112010"/>
            <a:ext cx="976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rgbClr val="30579A"/>
                </a:solidFill>
                <a:sym typeface="+mn-ea"/>
              </a:rPr>
              <a:t>1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、什么是录用条件？</a:t>
            </a:r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425315" y="2872105"/>
            <a:ext cx="3354070" cy="335407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772025" y="301371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246880" y="3869055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246880" y="477774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06525" y="3040380"/>
            <a:ext cx="360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说明岗位的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具体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要求和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衡量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方式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772025" y="554990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129665" y="3919220"/>
            <a:ext cx="3375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与劳动者的岗位、技能等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相关</a:t>
            </a:r>
            <a:endParaRPr lang="zh-CN" altLang="en-US" dirty="0" smtClean="0">
              <a:solidFill>
                <a:srgbClr val="FF0000"/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104265" y="4828540"/>
            <a:ext cx="3375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录用条件应体现岗位的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差异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性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066290" y="5600700"/>
            <a:ext cx="2966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录用条件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不等于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招聘条件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855460" y="302006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7480935" y="3869055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7480935" y="477774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6978650" y="5549900"/>
            <a:ext cx="456565" cy="456565"/>
          </a:xfrm>
          <a:prstGeom prst="ellipse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7333615" y="3030855"/>
            <a:ext cx="38633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无需协商，用人单位可以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自行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确定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922895" y="3879215"/>
            <a:ext cx="38633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尽量制定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专门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的录用条件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922260" y="4801235"/>
            <a:ext cx="38633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切忌大概或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抽象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化描述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421880" y="5553710"/>
            <a:ext cx="386334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不能与</a:t>
            </a:r>
            <a:r>
              <a:rPr lang="zh-CN" altLang="en-US" dirty="0">
                <a:solidFill>
                  <a:srgbClr val="FF0000"/>
                </a:solidFill>
                <a:latin typeface="+mn-ea"/>
                <a:sym typeface="+mn-ea"/>
              </a:rPr>
              <a:t>法律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ea"/>
                <a:sym typeface="+mn-ea"/>
              </a:rPr>
              <a:t>规定相冲突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7085" y="3034030"/>
            <a:ext cx="5052060" cy="1800860"/>
          </a:xfrm>
          <a:prstGeom prst="rect">
            <a:avLst/>
          </a:prstGeom>
          <a:solidFill>
            <a:srgbClr val="222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84620" y="3022600"/>
            <a:ext cx="4716780" cy="1795780"/>
          </a:xfrm>
          <a:prstGeom prst="rect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48618" y="3287031"/>
            <a:ext cx="4480779" cy="1652405"/>
            <a:chOff x="1290" y="3099"/>
            <a:chExt cx="4896" cy="1450"/>
          </a:xfrm>
        </p:grpSpPr>
        <p:grpSp>
          <p:nvGrpSpPr>
            <p:cNvPr id="30" name="组合 29"/>
            <p:cNvGrpSpPr/>
            <p:nvPr/>
          </p:nvGrpSpPr>
          <p:grpSpPr>
            <a:xfrm>
              <a:off x="2077" y="3448"/>
              <a:ext cx="245" cy="296"/>
              <a:chOff x="6568" y="5332"/>
              <a:chExt cx="1200" cy="1452"/>
            </a:xfrm>
          </p:grpSpPr>
          <p:sp>
            <p:nvSpPr>
              <p:cNvPr id="31" name="矩形 30"/>
              <p:cNvSpPr/>
              <p:nvPr/>
            </p:nvSpPr>
            <p:spPr>
              <a:xfrm rot="2700000">
                <a:off x="6637" y="5737"/>
                <a:ext cx="1200" cy="389"/>
              </a:xfrm>
              <a:prstGeom prst="rect">
                <a:avLst/>
              </a:prstGeom>
              <a:solidFill>
                <a:srgbClr val="222D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8900000" flipV="1">
                <a:off x="6568" y="6395"/>
                <a:ext cx="1200" cy="389"/>
              </a:xfrm>
              <a:prstGeom prst="rect">
                <a:avLst/>
              </a:prstGeom>
              <a:solidFill>
                <a:srgbClr val="222D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290" y="3099"/>
              <a:ext cx="4896" cy="1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招聘条件</a:t>
              </a:r>
              <a:endParaRPr lang="zh-CN" altLang="en-US" sz="28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sym typeface="+mn-ea"/>
                </a:rPr>
                <a:t>用人单位在招聘时选择劳动者的基本资格要求，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sym typeface="+mn-ea"/>
                </a:rPr>
                <a:t>可以相对简单，以吸引更多的求职者到用人单位面试。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algn="l"/>
              <a:endParaRPr lang="en-US" altLang="zh-CN" sz="16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01922" y="3269020"/>
            <a:ext cx="3974113" cy="1653410"/>
            <a:chOff x="1165" y="3083"/>
            <a:chExt cx="4652" cy="1455"/>
          </a:xfrm>
        </p:grpSpPr>
        <p:grpSp>
          <p:nvGrpSpPr>
            <p:cNvPr id="37" name="组合 36"/>
            <p:cNvGrpSpPr/>
            <p:nvPr/>
          </p:nvGrpSpPr>
          <p:grpSpPr>
            <a:xfrm>
              <a:off x="1978" y="3451"/>
              <a:ext cx="245" cy="300"/>
              <a:chOff x="6084" y="5347"/>
              <a:chExt cx="1200" cy="1469"/>
            </a:xfrm>
          </p:grpSpPr>
          <p:sp>
            <p:nvSpPr>
              <p:cNvPr id="38" name="矩形 37"/>
              <p:cNvSpPr/>
              <p:nvPr/>
            </p:nvSpPr>
            <p:spPr>
              <a:xfrm rot="2700000">
                <a:off x="6081" y="5752"/>
                <a:ext cx="1200" cy="389"/>
              </a:xfrm>
              <a:prstGeom prst="rect">
                <a:avLst/>
              </a:prstGeom>
              <a:solidFill>
                <a:srgbClr val="30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8900000" flipV="1">
                <a:off x="6084" y="6427"/>
                <a:ext cx="1200" cy="389"/>
              </a:xfrm>
              <a:prstGeom prst="rect">
                <a:avLst/>
              </a:prstGeom>
              <a:solidFill>
                <a:srgbClr val="30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1165" y="3083"/>
              <a:ext cx="4652" cy="1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录用条件</a:t>
              </a:r>
              <a:endParaRPr lang="zh-CN" altLang="en-US" sz="28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sym typeface="+mn-ea"/>
                </a:rPr>
                <a:t>用人单位确定所要聘用的劳动者的最终条件，应尽量严密、完善，并主要注重对能力的考核，更具可操作性。</a:t>
              </a:r>
              <a:endParaRPr lang="en-US" altLang="zh-CN" sz="1600" dirty="0">
                <a:solidFill>
                  <a:schemeClr val="bg1"/>
                </a:solidFill>
              </a:endParaRPr>
            </a:p>
            <a:p>
              <a:pPr algn="l"/>
              <a:endParaRPr lang="en-US" altLang="zh-CN" sz="16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67055" y="2196465"/>
            <a:ext cx="10865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rgbClr val="30579A"/>
                </a:solidFill>
                <a:sym typeface="+mn-ea"/>
              </a:rPr>
              <a:t>1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）录用条件和招聘条件</a:t>
            </a:r>
            <a:r>
              <a:rPr lang="en-US" altLang="zh-CN" sz="2400" b="1" dirty="0">
                <a:solidFill>
                  <a:srgbClr val="30579A"/>
                </a:solidFill>
                <a:sym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在实践中，还存在着招聘条件，它与录用条件是不同的概念。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88260" y="5126355"/>
            <a:ext cx="7308850" cy="10401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2715" y="5432425"/>
            <a:ext cx="72586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+mn-ea"/>
                <a:sym typeface="+mn-ea"/>
              </a:rPr>
              <a:t>当只有招聘条件而没有录用条件时，将招聘条件视为录用条件。</a:t>
            </a:r>
            <a:endParaRPr lang="zh-CN" altLang="en-US" sz="2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7055" y="2196465"/>
            <a:ext cx="10865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（</a:t>
            </a:r>
            <a:r>
              <a:rPr lang="en-US" altLang="zh-CN" sz="2400" b="1" dirty="0">
                <a:solidFill>
                  <a:srgbClr val="30579A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）录用条件要明确要具体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196340" y="2983230"/>
            <a:ext cx="4114165" cy="312229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87" name="矩形 86"/>
          <p:cNvSpPr/>
          <p:nvPr/>
        </p:nvSpPr>
        <p:spPr>
          <a:xfrm rot="19716818" flipH="1">
            <a:off x="3068320" y="2948305"/>
            <a:ext cx="374015" cy="32023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 rot="1883181">
            <a:off x="3002280" y="2910840"/>
            <a:ext cx="374015" cy="32207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TextBox 4"/>
          <p:cNvSpPr txBox="1"/>
          <p:nvPr/>
        </p:nvSpPr>
        <p:spPr>
          <a:xfrm>
            <a:off x="2166620" y="3677920"/>
            <a:ext cx="10210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chemeClr val="bg2"/>
                </a:solidFill>
              </a:rPr>
              <a:t>爱</a:t>
            </a:r>
            <a:r>
              <a:rPr lang="zh-CN" altLang="en-US" sz="1400" dirty="0">
                <a:solidFill>
                  <a:schemeClr val="bg2"/>
                </a:solidFill>
              </a:rPr>
              <a:t>岗</a:t>
            </a:r>
            <a:r>
              <a:rPr lang="zh-CN" altLang="en-US" sz="1600" dirty="0">
                <a:solidFill>
                  <a:schemeClr val="bg2"/>
                </a:solidFill>
              </a:rPr>
              <a:t>敬业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73" name="TextBox 5"/>
          <p:cNvSpPr txBox="1"/>
          <p:nvPr/>
        </p:nvSpPr>
        <p:spPr>
          <a:xfrm>
            <a:off x="2299970" y="430212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solidFill>
                  <a:schemeClr val="bg2"/>
                </a:solidFill>
              </a:rPr>
              <a:t>品貌端庄</a:t>
            </a:r>
            <a:endParaRPr lang="zh-CN" altLang="en-US" sz="3600" dirty="0">
              <a:solidFill>
                <a:schemeClr val="bg2"/>
              </a:solidFill>
            </a:endParaRPr>
          </a:p>
        </p:txBody>
      </p:sp>
      <p:sp>
        <p:nvSpPr>
          <p:cNvPr id="74" name="TextBox 6"/>
          <p:cNvSpPr txBox="1"/>
          <p:nvPr/>
        </p:nvSpPr>
        <p:spPr>
          <a:xfrm>
            <a:off x="2471420" y="3378200"/>
            <a:ext cx="1668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dirty="0">
                <a:solidFill>
                  <a:schemeClr val="bg2"/>
                </a:solidFill>
              </a:rPr>
              <a:t>丰</a:t>
            </a:r>
            <a:r>
              <a:rPr lang="zh-CN" altLang="en-US" dirty="0">
                <a:solidFill>
                  <a:schemeClr val="bg2"/>
                </a:solidFill>
              </a:rPr>
              <a:t>富</a:t>
            </a:r>
            <a:r>
              <a:rPr lang="zh-CN" altLang="en-US" sz="2400" dirty="0">
                <a:solidFill>
                  <a:schemeClr val="bg2"/>
                </a:solidFill>
              </a:rPr>
              <a:t>的管</a:t>
            </a:r>
            <a:r>
              <a:rPr lang="zh-CN" altLang="en-US" dirty="0">
                <a:solidFill>
                  <a:schemeClr val="bg2"/>
                </a:solidFill>
              </a:rPr>
              <a:t>理</a:t>
            </a:r>
            <a:r>
              <a:rPr lang="zh-CN" altLang="en-US" sz="1200" dirty="0">
                <a:solidFill>
                  <a:schemeClr val="bg2"/>
                </a:solidFill>
              </a:rPr>
              <a:t>经</a:t>
            </a:r>
            <a:r>
              <a:rPr lang="zh-CN" altLang="en-US" sz="900" dirty="0">
                <a:solidFill>
                  <a:schemeClr val="bg2"/>
                </a:solidFill>
              </a:rPr>
              <a:t>验</a:t>
            </a:r>
            <a:endParaRPr lang="zh-CN" altLang="en-US" sz="900" dirty="0">
              <a:solidFill>
                <a:schemeClr val="bg2"/>
              </a:solidFill>
            </a:endParaRPr>
          </a:p>
        </p:txBody>
      </p:sp>
      <p:sp>
        <p:nvSpPr>
          <p:cNvPr id="75" name="TextBox 7"/>
          <p:cNvSpPr txBox="1"/>
          <p:nvPr/>
        </p:nvSpPr>
        <p:spPr>
          <a:xfrm>
            <a:off x="1969770" y="395287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chemeClr val="bg2"/>
                </a:solidFill>
              </a:rPr>
              <a:t>精</a:t>
            </a:r>
            <a:r>
              <a:rPr lang="zh-CN" altLang="en-US" sz="2000" dirty="0">
                <a:solidFill>
                  <a:schemeClr val="bg2"/>
                </a:solidFill>
              </a:rPr>
              <a:t>益求精的工作态</a:t>
            </a:r>
            <a:r>
              <a:rPr lang="zh-CN" altLang="en-US" sz="2800" dirty="0">
                <a:solidFill>
                  <a:schemeClr val="bg2"/>
                </a:solidFill>
              </a:rPr>
              <a:t>度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3142615" y="3739515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dirty="0">
                <a:solidFill>
                  <a:schemeClr val="bg2"/>
                </a:solidFill>
              </a:rPr>
              <a:t>高度的责任感</a:t>
            </a:r>
            <a:endParaRPr lang="zh-CN" altLang="en-US" sz="1200" dirty="0">
              <a:solidFill>
                <a:schemeClr val="bg2"/>
              </a:solidFill>
            </a:endParaRPr>
          </a:p>
        </p:txBody>
      </p:sp>
      <p:sp>
        <p:nvSpPr>
          <p:cNvPr id="78" name="TextBox 9"/>
          <p:cNvSpPr txBox="1"/>
          <p:nvPr/>
        </p:nvSpPr>
        <p:spPr>
          <a:xfrm>
            <a:off x="1591945" y="481520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solidFill>
                  <a:schemeClr val="bg2"/>
                </a:solidFill>
              </a:rPr>
              <a:t>良好的职业道德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79" name="TextBox 11"/>
          <p:cNvSpPr txBox="1"/>
          <p:nvPr/>
        </p:nvSpPr>
        <p:spPr>
          <a:xfrm rot="20678688">
            <a:off x="1933575" y="4406265"/>
            <a:ext cx="428625" cy="497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sz="1600" dirty="0">
                <a:solidFill>
                  <a:schemeClr val="bg2"/>
                </a:solidFill>
              </a:rPr>
              <a:t>敬业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80" name="TextBox 12"/>
          <p:cNvSpPr txBox="1"/>
          <p:nvPr/>
        </p:nvSpPr>
        <p:spPr>
          <a:xfrm>
            <a:off x="3271520" y="4716780"/>
            <a:ext cx="20053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solidFill>
                  <a:schemeClr val="bg2"/>
                </a:solidFill>
              </a:rPr>
              <a:t>语言表</a:t>
            </a:r>
            <a:r>
              <a:rPr lang="zh-CN" altLang="en-US" sz="1400" dirty="0">
                <a:solidFill>
                  <a:schemeClr val="bg2"/>
                </a:solidFill>
              </a:rPr>
              <a:t>达</a:t>
            </a:r>
            <a:r>
              <a:rPr lang="zh-CN" altLang="en-US" sz="1600" dirty="0">
                <a:solidFill>
                  <a:schemeClr val="bg2"/>
                </a:solidFill>
              </a:rPr>
              <a:t>能力强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2434590" y="5055870"/>
            <a:ext cx="1386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bg2"/>
                </a:solidFill>
              </a:rPr>
              <a:t>     </a:t>
            </a:r>
            <a:r>
              <a:rPr lang="zh-CN" altLang="en-US" dirty="0">
                <a:solidFill>
                  <a:schemeClr val="bg2"/>
                </a:solidFill>
              </a:rPr>
              <a:t>队</a:t>
            </a:r>
            <a:r>
              <a:rPr lang="zh-CN" altLang="en-US" sz="2800" dirty="0">
                <a:solidFill>
                  <a:schemeClr val="bg2"/>
                </a:solidFill>
              </a:rPr>
              <a:t>协作</a:t>
            </a:r>
            <a:endParaRPr lang="zh-CN" altLang="en-US" sz="2800" dirty="0">
              <a:solidFill>
                <a:schemeClr val="bg2"/>
              </a:solidFill>
            </a:endParaRPr>
          </a:p>
        </p:txBody>
      </p:sp>
      <p:sp>
        <p:nvSpPr>
          <p:cNvPr id="82" name="TextBox 14"/>
          <p:cNvSpPr txBox="1"/>
          <p:nvPr/>
        </p:nvSpPr>
        <p:spPr>
          <a:xfrm>
            <a:off x="2169795" y="5137785"/>
            <a:ext cx="51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 dirty="0">
                <a:solidFill>
                  <a:schemeClr val="bg2"/>
                </a:solidFill>
              </a:rPr>
              <a:t>优</a:t>
            </a:r>
            <a:r>
              <a:rPr lang="zh-CN" altLang="en-US" sz="1400" dirty="0">
                <a:solidFill>
                  <a:schemeClr val="bg2"/>
                </a:solidFill>
              </a:rPr>
              <a:t>秀</a:t>
            </a:r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83" name="TextBox 15"/>
          <p:cNvSpPr txBox="1"/>
          <p:nvPr/>
        </p:nvSpPr>
        <p:spPr>
          <a:xfrm>
            <a:off x="2547620" y="5219065"/>
            <a:ext cx="297180" cy="2298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900" dirty="0">
                <a:solidFill>
                  <a:schemeClr val="bg2"/>
                </a:solidFill>
              </a:rPr>
              <a:t>的</a:t>
            </a:r>
            <a:endParaRPr lang="zh-CN" altLang="en-US" sz="900" dirty="0">
              <a:solidFill>
                <a:schemeClr val="bg2"/>
              </a:solidFill>
            </a:endParaRPr>
          </a:p>
        </p:txBody>
      </p:sp>
      <p:sp>
        <p:nvSpPr>
          <p:cNvPr id="84" name="TextBox 16"/>
          <p:cNvSpPr txBox="1"/>
          <p:nvPr/>
        </p:nvSpPr>
        <p:spPr>
          <a:xfrm>
            <a:off x="3709670" y="5041265"/>
            <a:ext cx="360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dirty="0">
                <a:solidFill>
                  <a:schemeClr val="bg2"/>
                </a:solidFill>
              </a:rPr>
              <a:t>精</a:t>
            </a:r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85" name="TextBox 17"/>
          <p:cNvSpPr txBox="1"/>
          <p:nvPr/>
        </p:nvSpPr>
        <p:spPr>
          <a:xfrm>
            <a:off x="4022725" y="5102860"/>
            <a:ext cx="43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chemeClr val="bg2"/>
                </a:solidFill>
              </a:rPr>
              <a:t>神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487795" y="3085465"/>
            <a:ext cx="3508375" cy="30791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/>
              </a:solidFill>
              <a:highlight>
                <a:srgbClr val="00FF00"/>
              </a:highlight>
              <a:latin typeface="+mn-ea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89" name="矩形 88"/>
          <p:cNvSpPr/>
          <p:nvPr/>
        </p:nvSpPr>
        <p:spPr>
          <a:xfrm rot="2957747">
            <a:off x="8591550" y="3091815"/>
            <a:ext cx="374015" cy="28435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19069971">
            <a:off x="7185660" y="4137660"/>
            <a:ext cx="374015" cy="15862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6621145" y="3061335"/>
            <a:ext cx="344868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chemeClr val="bg2"/>
                </a:solidFill>
                <a:latin typeface="+mn-ea"/>
                <a:sym typeface="+mn-ea"/>
              </a:rPr>
              <a:t>录用条件应当符合劳动合同目的，与工作岗位、工作能力相联系，不存在设定明显不能完成的，超过一般劳动者平均水平的条件，不存在歧视性条件，不违反法律法规的规定。</a:t>
            </a:r>
            <a:endParaRPr lang="zh-CN" altLang="en-US" sz="2000" dirty="0">
              <a:solidFill>
                <a:schemeClr val="bg2"/>
              </a:solidFill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605790" y="388747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5175" y="314325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58767" y="3368675"/>
            <a:ext cx="1568795" cy="1682750"/>
            <a:chOff x="2160" y="4361"/>
            <a:chExt cx="3369" cy="3612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岗位招聘公告，内容稳定而明确。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sym typeface="+mn-ea"/>
                </a:rPr>
                <a:t>招聘公告</a:t>
              </a:r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406525" y="2112010"/>
            <a:ext cx="97663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2</a:t>
            </a:r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、让员工知晓并确认录用条件的主要方式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20670" y="389255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80055" y="314833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73647" y="3373755"/>
            <a:ext cx="1568795" cy="1682750"/>
            <a:chOff x="2160" y="4361"/>
            <a:chExt cx="3369" cy="3612"/>
          </a:xfrm>
        </p:grpSpPr>
        <p:sp>
          <p:nvSpPr>
            <p:cNvPr id="32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单独准备录用条件，并要求员工签字确认。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70000"/>
                </a:lnSpc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60" y="4361"/>
              <a:ext cx="3306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单独文本</a:t>
              </a:r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055870" y="388239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15255" y="313817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08847" y="3363595"/>
            <a:ext cx="1568795" cy="1682750"/>
            <a:chOff x="2160" y="4361"/>
            <a:chExt cx="3369" cy="3612"/>
          </a:xfrm>
        </p:grpSpPr>
        <p:sp>
          <p:nvSpPr>
            <p:cNvPr id="37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7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在发送的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offer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上明确录用条件，要求签字确认。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70000"/>
                </a:lnSpc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OFFER</a:t>
              </a:r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7291070" y="389763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450455" y="315341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644047" y="3378835"/>
            <a:ext cx="1568795" cy="1682750"/>
            <a:chOff x="2160" y="4361"/>
            <a:chExt cx="3369" cy="3612"/>
          </a:xfrm>
        </p:grpSpPr>
        <p:sp>
          <p:nvSpPr>
            <p:cNvPr id="42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将各岗位录用条件汇总作为员工手册或规章制度附件并要求签收。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60" y="4361"/>
              <a:ext cx="3306" cy="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制度汇编</a:t>
              </a:r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9526270" y="3887470"/>
            <a:ext cx="2079625" cy="23272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685655" y="3143250"/>
            <a:ext cx="1919605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879247" y="3368675"/>
            <a:ext cx="1568795" cy="1682750"/>
            <a:chOff x="2160" y="4361"/>
            <a:chExt cx="3369" cy="3612"/>
          </a:xfrm>
        </p:grpSpPr>
        <p:sp>
          <p:nvSpPr>
            <p:cNvPr id="47" name="Content Placeholder 2"/>
            <p:cNvSpPr txBox="1"/>
            <p:nvPr/>
          </p:nvSpPr>
          <p:spPr bwMode="auto">
            <a:xfrm>
              <a:off x="2315" y="5303"/>
              <a:ext cx="3214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+mn-ea"/>
                </a:rPr>
                <a:t>在劳动合同中约定录用条件，签订合同时确认。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160" y="4361"/>
              <a:ext cx="3306" cy="1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劳动合同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zh-CN" altLang="en-US" b="1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pexels-charles-parker-5847347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8128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46990" y="15240"/>
            <a:ext cx="12239625" cy="8112760"/>
          </a:xfrm>
          <a:prstGeom prst="rect">
            <a:avLst/>
          </a:prstGeom>
          <a:gradFill>
            <a:gsLst>
              <a:gs pos="94000">
                <a:schemeClr val="bg1">
                  <a:alpha val="91000"/>
                </a:schemeClr>
              </a:gs>
              <a:gs pos="52000">
                <a:schemeClr val="bg1">
                  <a:alpha val="9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4015" y="10483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-1649730" y="592455"/>
            <a:ext cx="5226050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2" name="文本框 1"/>
          <p:cNvSpPr txBox="1"/>
          <p:nvPr/>
        </p:nvSpPr>
        <p:spPr>
          <a:xfrm>
            <a:off x="570865" y="746125"/>
            <a:ext cx="1875155" cy="108712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l"/>
            <a:r>
              <a:rPr lang="zh-CN" altLang="en-US" sz="5000" kern="1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Times New Roman" panose="02020603050405020304"/>
              </a:rPr>
              <a:t>目 录</a:t>
            </a:r>
            <a:endParaRPr lang="zh-CN" altLang="en-US" sz="5000" kern="1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Times New Roman" panose="02020603050405020304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510655" y="4437380"/>
            <a:ext cx="618490" cy="6184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512560" y="3285490"/>
            <a:ext cx="618490" cy="6184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930275" y="4395470"/>
            <a:ext cx="618490" cy="6184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30275" y="3263265"/>
            <a:ext cx="618490" cy="6184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989330" y="3303905"/>
            <a:ext cx="5086350" cy="953135"/>
            <a:chOff x="9697" y="1817"/>
            <a:chExt cx="5761" cy="1501"/>
          </a:xfrm>
        </p:grpSpPr>
        <p:sp>
          <p:nvSpPr>
            <p:cNvPr id="77" name="文本框 76"/>
            <p:cNvSpPr txBox="1"/>
            <p:nvPr/>
          </p:nvSpPr>
          <p:spPr>
            <a:xfrm>
              <a:off x="10770" y="1817"/>
              <a:ext cx="468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222D6B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关于试用期：法规和内在含义 </a:t>
              </a:r>
              <a:endParaRPr lang="zh-CN" altLang="en-US" sz="2800">
                <a:solidFill>
                  <a:srgbClr val="222D6B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9697" y="1817"/>
              <a:ext cx="10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HK Grotesk Black" panose="00000A00000000000000" charset="0"/>
                </a:rPr>
                <a:t>01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HK Grotesk Black" panose="00000A00000000000000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89330" y="4432300"/>
            <a:ext cx="5086350" cy="521970"/>
            <a:chOff x="9684" y="3473"/>
            <a:chExt cx="5774" cy="822"/>
          </a:xfrm>
        </p:grpSpPr>
        <p:sp>
          <p:nvSpPr>
            <p:cNvPr id="82" name="文本框 81"/>
            <p:cNvSpPr txBox="1"/>
            <p:nvPr/>
          </p:nvSpPr>
          <p:spPr>
            <a:xfrm>
              <a:off x="10770" y="3473"/>
              <a:ext cx="468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222D6B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Medium" panose="020B0600000000000000" charset="-122"/>
                  <a:sym typeface="+mn-ea"/>
                </a:rPr>
                <a:t>试用期的期限问题</a:t>
              </a:r>
              <a:endParaRPr lang="zh-CN" altLang="en-US" sz="2800">
                <a:solidFill>
                  <a:srgbClr val="222D6B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9684" y="3473"/>
              <a:ext cx="10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DIN Black" charset="0"/>
                </a:rPr>
                <a:t>02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DIN Black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65265" y="3337560"/>
            <a:ext cx="3743893" cy="532765"/>
            <a:chOff x="10102" y="5558"/>
            <a:chExt cx="5942" cy="839"/>
          </a:xfrm>
        </p:grpSpPr>
        <p:sp>
          <p:nvSpPr>
            <p:cNvPr id="87" name="文本框 86"/>
            <p:cNvSpPr txBox="1"/>
            <p:nvPr/>
          </p:nvSpPr>
          <p:spPr>
            <a:xfrm>
              <a:off x="11046" y="5558"/>
              <a:ext cx="499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222D6B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Medium" panose="020B0600000000000000" charset="-122"/>
                  <a:sym typeface="+mn-ea"/>
                </a:rPr>
                <a:t>试用期的待遇问题</a:t>
              </a:r>
              <a:endParaRPr lang="zh-CN" altLang="en-US" sz="2800">
                <a:solidFill>
                  <a:srgbClr val="222D6B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102" y="5575"/>
              <a:ext cx="10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DIN Black" charset="0"/>
                </a:rPr>
                <a:t>03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DIN Black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562725" y="4464050"/>
            <a:ext cx="4869180" cy="557530"/>
            <a:chOff x="9689" y="7158"/>
            <a:chExt cx="7223" cy="878"/>
          </a:xfrm>
        </p:grpSpPr>
        <p:sp>
          <p:nvSpPr>
            <p:cNvPr id="91" name="文本框 90"/>
            <p:cNvSpPr txBox="1"/>
            <p:nvPr/>
          </p:nvSpPr>
          <p:spPr>
            <a:xfrm>
              <a:off x="10698" y="7158"/>
              <a:ext cx="621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>
                  <a:solidFill>
                    <a:srgbClr val="222D6B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Medium" panose="020B0600000000000000" charset="-122"/>
                  <a:sym typeface="+mn-ea"/>
                </a:rPr>
                <a:t>试用期劳动合同解除问题</a:t>
              </a:r>
              <a:endParaRPr lang="zh-CN" altLang="en-US" sz="2800">
                <a:solidFill>
                  <a:srgbClr val="222D6B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9689" y="7214"/>
              <a:ext cx="10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DIN Black" charset="0"/>
                </a:rPr>
                <a:t>04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DIN Black" charset="0"/>
              </a:endParaRPr>
            </a:p>
          </p:txBody>
        </p:sp>
      </p:grpSp>
      <p:pic>
        <p:nvPicPr>
          <p:cNvPr id="2" name="图片 1" descr="议和劳动人事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4" name="图片 3" descr="议和网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982980" y="5476240"/>
            <a:ext cx="618490" cy="61849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10074" y="5515610"/>
            <a:ext cx="4807161" cy="573405"/>
            <a:chOff x="9781" y="7077"/>
            <a:chExt cx="7131" cy="903"/>
          </a:xfrm>
        </p:grpSpPr>
        <p:sp>
          <p:nvSpPr>
            <p:cNvPr id="8" name="文本框 7"/>
            <p:cNvSpPr txBox="1"/>
            <p:nvPr/>
          </p:nvSpPr>
          <p:spPr>
            <a:xfrm>
              <a:off x="9781" y="7077"/>
              <a:ext cx="101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DIN Black" charset="0"/>
                </a:rPr>
                <a:t>05</a:t>
              </a:r>
              <a:endParaRPr lang="en-US" altLang="zh-CN" sz="28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DIN Black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698" y="7158"/>
              <a:ext cx="621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800">
                  <a:solidFill>
                    <a:srgbClr val="222D6B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Medium" panose="020B0600000000000000" charset="-122"/>
                  <a:sym typeface="+mn-ea"/>
                </a:rPr>
                <a:t>  </a:t>
              </a:r>
              <a:r>
                <a:rPr lang="zh-CN" altLang="en-US" sz="2800">
                  <a:solidFill>
                    <a:srgbClr val="FF0000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Medium" panose="020B0600000000000000" charset="-122"/>
                  <a:sym typeface="+mn-ea"/>
                </a:rPr>
                <a:t>如何设定录用条件</a:t>
              </a:r>
              <a:endParaRPr lang="zh-CN" altLang="en-US" sz="2800">
                <a:solidFill>
                  <a:srgbClr val="FF0000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035810" y="3888740"/>
            <a:ext cx="2079625" cy="141414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98845" y="3041650"/>
            <a:ext cx="4145915" cy="878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5810" y="2112010"/>
            <a:ext cx="108394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3、证明员工不符合录用条件，你要做什么</a:t>
            </a:r>
            <a:r>
              <a:rPr lang="en-US" altLang="zh-CN" sz="2400" b="1" dirty="0">
                <a:solidFill>
                  <a:srgbClr val="30579A"/>
                </a:solidFill>
                <a:sym typeface="+mn-ea"/>
              </a:rPr>
              <a:t>-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考核一定要围绕事先设定的录用条件来进行。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8035" y="4435475"/>
            <a:ext cx="20218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chemeClr val="bg1"/>
                </a:solidFill>
                <a:latin typeface="+mn-ea"/>
                <a:sym typeface="+mn-ea"/>
              </a:rPr>
              <a:t>用人单位</a:t>
            </a:r>
            <a:r>
              <a:rPr lang="zh-CN" altLang="en-US" b="1" dirty="0">
                <a:solidFill>
                  <a:schemeClr val="bg1"/>
                </a:solidFill>
                <a:latin typeface="+mn-ea"/>
                <a:sym typeface="+mn-ea"/>
              </a:rPr>
              <a:t>负责</a:t>
            </a:r>
            <a:r>
              <a:rPr lang="zh-CN" altLang="zh-CN" b="1" dirty="0">
                <a:solidFill>
                  <a:schemeClr val="bg1"/>
                </a:solidFill>
                <a:latin typeface="+mn-ea"/>
                <a:sym typeface="+mn-ea"/>
              </a:rPr>
              <a:t>举证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09005" y="4118610"/>
            <a:ext cx="4145915" cy="878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Content Placeholder 2"/>
          <p:cNvSpPr txBox="1"/>
          <p:nvPr/>
        </p:nvSpPr>
        <p:spPr bwMode="auto">
          <a:xfrm>
            <a:off x="6234430" y="4083050"/>
            <a:ext cx="392557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考核结果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考核应当以书面化的形式进行，并保留书面化的考核结果。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defTabSz="1219200" fontAlgn="base">
              <a:lnSpc>
                <a:spcPct val="150000"/>
              </a:lnSpc>
              <a:spcBef>
                <a:spcPts val="1335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4085" y="5180330"/>
            <a:ext cx="4145915" cy="878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4285615" y="4235450"/>
            <a:ext cx="1585595" cy="644525"/>
          </a:xfrm>
          <a:custGeom>
            <a:avLst/>
            <a:gdLst>
              <a:gd name="T0" fmla="*/ 7840583 w 21600"/>
              <a:gd name="T1" fmla="*/ 0 h 21600"/>
              <a:gd name="T2" fmla="*/ 0 w 21600"/>
              <a:gd name="T3" fmla="*/ 251619 h 21600"/>
              <a:gd name="T4" fmla="*/ 7840583 w 21600"/>
              <a:gd name="T5" fmla="*/ 503237 h 21600"/>
              <a:gd name="T6" fmla="*/ 8424863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38 h 21600"/>
              <a:gd name="T14" fmla="*/ 20773 w 21600"/>
              <a:gd name="T15" fmla="*/ 167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102" y="0"/>
                </a:moveTo>
                <a:lnTo>
                  <a:pt x="20102" y="4838"/>
                </a:lnTo>
                <a:lnTo>
                  <a:pt x="3375" y="4838"/>
                </a:lnTo>
                <a:lnTo>
                  <a:pt x="3375" y="16762"/>
                </a:lnTo>
                <a:lnTo>
                  <a:pt x="20102" y="16762"/>
                </a:lnTo>
                <a:lnTo>
                  <a:pt x="20102" y="21600"/>
                </a:lnTo>
                <a:lnTo>
                  <a:pt x="21600" y="10800"/>
                </a:lnTo>
                <a:lnTo>
                  <a:pt x="20102" y="0"/>
                </a:lnTo>
                <a:close/>
              </a:path>
              <a:path w="21600" h="21600">
                <a:moveTo>
                  <a:pt x="1350" y="4838"/>
                </a:moveTo>
                <a:lnTo>
                  <a:pt x="1350" y="16762"/>
                </a:lnTo>
                <a:lnTo>
                  <a:pt x="2700" y="16762"/>
                </a:lnTo>
                <a:lnTo>
                  <a:pt x="2700" y="4838"/>
                </a:lnTo>
                <a:lnTo>
                  <a:pt x="1350" y="4838"/>
                </a:lnTo>
                <a:close/>
              </a:path>
              <a:path w="21600" h="21600">
                <a:moveTo>
                  <a:pt x="0" y="4838"/>
                </a:moveTo>
                <a:lnTo>
                  <a:pt x="0" y="16762"/>
                </a:lnTo>
                <a:lnTo>
                  <a:pt x="675" y="16762"/>
                </a:lnTo>
                <a:lnTo>
                  <a:pt x="675" y="4838"/>
                </a:lnTo>
                <a:lnTo>
                  <a:pt x="0" y="48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p>
            <a:endParaRPr lang="zh-CN" altLang="en-US"/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6239510" y="5149850"/>
            <a:ext cx="392557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考核证据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单位需提供客观证据来证明劳动者不符合录用条件，包括对劳动者工作表现的客观记录和评价。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defTabSz="1219200" fontAlgn="base">
              <a:lnSpc>
                <a:spcPct val="150000"/>
              </a:lnSpc>
              <a:spcBef>
                <a:spcPts val="1335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6229350" y="3016250"/>
            <a:ext cx="392557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sym typeface="+mn-ea"/>
              </a:rPr>
              <a:t>考核制度</a:t>
            </a:r>
            <a:endParaRPr lang="zh-CN" altLang="en-US" sz="1600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单位应制定试用期满前对员工进行考核的制度，如考核组织的设立、考核内容、程序、方式等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defTabSz="1219200" fontAlgn="base">
              <a:lnSpc>
                <a:spcPct val="150000"/>
              </a:lnSpc>
              <a:spcBef>
                <a:spcPts val="1335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试用期录用条件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5810" y="2112010"/>
            <a:ext cx="10839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4、员工不符合录用条件要在试用期内提出</a:t>
            </a:r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563360" y="4406265"/>
            <a:ext cx="4880610" cy="1927860"/>
            <a:chOff x="996" y="2363"/>
            <a:chExt cx="7686" cy="1763"/>
          </a:xfrm>
        </p:grpSpPr>
        <p:sp>
          <p:nvSpPr>
            <p:cNvPr id="23" name="任意多边形 22"/>
            <p:cNvSpPr/>
            <p:nvPr/>
          </p:nvSpPr>
          <p:spPr>
            <a:xfrm>
              <a:off x="1366" y="2375"/>
              <a:ext cx="7316" cy="174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6" h="1744">
                  <a:moveTo>
                    <a:pt x="0" y="0"/>
                  </a:moveTo>
                  <a:lnTo>
                    <a:pt x="1187" y="0"/>
                  </a:lnTo>
                  <a:lnTo>
                    <a:pt x="4909" y="0"/>
                  </a:lnTo>
                  <a:lnTo>
                    <a:pt x="6445" y="0"/>
                  </a:lnTo>
                  <a:cubicBezTo>
                    <a:pt x="6926" y="0"/>
                    <a:pt x="7316" y="390"/>
                    <a:pt x="7316" y="872"/>
                  </a:cubicBezTo>
                  <a:cubicBezTo>
                    <a:pt x="7316" y="1353"/>
                    <a:pt x="6926" y="1743"/>
                    <a:pt x="6445" y="1743"/>
                  </a:cubicBezTo>
                  <a:lnTo>
                    <a:pt x="4909" y="1743"/>
                  </a:lnTo>
                  <a:lnTo>
                    <a:pt x="4909" y="1744"/>
                  </a:lnTo>
                  <a:lnTo>
                    <a:pt x="0" y="1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96" y="2363"/>
              <a:ext cx="656" cy="17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rgbClr val="FFFFFF"/>
                  </a:solidFill>
                  <a:cs typeface="思源黑体 CN Medium" panose="020B0600000000000000" charset="-122"/>
                </a:rPr>
                <a:t>相关依据</a:t>
              </a:r>
              <a:endParaRPr lang="zh-CN" altLang="en-US" b="1">
                <a:solidFill>
                  <a:srgbClr val="FFFFFF"/>
                </a:solidFill>
                <a:cs typeface="思源黑体 CN Medium" panose="020B0600000000000000" charset="-122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 bwMode="auto">
            <a:xfrm>
              <a:off x="1876" y="2449"/>
              <a:ext cx="651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    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根据“劳动和社会保障部办公厅对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《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关于如何确定试用期内不符合录用条件可以解除劳动合同的请示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》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的复函”的规定：对试用期内不符合录用条件的劳动者，企业可以解除劳动合同；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若超过试用期，则企业不能以试用期内不符合录用条件为由解除劳动合同。劳办发（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1995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）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16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号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60855" y="3288665"/>
            <a:ext cx="4675505" cy="1119505"/>
            <a:chOff x="1319" y="2363"/>
            <a:chExt cx="7363" cy="1763"/>
          </a:xfrm>
        </p:grpSpPr>
        <p:sp>
          <p:nvSpPr>
            <p:cNvPr id="41" name="任意多边形 40"/>
            <p:cNvSpPr/>
            <p:nvPr/>
          </p:nvSpPr>
          <p:spPr>
            <a:xfrm>
              <a:off x="1366" y="2375"/>
              <a:ext cx="7316" cy="1744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316" h="1744">
                  <a:moveTo>
                    <a:pt x="0" y="0"/>
                  </a:moveTo>
                  <a:lnTo>
                    <a:pt x="1187" y="0"/>
                  </a:lnTo>
                  <a:lnTo>
                    <a:pt x="4909" y="0"/>
                  </a:lnTo>
                  <a:lnTo>
                    <a:pt x="6445" y="0"/>
                  </a:lnTo>
                  <a:cubicBezTo>
                    <a:pt x="6926" y="0"/>
                    <a:pt x="7316" y="390"/>
                    <a:pt x="7316" y="872"/>
                  </a:cubicBezTo>
                  <a:cubicBezTo>
                    <a:pt x="7316" y="1353"/>
                    <a:pt x="6926" y="1743"/>
                    <a:pt x="6445" y="1743"/>
                  </a:cubicBezTo>
                  <a:lnTo>
                    <a:pt x="4909" y="1743"/>
                  </a:lnTo>
                  <a:lnTo>
                    <a:pt x="4909" y="1744"/>
                  </a:lnTo>
                  <a:lnTo>
                    <a:pt x="0" y="1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19" y="2363"/>
              <a:ext cx="333" cy="1763"/>
            </a:xfrm>
            <a:prstGeom prst="rect">
              <a:avLst/>
            </a:prstGeom>
            <a:solidFill>
              <a:srgbClr val="222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222D6B"/>
                </a:solidFill>
                <a:cs typeface="思源黑体 CN Medium" panose="020B0600000000000000" charset="-122"/>
              </a:endParaRPr>
            </a:p>
          </p:txBody>
        </p:sp>
        <p:sp>
          <p:nvSpPr>
            <p:cNvPr id="44" name="Content Placeholder 2"/>
            <p:cNvSpPr txBox="1"/>
            <p:nvPr/>
          </p:nvSpPr>
          <p:spPr bwMode="auto">
            <a:xfrm>
              <a:off x="1876" y="2599"/>
              <a:ext cx="6510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tx1"/>
                  </a:solidFill>
                  <a:sym typeface="+mn-ea"/>
                </a:rPr>
                <a:t>不符合录用条件的解除劳动关系必须在试用期内送达劳动者。</a:t>
              </a:r>
              <a:endParaRPr lang="zh-CN" altLang="en-US" sz="16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" y="3081020"/>
            <a:ext cx="1175385" cy="154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22935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最</a:t>
            </a:r>
            <a:r>
              <a:rPr lang="en-US" altLang="zh-CN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佳</a:t>
            </a:r>
            <a:r>
              <a:rPr lang="en-US" altLang="zh-CN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实</a:t>
            </a:r>
            <a:r>
              <a:rPr lang="en-US" altLang="zh-CN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践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073015"/>
            <a:ext cx="12192000" cy="1784350"/>
          </a:xfrm>
          <a:prstGeom prst="rect">
            <a:avLst/>
          </a:prstGeom>
          <a:gradFill>
            <a:gsLst>
              <a:gs pos="100000">
                <a:srgbClr val="222D6B"/>
              </a:gs>
              <a:gs pos="0">
                <a:srgbClr val="30579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760" y="2981325"/>
            <a:ext cx="2856865" cy="317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4845" y="2981325"/>
            <a:ext cx="3117850" cy="317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09280" y="2981325"/>
            <a:ext cx="3061335" cy="31762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3000" y="3234055"/>
            <a:ext cx="2613025" cy="1096010"/>
            <a:chOff x="2566" y="7208"/>
            <a:chExt cx="4115" cy="1726"/>
          </a:xfrm>
        </p:grpSpPr>
        <p:sp>
          <p:nvSpPr>
            <p:cNvPr id="4" name="Content Placeholder 2"/>
            <p:cNvSpPr txBox="1"/>
            <p:nvPr/>
          </p:nvSpPr>
          <p:spPr bwMode="auto">
            <a:xfrm>
              <a:off x="2711" y="7856"/>
              <a:ext cx="3970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设定单独的岗位录用条件确认函，在员工入职前签字确认。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6" y="7208"/>
              <a:ext cx="397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录用条件确认函</a:t>
              </a:r>
              <a:endPara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05045" y="3234055"/>
            <a:ext cx="2551430" cy="1290320"/>
            <a:chOff x="2391" y="7208"/>
            <a:chExt cx="4018" cy="2032"/>
          </a:xfrm>
        </p:grpSpPr>
        <p:sp>
          <p:nvSpPr>
            <p:cNvPr id="17" name="Content Placeholder 2"/>
            <p:cNvSpPr txBox="1"/>
            <p:nvPr/>
          </p:nvSpPr>
          <p:spPr bwMode="auto">
            <a:xfrm>
              <a:off x="2391" y="7855"/>
              <a:ext cx="3970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制订规范的试用期考核制度，分阶段考核评价，考核资料由主管、辅导员、新员工三方签字存档。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</a:endParaRPr>
            </a:p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439" y="7208"/>
              <a:ext cx="397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试用期考核制度</a:t>
              </a:r>
              <a:endPara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77885" y="3234055"/>
            <a:ext cx="2561590" cy="953770"/>
            <a:chOff x="2263" y="7208"/>
            <a:chExt cx="4034" cy="1502"/>
          </a:xfrm>
        </p:grpSpPr>
        <p:sp>
          <p:nvSpPr>
            <p:cNvPr id="22" name="Content Placeholder 2"/>
            <p:cNvSpPr txBox="1"/>
            <p:nvPr/>
          </p:nvSpPr>
          <p:spPr bwMode="auto">
            <a:xfrm>
              <a:off x="2327" y="7928"/>
              <a:ext cx="3970" cy="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buClrTx/>
                <a:buSzTx/>
                <a:buNone/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  <a:cs typeface="+mn-ea"/>
                  <a:sym typeface="+mn-ea"/>
                </a:rPr>
                <a:t>HR设定新员工试用期到期提醒，试用期评估在试用期满前一周组织进行。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63" y="7208"/>
              <a:ext cx="397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试用期提醒</a:t>
              </a:r>
              <a:endPara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2760" y="1264920"/>
            <a:ext cx="11356340" cy="5403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endParaRPr lang="zh-CN" altLang="en-US" sz="1400" b="1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/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本人有下列情形之一的，即为试用期不符合录用条件，公司可以与我解除劳动合同：</a:t>
            </a:r>
            <a:endParaRPr 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、违反诚实守信原则，存在任何工作内容或其他事项上的虚假陈述、提交虚假材料（包含但不限于应聘入职时提供的材料：身份</a:t>
            </a:r>
            <a:r>
              <a:rPr lang="zh-CN" altLang="en-US" sz="1400">
                <a:sym typeface="+mn-ea"/>
              </a:rPr>
              <a:t>证、学历学位证书、工作经历、教育经历等）、或对影响劳动合同履行的自身基本情况有隐瞒或虚构</a:t>
            </a:r>
            <a:r>
              <a:rPr lang="zh-CN" altLang="en-US" sz="1400">
                <a:sym typeface="+mn-ea"/>
              </a:rPr>
              <a:t>的事实；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、试用期内连续旷工达2天（含），或累计旷工达</a:t>
            </a: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天（</a:t>
            </a:r>
            <a:r>
              <a:rPr lang="zh-CN" altLang="en-US" sz="1400">
                <a:sym typeface="+mn-ea"/>
              </a:rPr>
              <a:t>含）的；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、对履历、知识、技能、业绩、健康等个人情况说明与事实有重大出入的；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、根据相关法律法规，健康检查结果不符合任职工作岗位要求的健康标准，或者提供虚假体检结论，或伪造、篡改体检结论的；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、试用期内给予第2次书面警告的，视为不符合试用期</a:t>
            </a:r>
            <a:r>
              <a:rPr lang="zh-CN" altLang="en-US" sz="1400">
                <a:sym typeface="+mn-ea"/>
              </a:rPr>
              <a:t>的录用条件；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6</a:t>
            </a:r>
            <a:r>
              <a:rPr lang="zh-CN" altLang="en-US" sz="1400">
                <a:sym typeface="+mn-ea"/>
              </a:rPr>
              <a:t>、</a:t>
            </a:r>
            <a:r>
              <a:rPr lang="zh-CN" altLang="en-US" sz="1400">
                <a:sym typeface="+mn-ea"/>
              </a:rPr>
              <a:t>经所在部门或小组（部门或小组应满足5人以上）经民主、公开评议，有2/3以上其他员工认为团队协作、配合能力差，视为不符合录用条件；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7</a:t>
            </a:r>
            <a:r>
              <a:rPr lang="zh-CN" altLang="en-US" sz="1400">
                <a:sym typeface="+mn-ea"/>
              </a:rPr>
              <a:t>、若试用期内客户口头投诉达到2次或书面投诉达到1次，则视为不符合试用期录用条件；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8</a:t>
            </a:r>
            <a:r>
              <a:rPr lang="zh-CN" altLang="en-US" sz="1400">
                <a:sym typeface="+mn-ea"/>
              </a:rPr>
              <a:t>、销售类岗位的员工每月应达指定的销售目标****元，若未达销售目标的，视为试用期不符合录用条件；非销售类岗位的员工，试用期内出现工作过错或失职行为达到2次以上属于不符合录用条件。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/>
              <a:t>9</a:t>
            </a:r>
            <a:r>
              <a:rPr lang="zh-CN" altLang="en-US" sz="1400"/>
              <a:t>、试用期转正考核成绩不合格的（低于</a:t>
            </a:r>
            <a:r>
              <a:rPr lang="en-US" altLang="zh-CN" sz="1400"/>
              <a:t>60</a:t>
            </a:r>
            <a:r>
              <a:rPr lang="zh-CN" altLang="en-US" sz="1400"/>
              <a:t>分</a:t>
            </a:r>
            <a:r>
              <a:rPr lang="zh-CN" altLang="en-US" sz="1400"/>
              <a:t>的）；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10</a:t>
            </a:r>
            <a:r>
              <a:rPr lang="zh-CN" altLang="en-US" sz="1400">
                <a:sym typeface="+mn-ea"/>
              </a:rPr>
              <a:t>、不具有工作岗位所必备的执业资质条件、不能提供本岗位所需求的等级证书或职业资格证书；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11</a:t>
            </a:r>
            <a:r>
              <a:rPr lang="zh-CN" altLang="en-US" sz="1400">
                <a:sym typeface="+mn-ea"/>
              </a:rPr>
              <a:t>、与原用人单位签订有保密协议或竞业限制协议，且公司在限制范围内；</a:t>
            </a:r>
            <a:endParaRPr lang="zh-CN" altLang="en-US" sz="1400"/>
          </a:p>
          <a:p>
            <a:pPr>
              <a:lnSpc>
                <a:spcPct val="130000"/>
              </a:lnSpc>
            </a:pPr>
            <a:r>
              <a:rPr lang="en-US" altLang="zh-CN" sz="1400">
                <a:sym typeface="+mn-ea"/>
              </a:rPr>
              <a:t>......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ym typeface="+mn-ea"/>
              </a:rPr>
              <a:t>回执：</a:t>
            </a:r>
            <a:r>
              <a:rPr lang="zh-CN" altLang="en-US" sz="1400" u="sng">
                <a:sym typeface="+mn-ea"/>
              </a:rPr>
              <a:t>           </a:t>
            </a:r>
            <a:r>
              <a:rPr lang="zh-CN" altLang="en-US" sz="1400">
                <a:sym typeface="+mn-ea"/>
              </a:rPr>
              <a:t>员工（身份证号：</a:t>
            </a:r>
            <a:r>
              <a:rPr lang="zh-CN" altLang="en-US" sz="1400" u="sng">
                <a:sym typeface="+mn-ea"/>
              </a:rPr>
              <a:t>                      </a:t>
            </a:r>
            <a:r>
              <a:rPr lang="zh-CN" altLang="en-US" sz="1400">
                <a:sym typeface="+mn-ea"/>
              </a:rPr>
              <a:t>  ）已认真仔细阅读并签收本公司的《录用条件确认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函</a:t>
            </a:r>
            <a:r>
              <a:rPr lang="zh-CN" altLang="en-US" sz="1400">
                <a:sym typeface="+mn-ea"/>
              </a:rPr>
              <a:t>》，并完全知悉和理解该确认书的内容并严格遵守。</a:t>
            </a:r>
            <a:endParaRPr lang="zh-CN" altLang="en-US" sz="1400"/>
          </a:p>
        </p:txBody>
      </p:sp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04470" y="754380"/>
            <a:ext cx="3789045" cy="730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sym typeface="+mn-ea"/>
              </a:rPr>
              <a:t>录用条件确认</a:t>
            </a:r>
            <a:r>
              <a:rPr lang="zh-CN" altLang="en-US" sz="3200" b="1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函</a:t>
            </a:r>
            <a:endParaRPr lang="zh-CN" altLang="en-US" sz="3200" b="1" dirty="0" smtClean="0">
              <a:solidFill>
                <a:schemeClr val="bg1"/>
              </a:solidFill>
              <a:effectLst/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-52070" y="881380"/>
            <a:ext cx="3568700" cy="5619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06" h="1875">
                <a:moveTo>
                  <a:pt x="0" y="0"/>
                </a:moveTo>
                <a:lnTo>
                  <a:pt x="10823" y="0"/>
                </a:lnTo>
                <a:lnTo>
                  <a:pt x="11906" y="1875"/>
                </a:lnTo>
                <a:lnTo>
                  <a:pt x="0" y="1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V="1">
            <a:off x="4450100" y="4269105"/>
            <a:ext cx="7741900" cy="16967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192" h="2672">
                <a:moveTo>
                  <a:pt x="0" y="0"/>
                </a:moveTo>
                <a:lnTo>
                  <a:pt x="12192" y="0"/>
                </a:lnTo>
                <a:lnTo>
                  <a:pt x="12192" y="2672"/>
                </a:lnTo>
                <a:lnTo>
                  <a:pt x="1543" y="26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flipH="1">
            <a:off x="5313680" y="1061720"/>
            <a:ext cx="6878320" cy="46951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32" h="7394">
                <a:moveTo>
                  <a:pt x="0" y="0"/>
                </a:moveTo>
                <a:lnTo>
                  <a:pt x="6563" y="0"/>
                </a:lnTo>
                <a:lnTo>
                  <a:pt x="10832" y="7394"/>
                </a:lnTo>
                <a:lnTo>
                  <a:pt x="0" y="73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-52070" y="1061720"/>
            <a:ext cx="9583538" cy="46951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092" h="7394">
                <a:moveTo>
                  <a:pt x="0" y="0"/>
                </a:moveTo>
                <a:lnTo>
                  <a:pt x="10823" y="0"/>
                </a:lnTo>
                <a:lnTo>
                  <a:pt x="15092" y="7394"/>
                </a:lnTo>
                <a:lnTo>
                  <a:pt x="0" y="73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>
                  <a:alpha val="96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3235325"/>
            <a:ext cx="4320562" cy="25215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04" h="3971">
                <a:moveTo>
                  <a:pt x="0" y="0"/>
                </a:moveTo>
                <a:lnTo>
                  <a:pt x="4511" y="0"/>
                </a:lnTo>
                <a:lnTo>
                  <a:pt x="6804" y="3971"/>
                </a:lnTo>
                <a:lnTo>
                  <a:pt x="0" y="39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0" y="4720590"/>
            <a:ext cx="6579870" cy="10363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06" h="1875">
                <a:moveTo>
                  <a:pt x="0" y="0"/>
                </a:moveTo>
                <a:lnTo>
                  <a:pt x="10823" y="0"/>
                </a:lnTo>
                <a:lnTo>
                  <a:pt x="11906" y="1875"/>
                </a:lnTo>
                <a:lnTo>
                  <a:pt x="0" y="18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22D6B"/>
              </a:gs>
              <a:gs pos="100000">
                <a:srgbClr val="30579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2" name="文本框 1"/>
          <p:cNvSpPr txBox="1"/>
          <p:nvPr/>
        </p:nvSpPr>
        <p:spPr>
          <a:xfrm>
            <a:off x="427990" y="2287270"/>
            <a:ext cx="7321550" cy="162877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l"/>
            <a:r>
              <a:rPr lang="zh-CN" altLang="en-US" sz="7200" kern="1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Arial Unicode MS" panose="020B0604020202020204" charset="-122"/>
                <a:sym typeface="Times New Roman" panose="02020603050405020304"/>
              </a:rPr>
              <a:t>感谢</a:t>
            </a:r>
            <a:r>
              <a:rPr lang="zh-CN" altLang="en-US" sz="7200" kern="1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Arial Unicode MS" panose="020B0604020202020204" charset="-122"/>
                <a:sym typeface="Times New Roman" panose="02020603050405020304"/>
              </a:rPr>
              <a:t>您的阅读！</a:t>
            </a:r>
            <a:endParaRPr lang="zh-CN" altLang="en-US" sz="7200" kern="1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Arial Unicode MS" panose="020B0604020202020204" charset="-122"/>
              <a:sym typeface="Times New Roman" panose="02020603050405020304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4032885" y="3235325"/>
            <a:ext cx="3275965" cy="415925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l"/>
            <a:endParaRPr lang="zh-CN" altLang="en-US" sz="1400" kern="100" spc="400">
              <a:solidFill>
                <a:schemeClr val="bg1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01075" y="6022975"/>
            <a:ext cx="339090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 fontAlgn="auto">
              <a:lnSpc>
                <a:spcPct val="150000"/>
              </a:lnSpc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议和网</a:t>
            </a:r>
            <a:endParaRPr lang="zh-CN" altLang="en-US" sz="9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r" fontAlgn="auto">
              <a:lnSpc>
                <a:spcPct val="150000"/>
              </a:lnSpc>
            </a:pP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福州市仓山区汇创名居二期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45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栋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04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单元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r" fontAlgn="auto">
              <a:lnSpc>
                <a:spcPct val="15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18859110168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r" fontAlgn="auto">
              <a:lnSpc>
                <a:spcPct val="150000"/>
              </a:lnSpc>
            </a:pPr>
            <a:endParaRPr lang="en-US" altLang="zh-CN" sz="800"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 descr="议和劳动人事学院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4" name="图片 3" descr="议和网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930" y="3881120"/>
            <a:ext cx="1123950" cy="1123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79065" y="5099685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400">
                <a:solidFill>
                  <a:srgbClr val="FFFFFF"/>
                </a:solidFill>
                <a:sym typeface="+mn-ea"/>
              </a:rPr>
              <a:t>劳动</a:t>
            </a:r>
            <a:r>
              <a:rPr lang="zh-CN" altLang="en-US" sz="1400">
                <a:solidFill>
                  <a:srgbClr val="FFFFFF"/>
                </a:solidFill>
                <a:sym typeface="+mn-ea"/>
              </a:rPr>
              <a:t>法李较瘦</a:t>
            </a:r>
            <a:endParaRPr lang="zh-CN" altLang="en-US" sz="1400">
              <a:solidFill>
                <a:srgbClr val="FFFFFF"/>
              </a:solidFill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6" name="文本框 5"/>
          <p:cNvSpPr txBox="1"/>
          <p:nvPr/>
        </p:nvSpPr>
        <p:spPr bwMode="auto">
          <a:xfrm>
            <a:off x="1691005" y="2710180"/>
            <a:ext cx="654939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劳动合同法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19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条、第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20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条、第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21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条、第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26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条、第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39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条、第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40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条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767205" y="2272030"/>
            <a:ext cx="2414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法律条文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81050" y="2353310"/>
            <a:ext cx="741045" cy="779145"/>
          </a:xfrm>
          <a:prstGeom prst="rect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2" name="直角三角形 21"/>
          <p:cNvSpPr/>
          <p:nvPr/>
        </p:nvSpPr>
        <p:spPr>
          <a:xfrm>
            <a:off x="1522095" y="2996565"/>
            <a:ext cx="129540" cy="135890"/>
          </a:xfrm>
          <a:prstGeom prst="rtTriangle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5" name="文本框 5"/>
          <p:cNvSpPr txBox="1"/>
          <p:nvPr/>
        </p:nvSpPr>
        <p:spPr bwMode="auto">
          <a:xfrm>
            <a:off x="5155565" y="5222240"/>
            <a:ext cx="61214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+mn-ea"/>
                <a:sym typeface="+mn-ea"/>
              </a:rPr>
              <a:t>试用期是给企业和员工双方互相了解、互相选择的过渡期和考察期。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55565" y="4752340"/>
            <a:ext cx="2085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试用期的实质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97350" y="4832985"/>
            <a:ext cx="741045" cy="779145"/>
          </a:xfrm>
          <a:prstGeom prst="rect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4938395" y="5476240"/>
            <a:ext cx="129540" cy="135890"/>
          </a:xfrm>
          <a:prstGeom prst="rtTriangle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781050" y="3586480"/>
            <a:ext cx="10185400" cy="644525"/>
          </a:xfrm>
          <a:custGeom>
            <a:avLst/>
            <a:gdLst>
              <a:gd name="T0" fmla="*/ 7840583 w 21600"/>
              <a:gd name="T1" fmla="*/ 0 h 21600"/>
              <a:gd name="T2" fmla="*/ 0 w 21600"/>
              <a:gd name="T3" fmla="*/ 251619 h 21600"/>
              <a:gd name="T4" fmla="*/ 7840583 w 21600"/>
              <a:gd name="T5" fmla="*/ 503237 h 21600"/>
              <a:gd name="T6" fmla="*/ 8424863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38 h 21600"/>
              <a:gd name="T14" fmla="*/ 20773 w 21600"/>
              <a:gd name="T15" fmla="*/ 167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102" y="0"/>
                </a:moveTo>
                <a:lnTo>
                  <a:pt x="20102" y="4838"/>
                </a:lnTo>
                <a:lnTo>
                  <a:pt x="3375" y="4838"/>
                </a:lnTo>
                <a:lnTo>
                  <a:pt x="3375" y="16762"/>
                </a:lnTo>
                <a:lnTo>
                  <a:pt x="20102" y="16762"/>
                </a:lnTo>
                <a:lnTo>
                  <a:pt x="20102" y="21600"/>
                </a:lnTo>
                <a:lnTo>
                  <a:pt x="21600" y="10800"/>
                </a:lnTo>
                <a:lnTo>
                  <a:pt x="20102" y="0"/>
                </a:lnTo>
                <a:close/>
              </a:path>
              <a:path w="21600" h="21600">
                <a:moveTo>
                  <a:pt x="1350" y="4838"/>
                </a:moveTo>
                <a:lnTo>
                  <a:pt x="1350" y="16762"/>
                </a:lnTo>
                <a:lnTo>
                  <a:pt x="2700" y="16762"/>
                </a:lnTo>
                <a:lnTo>
                  <a:pt x="2700" y="4838"/>
                </a:lnTo>
                <a:lnTo>
                  <a:pt x="1350" y="4838"/>
                </a:lnTo>
                <a:close/>
              </a:path>
              <a:path w="21600" h="21600">
                <a:moveTo>
                  <a:pt x="0" y="4838"/>
                </a:moveTo>
                <a:lnTo>
                  <a:pt x="0" y="16762"/>
                </a:lnTo>
                <a:lnTo>
                  <a:pt x="675" y="16762"/>
                </a:lnTo>
                <a:lnTo>
                  <a:pt x="675" y="4838"/>
                </a:lnTo>
                <a:lnTo>
                  <a:pt x="0" y="48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p>
            <a:endParaRPr lang="zh-CN" altLang="en-US"/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3415" y="881380"/>
            <a:ext cx="36322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关于试用期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352290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47675" y="881380"/>
            <a:ext cx="34867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试用期的期限问题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31570" y="2035810"/>
          <a:ext cx="9823450" cy="37560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29630"/>
                <a:gridCol w="3893820"/>
              </a:tblGrid>
              <a:tr h="605790">
                <a:tc>
                  <a:txBody>
                    <a:bodyPr/>
                    <a:p>
                      <a:pPr algn="ctr"/>
                      <a:r>
                        <a:rPr lang="zh-CN" altLang="en-US" sz="2000" dirty="0"/>
                        <a:t>适用情形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000" dirty="0"/>
                        <a:t>试用期期限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021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劳动合同期限＜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个月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无试用期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50215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个月≤劳动合同期限＜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不超过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个月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50215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年≤劳动合同期限＜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不超过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49580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劳动合同期限≥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不超过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个月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50215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无固定期限合同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不超过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个月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50215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签订以完成一定工作任务为期限的劳动合同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无试用期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49580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非全日制用工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无试用期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70800" y="6015355"/>
            <a:ext cx="34010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sym typeface="+mn-ea"/>
              </a:rPr>
              <a:t>试用期包含在劳动合同期限内！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6" name="文本框 5"/>
          <p:cNvSpPr txBox="1"/>
          <p:nvPr/>
        </p:nvSpPr>
        <p:spPr bwMode="auto">
          <a:xfrm>
            <a:off x="1691005" y="2710180"/>
            <a:ext cx="654939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indent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+mn-ea"/>
              <a:ea typeface="+mj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10515" y="881380"/>
            <a:ext cx="36322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试用期的期限问题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8599805" y="4413250"/>
            <a:ext cx="322580" cy="322580"/>
          </a:xfrm>
          <a:prstGeom prst="ellipse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431415" y="3340735"/>
            <a:ext cx="520065" cy="520065"/>
          </a:xfrm>
          <a:prstGeom prst="ellipse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078605" y="5132705"/>
            <a:ext cx="909955" cy="909955"/>
          </a:xfrm>
          <a:prstGeom prst="ellipse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103995" y="5339715"/>
            <a:ext cx="421005" cy="421005"/>
          </a:xfrm>
          <a:prstGeom prst="ellipse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04330" y="2811145"/>
            <a:ext cx="1579245" cy="1579245"/>
            <a:chOff x="7360" y="3612"/>
            <a:chExt cx="3740" cy="3740"/>
          </a:xfrm>
        </p:grpSpPr>
        <p:sp>
          <p:nvSpPr>
            <p:cNvPr id="5" name="椭圆 4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60" y="4827"/>
              <a:ext cx="3740" cy="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0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30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28410" y="4948555"/>
            <a:ext cx="1339850" cy="1339850"/>
            <a:chOff x="7360" y="3612"/>
            <a:chExt cx="3740" cy="3740"/>
          </a:xfrm>
        </p:grpSpPr>
        <p:sp>
          <p:nvSpPr>
            <p:cNvPr id="10" name="椭圆 9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C8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60" y="4827"/>
              <a:ext cx="3740" cy="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24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25670" y="3091180"/>
            <a:ext cx="2374900" cy="2374900"/>
            <a:chOff x="7360" y="3612"/>
            <a:chExt cx="3740" cy="3740"/>
          </a:xfrm>
        </p:grpSpPr>
        <p:sp>
          <p:nvSpPr>
            <p:cNvPr id="18" name="椭圆 17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222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61" y="4974"/>
              <a:ext cx="373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36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651365" y="3308350"/>
            <a:ext cx="726440" cy="726440"/>
            <a:chOff x="7360" y="3612"/>
            <a:chExt cx="3740" cy="3740"/>
          </a:xfrm>
        </p:grpSpPr>
        <p:sp>
          <p:nvSpPr>
            <p:cNvPr id="23" name="椭圆 22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222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60" y="4827"/>
              <a:ext cx="3740" cy="1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14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88780" y="4695190"/>
            <a:ext cx="904875" cy="904875"/>
            <a:chOff x="7360" y="3612"/>
            <a:chExt cx="3740" cy="3740"/>
          </a:xfrm>
        </p:grpSpPr>
        <p:sp>
          <p:nvSpPr>
            <p:cNvPr id="28" name="椭圆 27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30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60" y="4658"/>
              <a:ext cx="3740" cy="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20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816225" y="4760595"/>
            <a:ext cx="1579245" cy="1579245"/>
            <a:chOff x="7360" y="3612"/>
            <a:chExt cx="3740" cy="3740"/>
          </a:xfrm>
        </p:grpSpPr>
        <p:sp>
          <p:nvSpPr>
            <p:cNvPr id="32" name="椭圆 31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30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60" y="4827"/>
              <a:ext cx="3740" cy="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0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30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35430" y="3342005"/>
            <a:ext cx="1120140" cy="1120140"/>
            <a:chOff x="7360" y="3612"/>
            <a:chExt cx="3740" cy="3740"/>
          </a:xfrm>
        </p:grpSpPr>
        <p:sp>
          <p:nvSpPr>
            <p:cNvPr id="37" name="椭圆 36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30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360" y="4827"/>
              <a:ext cx="3740" cy="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en-US" altLang="zh-CN" sz="20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>
            <a:off x="1535430" y="5760720"/>
            <a:ext cx="381000" cy="381000"/>
          </a:xfrm>
          <a:prstGeom prst="ellipse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240395" y="4191000"/>
            <a:ext cx="544830" cy="544830"/>
            <a:chOff x="7360" y="3612"/>
            <a:chExt cx="3740" cy="3740"/>
          </a:xfrm>
        </p:grpSpPr>
        <p:sp>
          <p:nvSpPr>
            <p:cNvPr id="48" name="椭圆 47"/>
            <p:cNvSpPr/>
            <p:nvPr/>
          </p:nvSpPr>
          <p:spPr>
            <a:xfrm>
              <a:off x="7360" y="3612"/>
              <a:ext cx="3740" cy="3740"/>
            </a:xfrm>
            <a:prstGeom prst="ellipse">
              <a:avLst/>
            </a:prstGeom>
            <a:solidFill>
              <a:srgbClr val="305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60" y="4536"/>
              <a:ext cx="3740" cy="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Bebas" charset="0"/>
                  <a:cs typeface="Bebas" charset="0"/>
                </a:rPr>
                <a:t>套路</a:t>
              </a:r>
              <a:endParaRPr lang="zh-CN" altLang="en-US" sz="1200">
                <a:solidFill>
                  <a:schemeClr val="bg1"/>
                </a:solidFill>
                <a:latin typeface="Bebas" charset="0"/>
                <a:cs typeface="Bebas" charset="0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3267075" y="3221355"/>
            <a:ext cx="323850" cy="323850"/>
          </a:xfrm>
          <a:prstGeom prst="ellipse">
            <a:avLst/>
          </a:prstGeom>
          <a:solidFill>
            <a:srgbClr val="414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42715" y="1929130"/>
            <a:ext cx="47282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关于延长试用的</a:t>
            </a:r>
            <a:r>
              <a:rPr lang="zh-CN" altLang="en-US" sz="3200" dirty="0" smtClean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套路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59410" y="881380"/>
            <a:ext cx="36322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试用期的期限问题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787265" y="3136900"/>
            <a:ext cx="2074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dirty="0" smtClean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深入理解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77415" y="3756660"/>
            <a:ext cx="769048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zh-CN" sz="2800" b="1" dirty="0">
                <a:solidFill>
                  <a:srgbClr val="2F78BB"/>
                </a:solidFill>
                <a:latin typeface="+mn-ea"/>
                <a:sym typeface="+mn-ea"/>
              </a:rPr>
              <a:t>同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一</a:t>
            </a:r>
            <a:r>
              <a:rPr lang="zh-CN" altLang="zh-CN" sz="2800" b="1" dirty="0">
                <a:solidFill>
                  <a:srgbClr val="2F78BB"/>
                </a:solidFill>
                <a:latin typeface="+mn-ea"/>
                <a:sym typeface="+mn-ea"/>
              </a:rPr>
              <a:t>用人单位与同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一</a:t>
            </a:r>
            <a:r>
              <a:rPr lang="zh-CN" altLang="zh-CN" sz="2800" b="1" dirty="0">
                <a:solidFill>
                  <a:srgbClr val="2F78BB"/>
                </a:solidFill>
                <a:latin typeface="+mn-ea"/>
                <a:sym typeface="+mn-ea"/>
              </a:rPr>
              <a:t>劳动者只能约定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一</a:t>
            </a:r>
            <a:r>
              <a:rPr lang="zh-CN" altLang="zh-CN" sz="2800" b="1" dirty="0">
                <a:solidFill>
                  <a:srgbClr val="2F78BB"/>
                </a:solidFill>
                <a:latin typeface="+mn-ea"/>
                <a:sym typeface="+mn-ea"/>
              </a:rPr>
              <a:t>次试用期</a:t>
            </a:r>
            <a:endParaRPr lang="zh-CN" altLang="zh-CN" sz="2800" b="1" dirty="0">
              <a:solidFill>
                <a:srgbClr val="2F78BB"/>
              </a:solidFill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试用期待遇问题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7085" y="3125470"/>
            <a:ext cx="5052060" cy="1800860"/>
          </a:xfrm>
          <a:prstGeom prst="rect">
            <a:avLst/>
          </a:prstGeom>
          <a:solidFill>
            <a:srgbClr val="222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84620" y="3114040"/>
            <a:ext cx="4716780" cy="1795780"/>
          </a:xfrm>
          <a:prstGeom prst="rect">
            <a:avLst/>
          </a:prstGeom>
          <a:solidFill>
            <a:srgbClr val="30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18111" y="3639437"/>
            <a:ext cx="3360584" cy="741873"/>
            <a:chOff x="1803" y="3328"/>
            <a:chExt cx="3672" cy="651"/>
          </a:xfrm>
        </p:grpSpPr>
        <p:sp>
          <p:nvSpPr>
            <p:cNvPr id="29" name="椭圆 28"/>
            <p:cNvSpPr/>
            <p:nvPr/>
          </p:nvSpPr>
          <p:spPr>
            <a:xfrm>
              <a:off x="1803" y="3328"/>
              <a:ext cx="822" cy="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077" y="3448"/>
              <a:ext cx="245" cy="296"/>
              <a:chOff x="6568" y="5332"/>
              <a:chExt cx="1200" cy="1452"/>
            </a:xfrm>
          </p:grpSpPr>
          <p:sp>
            <p:nvSpPr>
              <p:cNvPr id="31" name="矩形 30"/>
              <p:cNvSpPr/>
              <p:nvPr/>
            </p:nvSpPr>
            <p:spPr>
              <a:xfrm rot="2700000">
                <a:off x="6637" y="5737"/>
                <a:ext cx="1200" cy="389"/>
              </a:xfrm>
              <a:prstGeom prst="rect">
                <a:avLst/>
              </a:prstGeom>
              <a:solidFill>
                <a:srgbClr val="222D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8900000" flipV="1">
                <a:off x="6568" y="6395"/>
                <a:ext cx="1200" cy="389"/>
              </a:xfrm>
              <a:prstGeom prst="rect">
                <a:avLst/>
              </a:prstGeom>
              <a:solidFill>
                <a:srgbClr val="222D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181" y="3408"/>
              <a:ext cx="2294" cy="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工资待遇</a:t>
              </a:r>
              <a:endParaRPr lang="zh-CN" altLang="en-US" sz="28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54691" y="3620687"/>
            <a:ext cx="4001450" cy="739773"/>
            <a:chOff x="1695" y="3312"/>
            <a:chExt cx="4684" cy="651"/>
          </a:xfrm>
        </p:grpSpPr>
        <p:sp>
          <p:nvSpPr>
            <p:cNvPr id="36" name="椭圆 35"/>
            <p:cNvSpPr/>
            <p:nvPr/>
          </p:nvSpPr>
          <p:spPr>
            <a:xfrm>
              <a:off x="1695" y="3312"/>
              <a:ext cx="886" cy="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思源黑体 CN Medium" panose="020B0600000000000000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978" y="3451"/>
              <a:ext cx="245" cy="300"/>
              <a:chOff x="6084" y="5347"/>
              <a:chExt cx="1200" cy="1469"/>
            </a:xfrm>
          </p:grpSpPr>
          <p:sp>
            <p:nvSpPr>
              <p:cNvPr id="38" name="矩形 37"/>
              <p:cNvSpPr/>
              <p:nvPr/>
            </p:nvSpPr>
            <p:spPr>
              <a:xfrm rot="2700000">
                <a:off x="6081" y="5752"/>
                <a:ext cx="1200" cy="389"/>
              </a:xfrm>
              <a:prstGeom prst="rect">
                <a:avLst/>
              </a:prstGeom>
              <a:solidFill>
                <a:srgbClr val="30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 rot="18900000" flipV="1">
                <a:off x="6084" y="6427"/>
                <a:ext cx="1200" cy="389"/>
              </a:xfrm>
              <a:prstGeom prst="rect">
                <a:avLst/>
              </a:prstGeom>
              <a:solidFill>
                <a:srgbClr val="30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095" y="3409"/>
              <a:ext cx="328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社保待遇</a:t>
              </a:r>
              <a:endParaRPr lang="zh-CN" altLang="en-US" sz="28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试用期待遇问题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2525" y="1964690"/>
            <a:ext cx="446786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试用期工资的三个“不得低于”</a:t>
            </a:r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gray">
          <a:xfrm>
            <a:off x="3791585" y="2887980"/>
            <a:ext cx="4228465" cy="20834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/>
            </a:solidFill>
            <a:prstDash val="sysDot"/>
            <a:round/>
          </a:ln>
          <a:effectLst>
            <a:outerShdw dist="35921" dir="2700000" algn="ctr" rotWithShape="0">
              <a:schemeClr val="bg2"/>
            </a:outerShdw>
          </a:effectLst>
          <a:scene3d>
            <a:camera prst="legacyPerspectiveFront">
              <a:rot lat="20099998" lon="20099998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60545" y="3648710"/>
            <a:ext cx="27222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latinLnBrk="1" hangingPunct="1"/>
            <a:r>
              <a:rPr kumimoji="1" lang="zh-CN" altLang="en-US" sz="2800" b="1" dirty="0">
                <a:solidFill>
                  <a:srgbClr val="FFFFFF"/>
                </a:solidFill>
                <a:latin typeface="+mn-ea"/>
              </a:rPr>
              <a:t>试用期工资</a:t>
            </a:r>
            <a:endParaRPr kumimoji="1" lang="zh-CN" altLang="en-US" sz="28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4488" y="5736845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不得低于</a:t>
            </a:r>
            <a:r>
              <a:rPr lang="zh-CN" altLang="zh-CN" sz="2000" dirty="0">
                <a:solidFill>
                  <a:schemeClr val="bg2">
                    <a:lumMod val="25000"/>
                  </a:schemeClr>
                </a:solidFill>
              </a:rPr>
              <a:t>劳动合同约定工资的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80%</a:t>
            </a:r>
            <a:endParaRPr kumimoji="1" lang="en-US" altLang="ko-KR" sz="20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ea typeface="Gulim" panose="020B0600000101010101" pitchFamily="34" charset="-127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20990" y="4971670"/>
            <a:ext cx="2975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000" dirty="0">
                <a:solidFill>
                  <a:schemeClr val="bg2">
                    <a:lumMod val="25000"/>
                  </a:schemeClr>
                </a:solidFill>
              </a:rPr>
              <a:t>不得低于用人单位所在地的最低工资标准</a:t>
            </a:r>
            <a:endParaRPr kumimoji="1" lang="en-US" altLang="ko-KR" sz="20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ea typeface="Gulim" panose="020B0600000101010101" pitchFamily="34" charset="-127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51014" y="4932807"/>
            <a:ext cx="2807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zh-CN" altLang="zh-CN" sz="2000" dirty="0">
                <a:solidFill>
                  <a:schemeClr val="bg2">
                    <a:lumMod val="25000"/>
                  </a:schemeClr>
                </a:solidFill>
              </a:rPr>
              <a:t>不得低于本单位相同岗位最低档工资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</a:rPr>
              <a:t>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80%</a:t>
            </a:r>
            <a:endParaRPr kumimoji="1" lang="en-US" altLang="ko-KR" sz="2000" dirty="0">
              <a:solidFill>
                <a:schemeClr val="bg2">
                  <a:lumMod val="25000"/>
                </a:schemeClr>
              </a:solidFill>
              <a:latin typeface="Palatino Linotype" panose="02040502050505030304" pitchFamily="18" charset="0"/>
              <a:ea typeface="Gulim" panose="020B0600000101010101" pitchFamily="34" charset="-127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2827936">
            <a:off x="3153728" y="4495420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330190" y="5249482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18767516">
            <a:off x="7616190" y="4525582"/>
            <a:ext cx="609600" cy="342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/>
        </p:nvSpPr>
        <p:spPr>
          <a:xfrm>
            <a:off x="2914015" y="1073785"/>
            <a:ext cx="9277985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64770"/>
            <a:ext cx="29768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600" b="1">
                <a:solidFill>
                  <a:schemeClr val="bg1"/>
                </a:solidFill>
                <a:effectLst/>
                <a:uFillTx/>
                <a:latin typeface="+中文标题" charset="0"/>
                <a:ea typeface="+mj-ea"/>
                <a:cs typeface="思源黑体 CN Medium" panose="020B0600000000000000" charset="-122"/>
                <a:sym typeface="+mn-ea"/>
              </a:rPr>
              <a:t>关于我们</a:t>
            </a:r>
            <a:endParaRPr lang="zh-CN" altLang="en-US" sz="2600" b="1">
              <a:solidFill>
                <a:schemeClr val="bg1"/>
              </a:solidFill>
              <a:effectLst/>
              <a:uFillTx/>
              <a:latin typeface="+中文标题" charset="0"/>
              <a:ea typeface="+mj-ea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3" name="图片 12" descr="议和劳动人事学院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420" y="378460"/>
            <a:ext cx="1722120" cy="436880"/>
          </a:xfrm>
          <a:prstGeom prst="rect">
            <a:avLst/>
          </a:prstGeom>
        </p:spPr>
      </p:pic>
      <p:pic>
        <p:nvPicPr>
          <p:cNvPr id="14" name="图片 13" descr="议和网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385" y="309880"/>
            <a:ext cx="1550035" cy="571500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0" y="611505"/>
            <a:ext cx="4197985" cy="10528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59" h="1016">
                <a:moveTo>
                  <a:pt x="5072" y="0"/>
                </a:moveTo>
                <a:lnTo>
                  <a:pt x="5659" y="1016"/>
                </a:lnTo>
                <a:lnTo>
                  <a:pt x="0" y="1016"/>
                </a:lnTo>
                <a:lnTo>
                  <a:pt x="0" y="0"/>
                </a:lnTo>
                <a:lnTo>
                  <a:pt x="5072" y="0"/>
                </a:lnTo>
                <a:close/>
              </a:path>
            </a:pathLst>
          </a:custGeom>
          <a:gradFill>
            <a:gsLst>
              <a:gs pos="23000">
                <a:srgbClr val="222D6B"/>
              </a:gs>
              <a:gs pos="100000">
                <a:srgbClr val="30579A">
                  <a:alpha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96570" y="881380"/>
            <a:ext cx="378904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试用期待遇问题</a:t>
            </a:r>
            <a:endParaRPr lang="zh-CN" altLang="en-US" sz="3200" b="1">
              <a:solidFill>
                <a:schemeClr val="bg1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4165" y="1964690"/>
            <a:ext cx="354965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 dirty="0">
                <a:solidFill>
                  <a:srgbClr val="30579A"/>
                </a:solidFill>
                <a:sym typeface="+mn-ea"/>
              </a:rPr>
              <a:t>试用期要不要缴纳社保？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zh-CN" altLang="en-US" sz="2400" b="1" dirty="0">
              <a:solidFill>
                <a:srgbClr val="30579A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45055" y="2833370"/>
            <a:ext cx="2654935" cy="3216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05626" y="3145222"/>
            <a:ext cx="2040890" cy="1856885"/>
            <a:chOff x="2347" y="4361"/>
            <a:chExt cx="3971" cy="3612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试用期不缴社保，只有考核合格转正之后，才开始缴纳社保。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47" y="4361"/>
              <a:ext cx="3970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不需要</a:t>
              </a:r>
              <a:endPara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566535" y="2832735"/>
            <a:ext cx="2654935" cy="3216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27106" y="3144587"/>
            <a:ext cx="2040890" cy="1856885"/>
            <a:chOff x="2347" y="4361"/>
            <a:chExt cx="3971" cy="3612"/>
          </a:xfrm>
        </p:grpSpPr>
        <p:sp>
          <p:nvSpPr>
            <p:cNvPr id="23" name="Content Placeholder 2"/>
            <p:cNvSpPr txBox="1"/>
            <p:nvPr/>
          </p:nvSpPr>
          <p:spPr bwMode="auto">
            <a:xfrm>
              <a:off x="2348" y="5303"/>
              <a:ext cx="397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defTabSz="1219200" fontAlgn="base">
                <a:lnSpc>
                  <a:spcPct val="150000"/>
                </a:lnSpc>
                <a:spcBef>
                  <a:spcPts val="1335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试用期属于劳动合同期限内，应为员工办理社会保险。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(58)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47" y="4361"/>
              <a:ext cx="3970" cy="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  <a:cs typeface="+mn-ea"/>
                  <a:sym typeface="+mn-lt"/>
                </a:rPr>
                <a:t>需要</a:t>
              </a:r>
              <a:endPara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TABLE_BEAUTIFY" val="smartTable{b8cec189-9fac-4e66-a0ba-83445978556b}"/>
  <p:tag name="TABLE_ENDDRAG_ORIGIN_RECT" val="773*295"/>
  <p:tag name="TABLE_ENDDRAG_RECT" val="93*146*773*295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COMMONDATA" val="eyJjb3VudCI6NSwiaGRpZCI6ImZjYWY0NjIwNjdiYmI3ZWVlYzNlNGNlOGYxOTcwNjRlIiwidXNlckNvdW50Ijox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思源黑体 CN Bold"/>
        <a:cs typeface=""/>
      </a:majorFont>
      <a:minorFont>
        <a:latin typeface="Arial"/>
        <a:ea typeface="思源黑体 CN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3295</Words>
  <Application>WPS 演示</Application>
  <PresentationFormat>宽屏</PresentationFormat>
  <Paragraphs>471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思源黑体 CN Bold</vt:lpstr>
      <vt:lpstr>黑体</vt:lpstr>
      <vt:lpstr>Wingdings</vt:lpstr>
      <vt:lpstr>思源黑体 CN Medium</vt:lpstr>
      <vt:lpstr>Arial Unicode MS</vt:lpstr>
      <vt:lpstr>Times New Roman</vt:lpstr>
      <vt:lpstr>思源黑体 CN Normal</vt:lpstr>
      <vt:lpstr>HK Grotesk Black</vt:lpstr>
      <vt:lpstr>DIN Black</vt:lpstr>
      <vt:lpstr>微软雅黑</vt:lpstr>
      <vt:lpstr>+中文标题</vt:lpstr>
      <vt:lpstr>Bebas</vt:lpstr>
      <vt:lpstr>Times New Roman</vt:lpstr>
      <vt:lpstr>Gulim</vt:lpstr>
      <vt:lpstr>Palatino Linotype</vt:lpstr>
      <vt:lpstr>Calibri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张燕琴</cp:lastModifiedBy>
  <cp:revision>159</cp:revision>
  <dcterms:created xsi:type="dcterms:W3CDTF">2019-06-19T02:08:00Z</dcterms:created>
  <dcterms:modified xsi:type="dcterms:W3CDTF">2022-06-23T14:43:23Z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B23AE4C1F1B4476C8D5859BF631DEF52</vt:lpwstr>
  </property>
  <property fmtid="{D5CDD505-2E9C-101B-9397-08002B2CF9AE}" pid="4" name="KSOTemplateUUID">
    <vt:lpwstr>v1.0_mb_Hmin75JS9zn4JMHd+MPyvQ==</vt:lpwstr>
  </property>
</Properties>
</file>