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59"/>
  </p:handoutMasterIdLst>
  <p:sldIdLst>
    <p:sldId id="256" r:id="rId3"/>
    <p:sldId id="634" r:id="rId4"/>
    <p:sldId id="473" r:id="rId5"/>
    <p:sldId id="582" r:id="rId6"/>
    <p:sldId id="583" r:id="rId7"/>
    <p:sldId id="585" r:id="rId8"/>
    <p:sldId id="586" r:id="rId9"/>
    <p:sldId id="587" r:id="rId10"/>
    <p:sldId id="588" r:id="rId11"/>
    <p:sldId id="589" r:id="rId12"/>
    <p:sldId id="590" r:id="rId14"/>
    <p:sldId id="591" r:id="rId15"/>
    <p:sldId id="592" r:id="rId16"/>
    <p:sldId id="593" r:id="rId17"/>
    <p:sldId id="594" r:id="rId18"/>
    <p:sldId id="595" r:id="rId19"/>
    <p:sldId id="596" r:id="rId20"/>
    <p:sldId id="597" r:id="rId21"/>
    <p:sldId id="598" r:id="rId22"/>
    <p:sldId id="599" r:id="rId23"/>
    <p:sldId id="600" r:id="rId24"/>
    <p:sldId id="601" r:id="rId25"/>
    <p:sldId id="602" r:id="rId26"/>
    <p:sldId id="603" r:id="rId27"/>
    <p:sldId id="604" r:id="rId28"/>
    <p:sldId id="605" r:id="rId29"/>
    <p:sldId id="606" r:id="rId30"/>
    <p:sldId id="607" r:id="rId31"/>
    <p:sldId id="629" r:id="rId32"/>
    <p:sldId id="630" r:id="rId33"/>
    <p:sldId id="639" r:id="rId34"/>
    <p:sldId id="608" r:id="rId35"/>
    <p:sldId id="609" r:id="rId36"/>
    <p:sldId id="610" r:id="rId37"/>
    <p:sldId id="611" r:id="rId38"/>
    <p:sldId id="612" r:id="rId39"/>
    <p:sldId id="613" r:id="rId40"/>
    <p:sldId id="614" r:id="rId41"/>
    <p:sldId id="615" r:id="rId42"/>
    <p:sldId id="637" r:id="rId43"/>
    <p:sldId id="638" r:id="rId44"/>
    <p:sldId id="616" r:id="rId45"/>
    <p:sldId id="617" r:id="rId46"/>
    <p:sldId id="618" r:id="rId47"/>
    <p:sldId id="619" r:id="rId48"/>
    <p:sldId id="620" r:id="rId49"/>
    <p:sldId id="621" r:id="rId50"/>
    <p:sldId id="622" r:id="rId51"/>
    <p:sldId id="623" r:id="rId52"/>
    <p:sldId id="624" r:id="rId53"/>
    <p:sldId id="625" r:id="rId54"/>
    <p:sldId id="626" r:id="rId55"/>
    <p:sldId id="627" r:id="rId56"/>
    <p:sldId id="363" r:id="rId57"/>
    <p:sldId id="640" r:id="rId58"/>
  </p:sldIdLst>
  <p:sldSz cx="12192000" cy="6858000"/>
  <p:notesSz cx="6858000" cy="9144000"/>
  <p:custDataLst>
    <p:tags r:id="rId63"/>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3366CC"/>
    <a:srgbClr val="FF0066"/>
    <a:srgbClr val="CC6600"/>
    <a:srgbClr val="00CC00"/>
    <a:srgbClr val="003399"/>
    <a:srgbClr val="000066"/>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79"/>
    <p:restoredTop sz="50000"/>
  </p:normalViewPr>
  <p:slideViewPr>
    <p:cSldViewPr showGuides="1">
      <p:cViewPr>
        <p:scale>
          <a:sx n="125" d="100"/>
          <a:sy n="125" d="100"/>
        </p:scale>
        <p:origin x="1240" y="-88"/>
      </p:cViewPr>
      <p:guideLst>
        <p:guide orient="horz" pos="2129"/>
        <p:guide pos="38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3" Type="http://schemas.openxmlformats.org/officeDocument/2006/relationships/tags" Target="tags/tag45.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4.xml"/><Relationship Id="rId59" Type="http://schemas.openxmlformats.org/officeDocument/2006/relationships/handoutMaster" Target="handoutMasters/handoutMaster1.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867"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FontTx/>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868"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F122453-A92C-964B-8E04-22512D596ACB}" type="slidenum">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4101" name="备注占位符 4"/>
          <p:cNvSpPr>
            <a:spLocks noGrp="1"/>
          </p:cNvSpPr>
          <p:nvPr>
            <p:ph type="body" sz="quarter"/>
          </p:nvPr>
        </p:nvSpPr>
        <p:spPr>
          <a:xfrm>
            <a:off x="685800" y="4343400"/>
            <a:ext cx="5486400" cy="4114800"/>
          </a:xfrm>
          <a:prstGeom prst="rect">
            <a:avLst/>
          </a:prstGeom>
          <a:noFill/>
          <a:ln w="9525">
            <a:noFill/>
          </a:ln>
        </p:spPr>
        <p:txBody>
          <a:bodyPr vert="horz" wrap="square"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D689BD-BA49-C843-9BEE-05954DF63C48}" type="slidenum">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defTabSz="923925" eaLnBrk="1" hangingPunct="1">
              <a:buFont typeface="Arial" panose="020B0604020202020204" pitchFamily="34" charset="0"/>
              <a:buChar char="•"/>
            </a:pPr>
            <a:fld id="{9A0DB2DC-4C9A-4742-B13C-FB6460FD3503}" type="slidenum">
              <a:rPr lang="en-US" altLang="zh-CN"/>
            </a:fld>
            <a:endParaRPr lang="en-US" altLang="zh-CN"/>
          </a:p>
        </p:txBody>
      </p:sp>
      <p:sp>
        <p:nvSpPr>
          <p:cNvPr id="15362" name="Rectangle 2"/>
          <p:cNvSpPr>
            <a:spLocks noGrp="1" noRot="1" noChangeAspect="1" noTextEdit="1"/>
          </p:cNvSpPr>
          <p:nvPr>
            <p:ph type="sldImg"/>
          </p:nvPr>
        </p:nvSpPr>
        <p:spPr>
          <a:xfrm>
            <a:off x="26988" y="874713"/>
            <a:ext cx="6862762" cy="3859212"/>
          </a:xfrm>
          <a:ln>
            <a:solidFill>
              <a:srgbClr val="000000"/>
            </a:solidFill>
            <a:miter/>
          </a:ln>
        </p:spPr>
      </p:sp>
      <p:sp>
        <p:nvSpPr>
          <p:cNvPr id="60420" name="Rectangle 3"/>
          <p:cNvSpPr>
            <a:spLocks noGrp="1" noChangeArrowheads="1"/>
          </p:cNvSpPr>
          <p:nvPr>
            <p:ph type="body" idx="4294967295"/>
          </p:nvPr>
        </p:nvSpPr>
        <p:spPr bwMode="auto">
          <a:xfrm>
            <a:off x="623888" y="5021263"/>
            <a:ext cx="5635625" cy="244475"/>
          </a:xfrm>
          <a:extLst>
            <a:ext uri="{909E8E84-426E-40DD-AFC4-6F175D3DCCD1}">
              <a14:hiddenFill xmlns:a14="http://schemas.microsoft.com/office/drawing/2010/main">
                <a:solidFill>
                  <a:srgbClr val="FFFFFF"/>
                </a:solidFill>
              </a14:hiddenFill>
            </a:ext>
          </a:extLst>
        </p:spPr>
        <p:txBody>
          <a:bodyPr wrap="square" lIns="91440" tIns="45720" rIns="91440" bIns="45720" numCol="1" anchor="t" anchorCtr="0" compatLnSpc="1">
            <a:normAutofit fontScale="92500" lnSpcReduction="10000"/>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364" name="McK Separator"/>
          <p:cNvSpPr/>
          <p:nvPr>
            <p:custDataLst>
              <p:tags r:id="rId3"/>
            </p:custDataLst>
          </p:nvPr>
        </p:nvSpPr>
        <p:spPr>
          <a:xfrm>
            <a:off x="822325" y="1389063"/>
            <a:ext cx="5245100" cy="0"/>
          </a:xfrm>
          <a:prstGeom prst="line">
            <a:avLst/>
          </a:prstGeom>
          <a:ln w="9525" cap="flat" cmpd="sng">
            <a:solidFill>
              <a:schemeClr val="tx1"/>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defTabSz="923925" eaLnBrk="1" hangingPunct="1">
              <a:buFont typeface="Arial" panose="020B0604020202020204" pitchFamily="34" charset="0"/>
              <a:buChar char="•"/>
            </a:pPr>
            <a:fld id="{9A0DB2DC-4C9A-4742-B13C-FB6460FD3503}" type="slidenum">
              <a:rPr lang="en-US" altLang="zh-CN"/>
            </a:fld>
            <a:endParaRPr lang="en-US" altLang="zh-CN"/>
          </a:p>
        </p:txBody>
      </p:sp>
      <p:sp>
        <p:nvSpPr>
          <p:cNvPr id="17410" name="Rectangle 2"/>
          <p:cNvSpPr>
            <a:spLocks noGrp="1" noRot="1" noChangeAspect="1" noTextEdit="1"/>
          </p:cNvSpPr>
          <p:nvPr>
            <p:ph type="sldImg"/>
          </p:nvPr>
        </p:nvSpPr>
        <p:spPr>
          <a:xfrm>
            <a:off x="28575" y="874713"/>
            <a:ext cx="6861175" cy="3859212"/>
          </a:xfrm>
          <a:ln>
            <a:solidFill>
              <a:srgbClr val="000000"/>
            </a:solidFill>
            <a:miter/>
          </a:ln>
        </p:spPr>
      </p:sp>
      <p:sp>
        <p:nvSpPr>
          <p:cNvPr id="61444" name="Rectangle 3"/>
          <p:cNvSpPr>
            <a:spLocks noGrp="1" noChangeArrowheads="1"/>
          </p:cNvSpPr>
          <p:nvPr>
            <p:ph type="body" idx="4294967295"/>
          </p:nvPr>
        </p:nvSpPr>
        <p:spPr bwMode="auto">
          <a:xfrm>
            <a:off x="623888" y="5021263"/>
            <a:ext cx="5635625" cy="242888"/>
          </a:xfrm>
          <a:extLst>
            <a:ext uri="{909E8E84-426E-40DD-AFC4-6F175D3DCCD1}">
              <a14:hiddenFill xmlns:a14="http://schemas.microsoft.com/office/drawing/2010/main">
                <a:solidFill>
                  <a:srgbClr val="FFFFFF"/>
                </a:solidFill>
              </a14:hiddenFill>
            </a:ext>
          </a:extLst>
        </p:spPr>
        <p:txBody>
          <a:bodyPr wrap="square" lIns="91440" tIns="45720" rIns="91440" bIns="45720" numCol="1" anchor="t" anchorCtr="0" compatLnSpc="1">
            <a:normAutofit fontScale="92500" lnSpcReduction="10000"/>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412" name="McK Separator"/>
          <p:cNvSpPr/>
          <p:nvPr/>
        </p:nvSpPr>
        <p:spPr>
          <a:xfrm>
            <a:off x="822325" y="1387475"/>
            <a:ext cx="5243513" cy="0"/>
          </a:xfrm>
          <a:prstGeom prst="line">
            <a:avLst/>
          </a:prstGeom>
          <a:ln w="9525" cap="flat" cmpd="sng">
            <a:solidFill>
              <a:schemeClr val="tx1"/>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defTabSz="923925" eaLnBrk="1" hangingPunct="1">
              <a:buFont typeface="Arial" panose="020B0604020202020204" pitchFamily="34" charset="0"/>
              <a:buChar char="•"/>
            </a:pPr>
            <a:fld id="{9A0DB2DC-4C9A-4742-B13C-FB6460FD3503}" type="slidenum">
              <a:rPr lang="en-US" altLang="zh-CN"/>
            </a:fld>
            <a:endParaRPr lang="en-US" altLang="zh-CN"/>
          </a:p>
        </p:txBody>
      </p:sp>
      <p:sp>
        <p:nvSpPr>
          <p:cNvPr id="19458" name="Rectangle 2"/>
          <p:cNvSpPr>
            <a:spLocks noGrp="1" noRot="1" noChangeAspect="1" noTextEdit="1"/>
          </p:cNvSpPr>
          <p:nvPr>
            <p:ph type="sldImg"/>
          </p:nvPr>
        </p:nvSpPr>
        <p:spPr>
          <a:xfrm>
            <a:off x="26988" y="874713"/>
            <a:ext cx="6862762" cy="3859212"/>
          </a:xfrm>
          <a:ln>
            <a:solidFill>
              <a:srgbClr val="000000"/>
            </a:solidFill>
            <a:miter/>
          </a:ln>
        </p:spPr>
      </p:sp>
      <p:sp>
        <p:nvSpPr>
          <p:cNvPr id="62468" name="Rectangle 3"/>
          <p:cNvSpPr>
            <a:spLocks noGrp="1" noChangeArrowheads="1"/>
          </p:cNvSpPr>
          <p:nvPr>
            <p:ph type="body" idx="4294967295"/>
          </p:nvPr>
        </p:nvSpPr>
        <p:spPr bwMode="auto">
          <a:xfrm>
            <a:off x="623888" y="5021263"/>
            <a:ext cx="5635625" cy="244475"/>
          </a:xfrm>
          <a:extLst>
            <a:ext uri="{909E8E84-426E-40DD-AFC4-6F175D3DCCD1}">
              <a14:hiddenFill xmlns:a14="http://schemas.microsoft.com/office/drawing/2010/main">
                <a:solidFill>
                  <a:srgbClr val="FFFFFF"/>
                </a:solidFill>
              </a14:hiddenFill>
            </a:ext>
          </a:extLst>
        </p:spPr>
        <p:txBody>
          <a:bodyPr wrap="square" lIns="91440" tIns="45720" rIns="91440" bIns="45720" numCol="1" anchor="t" anchorCtr="0" compatLnSpc="1">
            <a:normAutofit fontScale="92500" lnSpcReduction="10000"/>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9460" name="McK Separator"/>
          <p:cNvSpPr/>
          <p:nvPr>
            <p:custDataLst>
              <p:tags r:id="rId3"/>
            </p:custDataLst>
          </p:nvPr>
        </p:nvSpPr>
        <p:spPr>
          <a:xfrm>
            <a:off x="822325" y="1389063"/>
            <a:ext cx="5245100" cy="0"/>
          </a:xfrm>
          <a:prstGeom prst="line">
            <a:avLst/>
          </a:prstGeom>
          <a:ln w="9525" cap="flat" cmpd="sng">
            <a:solidFill>
              <a:schemeClr val="tx1"/>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defTabSz="923925" eaLnBrk="1" hangingPunct="1">
              <a:buFont typeface="Arial" panose="020B0604020202020204" pitchFamily="34" charset="0"/>
              <a:buChar char="•"/>
            </a:pPr>
            <a:fld id="{9A0DB2DC-4C9A-4742-B13C-FB6460FD3503}" type="slidenum">
              <a:rPr lang="en-US" altLang="zh-CN"/>
            </a:fld>
            <a:endParaRPr lang="en-US" altLang="zh-CN"/>
          </a:p>
        </p:txBody>
      </p:sp>
      <p:sp>
        <p:nvSpPr>
          <p:cNvPr id="21506" name="Rectangle 2"/>
          <p:cNvSpPr>
            <a:spLocks noGrp="1" noRot="1" noChangeAspect="1" noTextEdit="1"/>
          </p:cNvSpPr>
          <p:nvPr>
            <p:ph type="sldImg"/>
          </p:nvPr>
        </p:nvSpPr>
        <p:spPr>
          <a:xfrm>
            <a:off x="26988" y="874713"/>
            <a:ext cx="6862762" cy="3859212"/>
          </a:xfrm>
          <a:ln>
            <a:solidFill>
              <a:srgbClr val="000000"/>
            </a:solidFill>
            <a:miter/>
          </a:ln>
        </p:spPr>
      </p:sp>
      <p:sp>
        <p:nvSpPr>
          <p:cNvPr id="63492" name="Rectangle 3"/>
          <p:cNvSpPr>
            <a:spLocks noGrp="1" noChangeArrowheads="1"/>
          </p:cNvSpPr>
          <p:nvPr>
            <p:ph type="body" idx="4294967295"/>
          </p:nvPr>
        </p:nvSpPr>
        <p:spPr bwMode="auto">
          <a:xfrm>
            <a:off x="623888" y="5021263"/>
            <a:ext cx="5635625" cy="244475"/>
          </a:xfrm>
          <a:extLst>
            <a:ext uri="{909E8E84-426E-40DD-AFC4-6F175D3DCCD1}">
              <a14:hiddenFill xmlns:a14="http://schemas.microsoft.com/office/drawing/2010/main">
                <a:solidFill>
                  <a:srgbClr val="FFFFFF"/>
                </a:solidFill>
              </a14:hiddenFill>
            </a:ext>
          </a:extLst>
        </p:spPr>
        <p:txBody>
          <a:bodyPr wrap="square" lIns="91440" tIns="45720" rIns="91440" bIns="45720" numCol="1" anchor="t" anchorCtr="0" compatLnSpc="1">
            <a:normAutofit fontScale="92500" lnSpcReduction="10000"/>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508" name="McK Separator"/>
          <p:cNvSpPr/>
          <p:nvPr>
            <p:custDataLst>
              <p:tags r:id="rId3"/>
            </p:custDataLst>
          </p:nvPr>
        </p:nvSpPr>
        <p:spPr>
          <a:xfrm>
            <a:off x="822325" y="1389063"/>
            <a:ext cx="5245100" cy="0"/>
          </a:xfrm>
          <a:prstGeom prst="line">
            <a:avLst/>
          </a:prstGeom>
          <a:ln w="9525" cap="flat" cmpd="sng">
            <a:solidFill>
              <a:schemeClr val="tx1"/>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defTabSz="923925" eaLnBrk="1" hangingPunct="1">
              <a:buFont typeface="Arial" panose="020B0604020202020204" pitchFamily="34" charset="0"/>
              <a:buChar char="•"/>
            </a:pPr>
            <a:fld id="{9A0DB2DC-4C9A-4742-B13C-FB6460FD3503}" type="slidenum">
              <a:rPr lang="zh-CN" altLang="en-US"/>
            </a:fld>
            <a:endParaRPr lang="zh-CN" altLang="en-US"/>
          </a:p>
        </p:txBody>
      </p:sp>
      <p:sp>
        <p:nvSpPr>
          <p:cNvPr id="24578" name="Rectangle 2"/>
          <p:cNvSpPr>
            <a:spLocks noGrp="1" noRot="1" noChangeAspect="1" noTextEdit="1"/>
          </p:cNvSpPr>
          <p:nvPr>
            <p:ph type="sldImg"/>
          </p:nvPr>
        </p:nvSpPr>
        <p:spPr>
          <a:xfrm>
            <a:off x="379413" y="685800"/>
            <a:ext cx="6096000" cy="3429000"/>
          </a:xfrm>
          <a:ln>
            <a:solidFill>
              <a:srgbClr val="000000"/>
            </a:solidFill>
            <a:miter/>
          </a:ln>
        </p:spPr>
      </p:sp>
      <p:sp>
        <p:nvSpPr>
          <p:cNvPr id="24579" name="Rectangle 3"/>
          <p:cNvSpPr>
            <a:spLocks noGrp="1"/>
          </p:cNvSpPr>
          <p:nvPr>
            <p:ph type="body"/>
          </p:nvPr>
        </p:nvSpPr>
        <p:spPr>
          <a:ln/>
        </p:spPr>
        <p:txBody>
          <a:bodyPr wrap="square" lIns="91440" tIns="45720" rIns="91440" bIns="45720" anchor="t" anchorCtr="0"/>
          <a:p>
            <a:pPr lvl="0" eaLnBrk="1" hangingPunct="1">
              <a:spcBef>
                <a:spcPct val="0"/>
              </a:spcBef>
            </a:pP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defTabSz="923925" eaLnBrk="1" hangingPunct="1">
              <a:buFont typeface="Arial" panose="020B0604020202020204" pitchFamily="34" charset="0"/>
              <a:buChar char="•"/>
            </a:pPr>
            <a:fld id="{9A0DB2DC-4C9A-4742-B13C-FB6460FD3503}" type="slidenum">
              <a:rPr lang="zh-CN" altLang="en-US"/>
            </a:fld>
            <a:endParaRPr lang="zh-CN" altLang="en-US"/>
          </a:p>
        </p:txBody>
      </p:sp>
      <p:sp>
        <p:nvSpPr>
          <p:cNvPr id="45058" name="Rectangle 2"/>
          <p:cNvSpPr>
            <a:spLocks noGrp="1" noRot="1" noChangeAspect="1" noTextEdit="1"/>
          </p:cNvSpPr>
          <p:nvPr>
            <p:ph type="sldImg"/>
          </p:nvPr>
        </p:nvSpPr>
        <p:spPr>
          <a:xfrm>
            <a:off x="379413" y="685800"/>
            <a:ext cx="6096000" cy="3429000"/>
          </a:xfrm>
          <a:ln>
            <a:solidFill>
              <a:srgbClr val="000000"/>
            </a:solidFill>
            <a:miter/>
          </a:ln>
        </p:spPr>
      </p:sp>
      <p:sp>
        <p:nvSpPr>
          <p:cNvPr id="45059" name="Rectangle 3"/>
          <p:cNvSpPr>
            <a:spLocks noGrp="1"/>
          </p:cNvSpPr>
          <p:nvPr>
            <p:ph type="body"/>
          </p:nvPr>
        </p:nvSpPr>
        <p:spPr>
          <a:ln/>
        </p:spPr>
        <p:txBody>
          <a:bodyPr wrap="square" lIns="91440" tIns="45720" rIns="91440" bIns="45720" anchor="t" anchorCtr="0"/>
          <a:p>
            <a:pPr lvl="0" eaLnBrk="1" hangingPunct="1">
              <a:spcBef>
                <a:spcPct val="0"/>
              </a:spcBef>
            </a:pP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幻灯片图像占位符 1"/>
          <p:cNvSpPr>
            <a:spLocks noGrp="1" noRot="1" noChangeAspect="1" noTextEdit="1"/>
          </p:cNvSpPr>
          <p:nvPr>
            <p:ph type="sldImg"/>
          </p:nvPr>
        </p:nvSpPr>
        <p:spPr>
          <a:ln>
            <a:solidFill>
              <a:srgbClr val="000000"/>
            </a:solidFill>
            <a:miter/>
          </a:ln>
        </p:spPr>
      </p:sp>
      <p:sp>
        <p:nvSpPr>
          <p:cNvPr id="61442" name="备注占位符 2"/>
          <p:cNvSpPr>
            <a:spLocks noGrp="1"/>
          </p:cNvSpPr>
          <p:nvPr>
            <p:ph type="body"/>
          </p:nvPr>
        </p:nvSpPr>
        <p:spPr>
          <a:ln/>
        </p:spPr>
        <p:txBody>
          <a:bodyPr wrap="square" lIns="91440" tIns="45720" rIns="91440" bIns="45720" anchor="t" anchorCtr="0"/>
          <a:p>
            <a:pPr lvl="0"/>
            <a:endParaRPr lang="zh-CN" altLang="en-US"/>
          </a:p>
        </p:txBody>
      </p:sp>
      <p:sp>
        <p:nvSpPr>
          <p:cNvPr id="6144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buFont typeface="Arial" panose="020B0604020202020204" pitchFamily="34" charset="0"/>
              <a:buChar char="•"/>
            </a:pPr>
            <a:fld id="{9A0DB2DC-4C9A-4742-B13C-FB6460FD3503}" type="slidenum">
              <a:rPr lang="zh-CN" altLang="en-US" sz="1200">
                <a:latin typeface="Calibri" panose="020F0502020204030204" pitchFamily="34" charset="0"/>
              </a:rPr>
            </a:fld>
            <a:endParaRPr lang="zh-CN"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90" y="2130425"/>
            <a:ext cx="1036422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980" y="3886200"/>
            <a:ext cx="85352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7" name="日期占位符 3"/>
          <p:cNvSpPr>
            <a:spLocks noGrp="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8739188"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A59F5AB-70CF-C94B-83CC-D19A43BB30A9}"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06DF4AC-87D6-F443-8705-7BCCF5A3BD87}"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070" y="274638"/>
            <a:ext cx="274347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60" y="274638"/>
            <a:ext cx="802719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06DF4AC-87D6-F443-8705-7BCCF5A3BD87}"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60" y="274638"/>
            <a:ext cx="1097388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06DF4AC-87D6-F443-8705-7BCCF5A3BD87}"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06DF4AC-87D6-F443-8705-7BCCF5A3BD87}"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179" y="4406900"/>
            <a:ext cx="1036422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179" y="2906713"/>
            <a:ext cx="103642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06DF4AC-87D6-F443-8705-7BCCF5A3BD87}"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60" y="1600200"/>
            <a:ext cx="538533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8210" y="1600200"/>
            <a:ext cx="538533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06DF4AC-87D6-F443-8705-7BCCF5A3BD87}"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60" y="1535113"/>
            <a:ext cx="53874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60" y="2174875"/>
            <a:ext cx="53874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977" y="1535113"/>
            <a:ext cx="53895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977" y="2174875"/>
            <a:ext cx="53895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06DF4AC-87D6-F443-8705-7BCCF5A3BD87}"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06DF4AC-87D6-F443-8705-7BCCF5A3BD87}"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06DF4AC-87D6-F443-8705-7BCCF5A3BD87}"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60" y="273050"/>
            <a:ext cx="4011479"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03" y="273050"/>
            <a:ext cx="6816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60" y="1435100"/>
            <a:ext cx="401147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06DF4AC-87D6-F443-8705-7BCCF5A3BD87}"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953" y="4800600"/>
            <a:ext cx="731592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953" y="612775"/>
            <a:ext cx="731592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953" y="5367338"/>
            <a:ext cx="73159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06DF4AC-87D6-F443-8705-7BCCF5A3BD87}"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Rectangle 2"/>
          <p:cNvSpPr/>
          <p:nvPr>
            <p:ph type="title"/>
          </p:nvPr>
        </p:nvSpPr>
        <p:spPr>
          <a:xfrm>
            <a:off x="3022600" y="44450"/>
            <a:ext cx="7259638" cy="636588"/>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Rectangle 3"/>
          <p:cNvSpPr/>
          <p:nvPr>
            <p:ph type="body"/>
          </p:nvPr>
        </p:nvSpPr>
        <p:spPr>
          <a:xfrm>
            <a:off x="622300" y="838200"/>
            <a:ext cx="11210925" cy="5276850"/>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buFontTx/>
              <a:buNone/>
              <a:defRPr>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8739188"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06DF4AC-87D6-F443-8705-7BCCF5A3BD87}"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3200">
          <a:solidFill>
            <a:schemeClr val="bg1"/>
          </a:solidFill>
          <a:latin typeface="黑体" panose="02010609060101010101" pitchFamily="49" charset="-122"/>
          <a:ea typeface="黑体" panose="02010609060101010101" pitchFamily="49" charset="-122"/>
          <a:cs typeface="+mj-cs"/>
        </a:defRPr>
      </a:lvl1pPr>
      <a:lvl2pPr algn="l" rtl="0" eaLnBrk="0" fontAlgn="base" hangingPunct="0">
        <a:spcBef>
          <a:spcPct val="0"/>
        </a:spcBef>
        <a:spcAft>
          <a:spcPct val="0"/>
        </a:spcAft>
        <a:defRPr sz="3200">
          <a:solidFill>
            <a:schemeClr val="bg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3200">
          <a:solidFill>
            <a:schemeClr val="bg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3200">
          <a:solidFill>
            <a:schemeClr val="bg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3200">
          <a:solidFill>
            <a:schemeClr val="bg1"/>
          </a:solidFill>
          <a:latin typeface="黑体" panose="02010609060101010101" pitchFamily="49" charset="-122"/>
          <a:ea typeface="黑体" panose="02010609060101010101" pitchFamily="49"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8" Type="http://schemas.openxmlformats.org/officeDocument/2006/relationships/notesSlide" Target="../notesSlides/notesSlide1.xml"/><Relationship Id="rId17" Type="http://schemas.openxmlformats.org/officeDocument/2006/relationships/slideLayout" Target="../slideLayouts/slideLayout6.xml"/><Relationship Id="rId16" Type="http://schemas.openxmlformats.org/officeDocument/2006/relationships/image" Target="../media/image7.png"/><Relationship Id="rId15" Type="http://schemas.openxmlformats.org/officeDocument/2006/relationships/image" Target="../media/image6.png"/><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5" Type="http://schemas.openxmlformats.org/officeDocument/2006/relationships/notesSlide" Target="../notesSlides/notesSlide3.xml"/><Relationship Id="rId14" Type="http://schemas.openxmlformats.org/officeDocument/2006/relationships/slideLayout" Target="../slideLayouts/slideLayout6.xml"/><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6" Type="http://schemas.openxmlformats.org/officeDocument/2006/relationships/notesSlide" Target="../notesSlides/notesSlide4.xml"/><Relationship Id="rId15" Type="http://schemas.openxmlformats.org/officeDocument/2006/relationships/slideLayout" Target="../slideLayouts/slideLayout6.xml"/><Relationship Id="rId14" Type="http://schemas.openxmlformats.org/officeDocument/2006/relationships/image" Target="../media/image7.png"/><Relationship Id="rId13" Type="http://schemas.openxmlformats.org/officeDocument/2006/relationships/image" Target="../media/image6.png"/><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tags" Target="../tags/tag3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1.wmf"/></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hyperlink" Target="http://www.ip138.com/" TargetMode="Externa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3.wm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4.wmf"/><Relationship Id="rId1"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5.wmf"/></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7.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8.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9.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0.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6.png"/></Relationships>
</file>

<file path=ppt/slides/_rels/slide51.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1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22.wmf"/><Relationship Id="rId1"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3.wmf"/></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4.wmf"/></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55.xml.rels><?xml version="1.0" encoding="UTF-8" standalone="yes"?>
<Relationships xmlns="http://schemas.openxmlformats.org/package/2006/relationships"><Relationship Id="rId9" Type="http://schemas.openxmlformats.org/officeDocument/2006/relationships/oleObject" Target="../embeddings/oleObject9.bin"/><Relationship Id="rId8" Type="http://schemas.openxmlformats.org/officeDocument/2006/relationships/oleObject" Target="../embeddings/oleObject8.bin"/><Relationship Id="rId7" Type="http://schemas.openxmlformats.org/officeDocument/2006/relationships/oleObject" Target="../embeddings/oleObject7.bin"/><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26.wmf"/><Relationship Id="rId3" Type="http://schemas.openxmlformats.org/officeDocument/2006/relationships/oleObject" Target="../embeddings/oleObject4.bin"/><Relationship Id="rId2" Type="http://schemas.openxmlformats.org/officeDocument/2006/relationships/image" Target="../media/image25.wmf"/><Relationship Id="rId16" Type="http://schemas.openxmlformats.org/officeDocument/2006/relationships/vmlDrawing" Target="../drawings/vmlDrawing3.vml"/><Relationship Id="rId15" Type="http://schemas.openxmlformats.org/officeDocument/2006/relationships/slideLayout" Target="../slideLayouts/slideLayout7.xml"/><Relationship Id="rId14" Type="http://schemas.openxmlformats.org/officeDocument/2006/relationships/image" Target="../media/image7.png"/><Relationship Id="rId13" Type="http://schemas.openxmlformats.org/officeDocument/2006/relationships/image" Target="../media/image6.png"/><Relationship Id="rId12" Type="http://schemas.openxmlformats.org/officeDocument/2006/relationships/oleObject" Target="../embeddings/oleObject12.bin"/><Relationship Id="rId11" Type="http://schemas.openxmlformats.org/officeDocument/2006/relationships/oleObject" Target="../embeddings/oleObject11.bin"/><Relationship Id="rId10" Type="http://schemas.openxmlformats.org/officeDocument/2006/relationships/oleObject" Target="../embeddings/oleObject10.bin"/><Relationship Id="rId1"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标题 4"/>
          <p:cNvSpPr>
            <a:spLocks noGrp="1"/>
          </p:cNvSpPr>
          <p:nvPr>
            <p:ph type="ctrTitle"/>
          </p:nvPr>
        </p:nvSpPr>
        <p:spPr>
          <a:xfrm>
            <a:off x="914400" y="2130425"/>
            <a:ext cx="10364788" cy="1470025"/>
          </a:xfrm>
          <a:ln/>
        </p:spPr>
        <p:txBody>
          <a:bodyPr vert="horz" wrap="square" lIns="91440" tIns="45720" rIns="91440" bIns="45720" anchor="ctr" anchorCtr="0"/>
          <a:p>
            <a:pPr>
              <a:buClrTx/>
              <a:buSzTx/>
              <a:buFontTx/>
            </a:pPr>
            <a:endParaRPr lang="zh-CN" altLang="en-US"/>
          </a:p>
        </p:txBody>
      </p:sp>
      <p:sp>
        <p:nvSpPr>
          <p:cNvPr id="5122" name="Text Box 5"/>
          <p:cNvSpPr txBox="1"/>
          <p:nvPr/>
        </p:nvSpPr>
        <p:spPr>
          <a:xfrm>
            <a:off x="1519238" y="4652963"/>
            <a:ext cx="8858250" cy="922337"/>
          </a:xfrm>
          <a:prstGeom prst="rect">
            <a:avLst/>
          </a:prstGeom>
          <a:noFill/>
          <a:ln w="9525">
            <a:noFill/>
          </a:ln>
        </p:spPr>
        <p:txBody>
          <a:bodyPr anchor="t" anchorCtr="0">
            <a:spAutoFit/>
          </a:bodyPr>
          <a:p>
            <a:pPr algn="ctr"/>
            <a:r>
              <a:rPr lang="zh-CN" altLang="en-US" sz="5400">
                <a:latin typeface="华文行楷" panose="02010800040101010101" pitchFamily="2" charset="-122"/>
                <a:ea typeface="华文行楷" panose="02010800040101010101" pitchFamily="2" charset="-122"/>
              </a:rPr>
              <a:t>劳动用工风险分析与防范</a:t>
            </a:r>
            <a:endParaRPr lang="zh-CN" altLang="en-US" sz="5400">
              <a:latin typeface="华文行楷" panose="02010800040101010101" pitchFamily="2" charset="-122"/>
              <a:ea typeface="华文行楷" panose="02010800040101010101" pitchFamily="2" charset="-122"/>
            </a:endParaRPr>
          </a:p>
        </p:txBody>
      </p:sp>
      <p:pic>
        <p:nvPicPr>
          <p:cNvPr id="5123" name="图片 3" descr="-1619969023042582568"/>
          <p:cNvPicPr>
            <a:picLocks noChangeAspect="1"/>
          </p:cNvPicPr>
          <p:nvPr/>
        </p:nvPicPr>
        <p:blipFill>
          <a:blip r:embed="rId1"/>
          <a:stretch>
            <a:fillRect/>
          </a:stretch>
        </p:blipFill>
        <p:spPr>
          <a:xfrm>
            <a:off x="0" y="1343025"/>
            <a:ext cx="12192000" cy="2749550"/>
          </a:xfrm>
          <a:prstGeom prst="rect">
            <a:avLst/>
          </a:prstGeom>
          <a:noFill/>
          <a:ln w="9525">
            <a:noFill/>
          </a:ln>
        </p:spPr>
      </p:pic>
      <p:pic>
        <p:nvPicPr>
          <p:cNvPr id="5124" name="图片 1" descr="议和劳动人事学院logo"/>
          <p:cNvPicPr>
            <a:picLocks noChangeAspect="1"/>
          </p:cNvPicPr>
          <p:nvPr/>
        </p:nvPicPr>
        <p:blipFill>
          <a:blip r:embed="rId2"/>
          <a:stretch>
            <a:fillRect/>
          </a:stretch>
        </p:blipFill>
        <p:spPr>
          <a:xfrm>
            <a:off x="9085263" y="473075"/>
            <a:ext cx="1722437" cy="436563"/>
          </a:xfrm>
          <a:prstGeom prst="rect">
            <a:avLst/>
          </a:prstGeom>
          <a:noFill/>
          <a:ln w="9525">
            <a:noFill/>
          </a:ln>
        </p:spPr>
      </p:pic>
      <p:pic>
        <p:nvPicPr>
          <p:cNvPr id="5125" name="图片 3" descr="议和网logo"/>
          <p:cNvPicPr>
            <a:picLocks noChangeAspect="1"/>
          </p:cNvPicPr>
          <p:nvPr/>
        </p:nvPicPr>
        <p:blipFill>
          <a:blip r:embed="rId3"/>
          <a:stretch>
            <a:fillRect/>
          </a:stretch>
        </p:blipFill>
        <p:spPr>
          <a:xfrm>
            <a:off x="7535863" y="404813"/>
            <a:ext cx="1549400" cy="5715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337" name="组合 1"/>
          <p:cNvGrpSpPr/>
          <p:nvPr/>
        </p:nvGrpSpPr>
        <p:grpSpPr>
          <a:xfrm>
            <a:off x="2246313" y="1374775"/>
            <a:ext cx="8086725" cy="5059363"/>
            <a:chOff x="1138" y="2165"/>
            <a:chExt cx="12299" cy="7657"/>
          </a:xfrm>
        </p:grpSpPr>
        <p:sp>
          <p:nvSpPr>
            <p:cNvPr id="14338" name="Rectangle 2"/>
            <p:cNvSpPr/>
            <p:nvPr/>
          </p:nvSpPr>
          <p:spPr>
            <a:xfrm>
              <a:off x="3652" y="8862"/>
              <a:ext cx="9777" cy="757"/>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14339" name="Rectangle 3"/>
            <p:cNvSpPr/>
            <p:nvPr/>
          </p:nvSpPr>
          <p:spPr>
            <a:xfrm>
              <a:off x="3652" y="7930"/>
              <a:ext cx="9777" cy="790"/>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14340" name="Rectangle 4"/>
            <p:cNvSpPr/>
            <p:nvPr/>
          </p:nvSpPr>
          <p:spPr>
            <a:xfrm>
              <a:off x="3652" y="6967"/>
              <a:ext cx="9777" cy="857"/>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14341" name="Rectangle 5"/>
            <p:cNvSpPr/>
            <p:nvPr/>
          </p:nvSpPr>
          <p:spPr>
            <a:xfrm>
              <a:off x="3652" y="6012"/>
              <a:ext cx="9777" cy="900"/>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14342" name="Rectangle 6"/>
            <p:cNvSpPr/>
            <p:nvPr/>
          </p:nvSpPr>
          <p:spPr>
            <a:xfrm>
              <a:off x="3652" y="5022"/>
              <a:ext cx="9777" cy="912"/>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14343" name="Rectangle 7"/>
            <p:cNvSpPr/>
            <p:nvPr/>
          </p:nvSpPr>
          <p:spPr>
            <a:xfrm>
              <a:off x="3652" y="4142"/>
              <a:ext cx="9777" cy="787"/>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14344" name="Rectangle 8"/>
            <p:cNvSpPr/>
            <p:nvPr/>
          </p:nvSpPr>
          <p:spPr>
            <a:xfrm>
              <a:off x="3652" y="2242"/>
              <a:ext cx="9777" cy="867"/>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260105" name="Rectangle 9"/>
            <p:cNvSpPr>
              <a:spLocks noChangeArrowheads="1"/>
            </p:cNvSpPr>
            <p:nvPr>
              <p:custDataLst>
                <p:tags r:id="rId1"/>
              </p:custDataLst>
            </p:nvPr>
          </p:nvSpPr>
          <p:spPr bwMode="blackWhite">
            <a:xfrm>
              <a:off x="1232" y="8849"/>
              <a:ext cx="2091" cy="771"/>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60106" name="Rectangle 10"/>
            <p:cNvSpPr>
              <a:spLocks noChangeArrowheads="1"/>
            </p:cNvSpPr>
            <p:nvPr>
              <p:custDataLst>
                <p:tags r:id="rId2"/>
              </p:custDataLst>
            </p:nvPr>
          </p:nvSpPr>
          <p:spPr bwMode="blackWhite">
            <a:xfrm>
              <a:off x="1251" y="7986"/>
              <a:ext cx="2091" cy="757"/>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60107" name="Rectangle 11"/>
            <p:cNvSpPr>
              <a:spLocks noChangeArrowheads="1"/>
            </p:cNvSpPr>
            <p:nvPr>
              <p:custDataLst>
                <p:tags r:id="rId3"/>
              </p:custDataLst>
            </p:nvPr>
          </p:nvSpPr>
          <p:spPr bwMode="blackWhite">
            <a:xfrm>
              <a:off x="1251" y="7021"/>
              <a:ext cx="2091" cy="851"/>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60108" name="Rectangle 12"/>
            <p:cNvSpPr>
              <a:spLocks noChangeArrowheads="1"/>
            </p:cNvSpPr>
            <p:nvPr>
              <p:custDataLst>
                <p:tags r:id="rId4"/>
              </p:custDataLst>
            </p:nvPr>
          </p:nvSpPr>
          <p:spPr bwMode="blackWhite">
            <a:xfrm>
              <a:off x="1251" y="6081"/>
              <a:ext cx="2091" cy="771"/>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60109" name="Rectangle 13"/>
            <p:cNvSpPr>
              <a:spLocks noChangeArrowheads="1"/>
            </p:cNvSpPr>
            <p:nvPr>
              <p:custDataLst>
                <p:tags r:id="rId5"/>
              </p:custDataLst>
            </p:nvPr>
          </p:nvSpPr>
          <p:spPr bwMode="blackWhite">
            <a:xfrm>
              <a:off x="1242" y="5144"/>
              <a:ext cx="2091" cy="776"/>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60110" name="Rectangle 14"/>
            <p:cNvSpPr>
              <a:spLocks noChangeArrowheads="1"/>
            </p:cNvSpPr>
            <p:nvPr>
              <p:custDataLst>
                <p:tags r:id="rId6"/>
              </p:custDataLst>
            </p:nvPr>
          </p:nvSpPr>
          <p:spPr bwMode="blackWhite">
            <a:xfrm>
              <a:off x="1256" y="4135"/>
              <a:ext cx="2091" cy="795"/>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60111" name="Rectangle 15"/>
            <p:cNvSpPr>
              <a:spLocks noChangeArrowheads="1"/>
            </p:cNvSpPr>
            <p:nvPr>
              <p:custDataLst>
                <p:tags r:id="rId7"/>
              </p:custDataLst>
            </p:nvPr>
          </p:nvSpPr>
          <p:spPr bwMode="blackWhite">
            <a:xfrm>
              <a:off x="1232" y="2227"/>
              <a:ext cx="2091" cy="889"/>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4352" name="Rectangle 16"/>
            <p:cNvSpPr/>
            <p:nvPr/>
          </p:nvSpPr>
          <p:spPr>
            <a:xfrm>
              <a:off x="3660" y="3190"/>
              <a:ext cx="9777" cy="827"/>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260113" name="Rectangle 17"/>
            <p:cNvSpPr>
              <a:spLocks noChangeArrowheads="1"/>
            </p:cNvSpPr>
            <p:nvPr>
              <p:custDataLst>
                <p:tags r:id="rId8"/>
              </p:custDataLst>
            </p:nvPr>
          </p:nvSpPr>
          <p:spPr bwMode="blackWhite">
            <a:xfrm>
              <a:off x="1239" y="3285"/>
              <a:ext cx="2091" cy="711"/>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4354" name="Text Box 25"/>
            <p:cNvSpPr txBox="1"/>
            <p:nvPr/>
          </p:nvSpPr>
          <p:spPr>
            <a:xfrm>
              <a:off x="1158" y="2225"/>
              <a:ext cx="440" cy="464"/>
            </a:xfrm>
            <a:prstGeom prst="rect">
              <a:avLst/>
            </a:prstGeom>
            <a:noFill/>
            <a:ln w="9525">
              <a:noFill/>
            </a:ln>
          </p:spPr>
          <p:txBody>
            <a:bodyPr anchor="t" anchorCtr="0">
              <a:spAutoFit/>
            </a:bodyPr>
            <a:p>
              <a:pPr>
                <a:spcBef>
                  <a:spcPct val="50000"/>
                </a:spcBef>
              </a:pPr>
              <a:r>
                <a:rPr lang="en-US" altLang="zh-CN" b="1">
                  <a:latin typeface="楷体_GB2312" pitchFamily="49" charset="-122"/>
                  <a:ea typeface="楷体_GB2312" pitchFamily="49" charset="-122"/>
                </a:rPr>
                <a:t>1</a:t>
              </a:r>
              <a:endParaRPr lang="en-US" altLang="zh-CN" b="1">
                <a:latin typeface="楷体_GB2312" pitchFamily="49" charset="-122"/>
                <a:ea typeface="楷体_GB2312" pitchFamily="49" charset="-122"/>
              </a:endParaRPr>
            </a:p>
          </p:txBody>
        </p:sp>
        <p:sp>
          <p:nvSpPr>
            <p:cNvPr id="14355" name="Text Box 26"/>
            <p:cNvSpPr txBox="1"/>
            <p:nvPr/>
          </p:nvSpPr>
          <p:spPr>
            <a:xfrm>
              <a:off x="1140" y="4013"/>
              <a:ext cx="440" cy="464"/>
            </a:xfrm>
            <a:prstGeom prst="rect">
              <a:avLst/>
            </a:prstGeom>
            <a:noFill/>
            <a:ln w="9525">
              <a:noFill/>
            </a:ln>
          </p:spPr>
          <p:txBody>
            <a:bodyPr anchor="t" anchorCtr="0">
              <a:spAutoFit/>
            </a:bodyPr>
            <a:p>
              <a:pPr>
                <a:spcBef>
                  <a:spcPct val="50000"/>
                </a:spcBef>
              </a:pPr>
              <a:r>
                <a:rPr lang="en-US" altLang="zh-CN" b="1">
                  <a:latin typeface="楷体_GB2312" pitchFamily="49" charset="-122"/>
                  <a:ea typeface="楷体_GB2312" pitchFamily="49" charset="-122"/>
                </a:rPr>
                <a:t>3</a:t>
              </a:r>
              <a:endParaRPr lang="en-US" altLang="zh-CN" b="1">
                <a:latin typeface="楷体_GB2312" pitchFamily="49" charset="-122"/>
                <a:ea typeface="楷体_GB2312" pitchFamily="49" charset="-122"/>
              </a:endParaRPr>
            </a:p>
          </p:txBody>
        </p:sp>
        <p:sp>
          <p:nvSpPr>
            <p:cNvPr id="14356" name="Text Box 27"/>
            <p:cNvSpPr txBox="1"/>
            <p:nvPr/>
          </p:nvSpPr>
          <p:spPr>
            <a:xfrm>
              <a:off x="1138" y="3190"/>
              <a:ext cx="440" cy="464"/>
            </a:xfrm>
            <a:prstGeom prst="rect">
              <a:avLst/>
            </a:prstGeom>
            <a:noFill/>
            <a:ln w="9525">
              <a:noFill/>
            </a:ln>
          </p:spPr>
          <p:txBody>
            <a:bodyPr anchor="t" anchorCtr="0">
              <a:spAutoFit/>
            </a:bodyPr>
            <a:p>
              <a:pPr>
                <a:spcBef>
                  <a:spcPct val="50000"/>
                </a:spcBef>
              </a:pPr>
              <a:r>
                <a:rPr lang="en-US" altLang="zh-CN" b="1">
                  <a:latin typeface="楷体_GB2312" pitchFamily="49" charset="-122"/>
                  <a:ea typeface="楷体_GB2312" pitchFamily="49" charset="-122"/>
                </a:rPr>
                <a:t>2</a:t>
              </a:r>
              <a:endParaRPr lang="en-US" altLang="zh-CN" b="1">
                <a:latin typeface="楷体_GB2312" pitchFamily="49" charset="-122"/>
                <a:ea typeface="楷体_GB2312" pitchFamily="49" charset="-122"/>
              </a:endParaRPr>
            </a:p>
          </p:txBody>
        </p:sp>
        <p:sp>
          <p:nvSpPr>
            <p:cNvPr id="14357" name="Text Box 30"/>
            <p:cNvSpPr txBox="1"/>
            <p:nvPr/>
          </p:nvSpPr>
          <p:spPr>
            <a:xfrm>
              <a:off x="1138" y="5018"/>
              <a:ext cx="440" cy="464"/>
            </a:xfrm>
            <a:prstGeom prst="rect">
              <a:avLst/>
            </a:prstGeom>
            <a:noFill/>
            <a:ln w="9525">
              <a:noFill/>
            </a:ln>
          </p:spPr>
          <p:txBody>
            <a:bodyPr anchor="t" anchorCtr="0">
              <a:spAutoFit/>
            </a:bodyPr>
            <a:p>
              <a:pPr>
                <a:spcBef>
                  <a:spcPct val="50000"/>
                </a:spcBef>
              </a:pPr>
              <a:r>
                <a:rPr lang="en-US" altLang="zh-CN" b="1">
                  <a:latin typeface="楷体_GB2312" pitchFamily="49" charset="-122"/>
                  <a:ea typeface="楷体_GB2312" pitchFamily="49" charset="-122"/>
                </a:rPr>
                <a:t>4</a:t>
              </a:r>
              <a:endParaRPr lang="en-US" altLang="zh-CN" b="1">
                <a:latin typeface="楷体_GB2312" pitchFamily="49" charset="-122"/>
                <a:ea typeface="楷体_GB2312" pitchFamily="49" charset="-122"/>
              </a:endParaRPr>
            </a:p>
          </p:txBody>
        </p:sp>
        <p:sp>
          <p:nvSpPr>
            <p:cNvPr id="14358" name="Text Box 33"/>
            <p:cNvSpPr txBox="1"/>
            <p:nvPr/>
          </p:nvSpPr>
          <p:spPr>
            <a:xfrm>
              <a:off x="1160" y="7943"/>
              <a:ext cx="440" cy="464"/>
            </a:xfrm>
            <a:prstGeom prst="rect">
              <a:avLst/>
            </a:prstGeom>
            <a:noFill/>
            <a:ln w="9525">
              <a:noFill/>
            </a:ln>
          </p:spPr>
          <p:txBody>
            <a:bodyPr anchor="t" anchorCtr="0">
              <a:spAutoFit/>
            </a:bodyPr>
            <a:p>
              <a:pPr>
                <a:spcBef>
                  <a:spcPct val="50000"/>
                </a:spcBef>
              </a:pPr>
              <a:r>
                <a:rPr lang="en-US" altLang="zh-CN" b="1">
                  <a:latin typeface="楷体_GB2312" pitchFamily="49" charset="-122"/>
                  <a:ea typeface="楷体_GB2312" pitchFamily="49" charset="-122"/>
                </a:rPr>
                <a:t>7</a:t>
              </a:r>
              <a:endParaRPr lang="en-US" altLang="zh-CN" b="1">
                <a:latin typeface="楷体_GB2312" pitchFamily="49" charset="-122"/>
                <a:ea typeface="楷体_GB2312" pitchFamily="49" charset="-122"/>
              </a:endParaRPr>
            </a:p>
          </p:txBody>
        </p:sp>
        <p:sp>
          <p:nvSpPr>
            <p:cNvPr id="14359" name="Text Box 36"/>
            <p:cNvSpPr txBox="1"/>
            <p:nvPr/>
          </p:nvSpPr>
          <p:spPr>
            <a:xfrm>
              <a:off x="1158" y="6958"/>
              <a:ext cx="440" cy="464"/>
            </a:xfrm>
            <a:prstGeom prst="rect">
              <a:avLst/>
            </a:prstGeom>
            <a:noFill/>
            <a:ln w="9525">
              <a:noFill/>
            </a:ln>
          </p:spPr>
          <p:txBody>
            <a:bodyPr anchor="t" anchorCtr="0">
              <a:spAutoFit/>
            </a:bodyPr>
            <a:p>
              <a:pPr>
                <a:spcBef>
                  <a:spcPct val="50000"/>
                </a:spcBef>
              </a:pPr>
              <a:r>
                <a:rPr lang="en-US" altLang="zh-CN" b="1">
                  <a:latin typeface="楷体_GB2312" pitchFamily="49" charset="-122"/>
                  <a:ea typeface="楷体_GB2312" pitchFamily="49" charset="-122"/>
                </a:rPr>
                <a:t>6</a:t>
              </a:r>
              <a:endParaRPr lang="en-US" altLang="zh-CN" b="1">
                <a:latin typeface="楷体_GB2312" pitchFamily="49" charset="-122"/>
                <a:ea typeface="楷体_GB2312" pitchFamily="49" charset="-122"/>
              </a:endParaRPr>
            </a:p>
          </p:txBody>
        </p:sp>
        <p:sp>
          <p:nvSpPr>
            <p:cNvPr id="14360" name="Text Box 39"/>
            <p:cNvSpPr txBox="1"/>
            <p:nvPr/>
          </p:nvSpPr>
          <p:spPr>
            <a:xfrm>
              <a:off x="1138" y="8860"/>
              <a:ext cx="440" cy="464"/>
            </a:xfrm>
            <a:prstGeom prst="rect">
              <a:avLst/>
            </a:prstGeom>
            <a:noFill/>
            <a:ln w="9525">
              <a:noFill/>
            </a:ln>
          </p:spPr>
          <p:txBody>
            <a:bodyPr anchor="t" anchorCtr="0">
              <a:spAutoFit/>
            </a:bodyPr>
            <a:p>
              <a:pPr>
                <a:spcBef>
                  <a:spcPct val="50000"/>
                </a:spcBef>
              </a:pPr>
              <a:r>
                <a:rPr lang="en-US" altLang="zh-CN" b="1">
                  <a:latin typeface="楷体_GB2312" pitchFamily="49" charset="-122"/>
                  <a:ea typeface="楷体_GB2312" pitchFamily="49" charset="-122"/>
                </a:rPr>
                <a:t>8</a:t>
              </a:r>
              <a:endParaRPr lang="en-US" altLang="zh-CN" b="1">
                <a:latin typeface="楷体_GB2312" pitchFamily="49" charset="-122"/>
                <a:ea typeface="楷体_GB2312" pitchFamily="49" charset="-122"/>
              </a:endParaRPr>
            </a:p>
          </p:txBody>
        </p:sp>
        <p:sp>
          <p:nvSpPr>
            <p:cNvPr id="14361" name="Text Box 42"/>
            <p:cNvSpPr txBox="1"/>
            <p:nvPr/>
          </p:nvSpPr>
          <p:spPr>
            <a:xfrm>
              <a:off x="1140" y="5968"/>
              <a:ext cx="440" cy="464"/>
            </a:xfrm>
            <a:prstGeom prst="rect">
              <a:avLst/>
            </a:prstGeom>
            <a:noFill/>
            <a:ln w="9525">
              <a:noFill/>
            </a:ln>
          </p:spPr>
          <p:txBody>
            <a:bodyPr anchor="t" anchorCtr="0">
              <a:spAutoFit/>
            </a:bodyPr>
            <a:p>
              <a:pPr>
                <a:spcBef>
                  <a:spcPct val="50000"/>
                </a:spcBef>
              </a:pPr>
              <a:r>
                <a:rPr lang="en-US" altLang="zh-CN" b="1">
                  <a:latin typeface="楷体_GB2312" pitchFamily="49" charset="-122"/>
                  <a:ea typeface="楷体_GB2312" pitchFamily="49" charset="-122"/>
                </a:rPr>
                <a:t>5</a:t>
              </a:r>
              <a:endParaRPr lang="en-US" altLang="zh-CN" b="1">
                <a:latin typeface="楷体_GB2312" pitchFamily="49" charset="-122"/>
                <a:ea typeface="楷体_GB2312" pitchFamily="49" charset="-122"/>
              </a:endParaRPr>
            </a:p>
          </p:txBody>
        </p:sp>
        <p:sp>
          <p:nvSpPr>
            <p:cNvPr id="14362" name="Rectangle 43"/>
            <p:cNvSpPr/>
            <p:nvPr>
              <p:custDataLst>
                <p:tags r:id="rId9"/>
              </p:custDataLst>
            </p:nvPr>
          </p:nvSpPr>
          <p:spPr>
            <a:xfrm>
              <a:off x="1600" y="3970"/>
              <a:ext cx="1737" cy="1155"/>
            </a:xfrm>
            <a:prstGeom prst="rect">
              <a:avLst/>
            </a:prstGeom>
            <a:noFill/>
            <a:ln w="9525">
              <a:noFill/>
            </a:ln>
          </p:spPr>
          <p:txBody>
            <a:bodyPr lIns="3810" tIns="0" rIns="3810" bIns="0" anchor="ctr" anchorCtr="0"/>
            <a:p>
              <a:pPr marL="342900" indent="-342900" algn="ctr">
                <a:spcBef>
                  <a:spcPct val="20000"/>
                </a:spcBef>
              </a:pPr>
              <a:r>
                <a:rPr lang="zh-CN" altLang="en-US" b="1">
                  <a:latin typeface="Times New Roman" panose="02020603050405020304" pitchFamily="18" charset="0"/>
                  <a:ea typeface="黑体" panose="02010609060101010101" pitchFamily="49" charset="-122"/>
                </a:rPr>
                <a:t>签订协议</a:t>
              </a:r>
              <a:endParaRPr lang="en-US" altLang="zh-CN" b="1">
                <a:latin typeface="Times New Roman" panose="02020603050405020304" pitchFamily="18" charset="0"/>
                <a:ea typeface="黑体" panose="02010609060101010101" pitchFamily="49" charset="-122"/>
              </a:endParaRPr>
            </a:p>
            <a:p>
              <a:pPr marL="342900" indent="-342900" algn="ctr">
                <a:spcBef>
                  <a:spcPct val="20000"/>
                </a:spcBef>
              </a:pPr>
              <a:r>
                <a:rPr lang="zh-CN" altLang="en-US" b="1">
                  <a:latin typeface="Times New Roman" panose="02020603050405020304" pitchFamily="18" charset="0"/>
                  <a:ea typeface="黑体" panose="02010609060101010101" pitchFamily="49" charset="-122"/>
                </a:rPr>
                <a:t>注重条款</a:t>
              </a:r>
              <a:endParaRPr lang="zh-CN" altLang="en-US" b="1">
                <a:latin typeface="Times New Roman" panose="02020603050405020304" pitchFamily="18" charset="0"/>
                <a:ea typeface="黑体" panose="02010609060101010101" pitchFamily="49" charset="-122"/>
              </a:endParaRPr>
            </a:p>
          </p:txBody>
        </p:sp>
        <p:sp>
          <p:nvSpPr>
            <p:cNvPr id="14363" name="Rectangle 44"/>
            <p:cNvSpPr/>
            <p:nvPr>
              <p:custDataLst>
                <p:tags r:id="rId10"/>
              </p:custDataLst>
            </p:nvPr>
          </p:nvSpPr>
          <p:spPr>
            <a:xfrm>
              <a:off x="1362" y="2165"/>
              <a:ext cx="2085" cy="1080"/>
            </a:xfrm>
            <a:prstGeom prst="rect">
              <a:avLst/>
            </a:prstGeom>
            <a:noFill/>
            <a:ln w="9525">
              <a:noFill/>
            </a:ln>
          </p:spPr>
          <p:txBody>
            <a:bodyPr lIns="3810" tIns="0" rIns="3810" bIns="0" anchor="ctr" anchorCtr="0"/>
            <a:p>
              <a:pPr marL="342900" indent="-342900" algn="ctr">
                <a:spcBef>
                  <a:spcPct val="20000"/>
                </a:spcBef>
              </a:pPr>
              <a:r>
                <a:rPr lang="zh-CN" altLang="en-US" b="1">
                  <a:latin typeface="Times New Roman" panose="02020603050405020304" pitchFamily="18" charset="0"/>
                  <a:ea typeface="黑体" panose="02010609060101010101" pitchFamily="49" charset="-122"/>
                </a:rPr>
                <a:t>注意核实</a:t>
              </a:r>
              <a:endParaRPr lang="en-US" altLang="zh-CN" b="1">
                <a:latin typeface="Times New Roman" panose="02020603050405020304" pitchFamily="18" charset="0"/>
                <a:ea typeface="黑体" panose="02010609060101010101" pitchFamily="49" charset="-122"/>
              </a:endParaRPr>
            </a:p>
            <a:p>
              <a:pPr marL="342900" indent="-342900" algn="ctr">
                <a:spcBef>
                  <a:spcPct val="20000"/>
                </a:spcBef>
              </a:pPr>
              <a:r>
                <a:rPr lang="zh-CN" altLang="en-US" b="1">
                  <a:latin typeface="Times New Roman" panose="02020603050405020304" pitchFamily="18" charset="0"/>
                  <a:ea typeface="黑体" panose="02010609060101010101" pitchFamily="49" charset="-122"/>
                </a:rPr>
                <a:t>公司资质</a:t>
              </a:r>
              <a:endParaRPr lang="zh-CN" altLang="en-US" b="1">
                <a:latin typeface="Times New Roman" panose="02020603050405020304" pitchFamily="18" charset="0"/>
                <a:ea typeface="黑体" panose="02010609060101010101" pitchFamily="49" charset="-122"/>
              </a:endParaRPr>
            </a:p>
          </p:txBody>
        </p:sp>
        <p:sp>
          <p:nvSpPr>
            <p:cNvPr id="14364" name="Text Box 45"/>
            <p:cNvSpPr txBox="1"/>
            <p:nvPr/>
          </p:nvSpPr>
          <p:spPr>
            <a:xfrm>
              <a:off x="1600" y="3195"/>
              <a:ext cx="1623" cy="790"/>
            </a:xfrm>
            <a:prstGeom prst="rect">
              <a:avLst/>
            </a:prstGeom>
            <a:noFill/>
            <a:ln w="9525">
              <a:noFill/>
            </a:ln>
          </p:spPr>
          <p:txBody>
            <a:bodyPr anchor="t" anchorCtr="0">
              <a:spAutoFit/>
            </a:bodyPr>
            <a:p>
              <a:pPr algn="ctr">
                <a:spcBef>
                  <a:spcPct val="50000"/>
                </a:spcBef>
              </a:pPr>
              <a:r>
                <a:rPr lang="zh-CN" altLang="en-US" b="1">
                  <a:latin typeface="Times New Roman" panose="02020603050405020304" pitchFamily="18" charset="0"/>
                  <a:ea typeface="黑体" panose="02010609060101010101" pitchFamily="49" charset="-122"/>
                </a:rPr>
                <a:t>派遣岗位符合规定</a:t>
              </a:r>
              <a:endParaRPr lang="zh-CN" altLang="en-US" b="1">
                <a:latin typeface="Times New Roman" panose="02020603050405020304" pitchFamily="18" charset="0"/>
                <a:ea typeface="黑体" panose="02010609060101010101" pitchFamily="49" charset="-122"/>
              </a:endParaRPr>
            </a:p>
          </p:txBody>
        </p:sp>
        <p:sp>
          <p:nvSpPr>
            <p:cNvPr id="14365" name="Text Box 46"/>
            <p:cNvSpPr txBox="1"/>
            <p:nvPr/>
          </p:nvSpPr>
          <p:spPr>
            <a:xfrm>
              <a:off x="1543" y="5095"/>
              <a:ext cx="1622" cy="790"/>
            </a:xfrm>
            <a:prstGeom prst="rect">
              <a:avLst/>
            </a:prstGeom>
            <a:noFill/>
            <a:ln w="9525">
              <a:noFill/>
            </a:ln>
          </p:spPr>
          <p:txBody>
            <a:bodyPr anchor="t" anchorCtr="0">
              <a:spAutoFit/>
            </a:bodyPr>
            <a:p>
              <a:pPr algn="ctr">
                <a:spcBef>
                  <a:spcPct val="50000"/>
                </a:spcBef>
              </a:pPr>
              <a:r>
                <a:rPr lang="zh-CN" altLang="en-US" b="1">
                  <a:latin typeface="Times New Roman" panose="02020603050405020304" pitchFamily="18" charset="0"/>
                  <a:ea typeface="黑体" panose="02010609060101010101" pitchFamily="49" charset="-122"/>
                </a:rPr>
                <a:t>明确</a:t>
              </a:r>
              <a:r>
                <a:rPr lang="en-US" altLang="zh-CN" b="1">
                  <a:latin typeface="Times New Roman" panose="02020603050405020304" pitchFamily="18" charset="0"/>
                  <a:ea typeface="黑体" panose="02010609060101010101" pitchFamily="49" charset="-122"/>
                </a:rPr>
                <a:t>          </a:t>
              </a:r>
              <a:r>
                <a:rPr lang="zh-CN" altLang="en-US" b="1">
                  <a:latin typeface="Times New Roman" panose="02020603050405020304" pitchFamily="18" charset="0"/>
                  <a:ea typeface="黑体" panose="02010609060101010101" pitchFamily="49" charset="-122"/>
                </a:rPr>
                <a:t>违约责任</a:t>
              </a:r>
              <a:endParaRPr lang="zh-CN" altLang="en-US" b="1">
                <a:latin typeface="Times New Roman" panose="02020603050405020304" pitchFamily="18" charset="0"/>
                <a:ea typeface="黑体" panose="02010609060101010101" pitchFamily="49" charset="-122"/>
              </a:endParaRPr>
            </a:p>
          </p:txBody>
        </p:sp>
        <p:sp>
          <p:nvSpPr>
            <p:cNvPr id="14366" name="Rectangle 47"/>
            <p:cNvSpPr/>
            <p:nvPr>
              <p:custDataLst>
                <p:tags r:id="rId11"/>
              </p:custDataLst>
            </p:nvPr>
          </p:nvSpPr>
          <p:spPr>
            <a:xfrm>
              <a:off x="1360" y="8667"/>
              <a:ext cx="2055" cy="1155"/>
            </a:xfrm>
            <a:prstGeom prst="rect">
              <a:avLst/>
            </a:prstGeom>
            <a:noFill/>
            <a:ln w="9525">
              <a:noFill/>
            </a:ln>
          </p:spPr>
          <p:txBody>
            <a:bodyPr lIns="3810" tIns="0" rIns="3810" bIns="0" anchor="ctr" anchorCtr="0"/>
            <a:p>
              <a:pPr marL="342900" indent="-342900" algn="ctr">
                <a:spcBef>
                  <a:spcPct val="20000"/>
                </a:spcBef>
              </a:pPr>
              <a:r>
                <a:rPr lang="zh-CN" altLang="en-US" b="1">
                  <a:latin typeface="Times New Roman" panose="02020603050405020304" pitchFamily="18" charset="0"/>
                  <a:ea typeface="黑体" panose="02010609060101010101" pitchFamily="49" charset="-122"/>
                </a:rPr>
                <a:t>赔偿之后</a:t>
              </a:r>
              <a:endParaRPr lang="en-US" altLang="zh-CN" b="1">
                <a:latin typeface="Times New Roman" panose="02020603050405020304" pitchFamily="18" charset="0"/>
                <a:ea typeface="黑体" panose="02010609060101010101" pitchFamily="49" charset="-122"/>
              </a:endParaRPr>
            </a:p>
            <a:p>
              <a:pPr marL="342900" indent="-342900" algn="ctr">
                <a:spcBef>
                  <a:spcPct val="20000"/>
                </a:spcBef>
              </a:pPr>
              <a:r>
                <a:rPr lang="zh-CN" altLang="en-US" b="1">
                  <a:latin typeface="Times New Roman" panose="02020603050405020304" pitchFamily="18" charset="0"/>
                  <a:ea typeface="黑体" panose="02010609060101010101" pitchFamily="49" charset="-122"/>
                </a:rPr>
                <a:t>及时追偿</a:t>
              </a:r>
              <a:endParaRPr lang="zh-CN" altLang="en-US" b="1">
                <a:latin typeface="Times New Roman" panose="02020603050405020304" pitchFamily="18" charset="0"/>
                <a:ea typeface="黑体" panose="02010609060101010101" pitchFamily="49" charset="-122"/>
              </a:endParaRPr>
            </a:p>
          </p:txBody>
        </p:sp>
        <p:sp>
          <p:nvSpPr>
            <p:cNvPr id="14367" name="Rectangle 48"/>
            <p:cNvSpPr/>
            <p:nvPr>
              <p:custDataLst>
                <p:tags r:id="rId12"/>
              </p:custDataLst>
            </p:nvPr>
          </p:nvSpPr>
          <p:spPr>
            <a:xfrm>
              <a:off x="1480" y="7740"/>
              <a:ext cx="1722" cy="1155"/>
            </a:xfrm>
            <a:prstGeom prst="rect">
              <a:avLst/>
            </a:prstGeom>
            <a:noFill/>
            <a:ln w="9525">
              <a:noFill/>
            </a:ln>
          </p:spPr>
          <p:txBody>
            <a:bodyPr lIns="3810" tIns="0" rIns="3810" bIns="0" anchor="ctr" anchorCtr="0"/>
            <a:p>
              <a:pPr marL="342900" indent="-342900" algn="ctr">
                <a:spcBef>
                  <a:spcPct val="20000"/>
                </a:spcBef>
              </a:pPr>
              <a:r>
                <a:rPr lang="zh-CN" altLang="en-US" b="1">
                  <a:latin typeface="Times New Roman" panose="02020603050405020304" pitchFamily="18" charset="0"/>
                  <a:ea typeface="黑体" panose="02010609060101010101" pitchFamily="49" charset="-122"/>
                </a:rPr>
                <a:t>督促派遣公</a:t>
              </a:r>
              <a:endParaRPr lang="en-US" altLang="zh-CN" b="1">
                <a:latin typeface="Times New Roman" panose="02020603050405020304" pitchFamily="18" charset="0"/>
                <a:ea typeface="黑体" panose="02010609060101010101" pitchFamily="49" charset="-122"/>
              </a:endParaRPr>
            </a:p>
            <a:p>
              <a:pPr marL="342900" indent="-342900" algn="ctr">
                <a:spcBef>
                  <a:spcPct val="20000"/>
                </a:spcBef>
              </a:pPr>
              <a:r>
                <a:rPr lang="zh-CN" altLang="en-US" b="1">
                  <a:latin typeface="Times New Roman" panose="02020603050405020304" pitchFamily="18" charset="0"/>
                  <a:ea typeface="黑体" panose="02010609060101010101" pitchFamily="49" charset="-122"/>
                </a:rPr>
                <a:t>司规范操作</a:t>
              </a:r>
              <a:endParaRPr lang="zh-CN" altLang="en-US" b="1">
                <a:latin typeface="Times New Roman" panose="02020603050405020304" pitchFamily="18" charset="0"/>
                <a:ea typeface="黑体" panose="02010609060101010101" pitchFamily="49" charset="-122"/>
              </a:endParaRPr>
            </a:p>
          </p:txBody>
        </p:sp>
        <p:sp>
          <p:nvSpPr>
            <p:cNvPr id="14368" name="Rectangle 49"/>
            <p:cNvSpPr/>
            <p:nvPr>
              <p:custDataLst>
                <p:tags r:id="rId13"/>
              </p:custDataLst>
            </p:nvPr>
          </p:nvSpPr>
          <p:spPr>
            <a:xfrm>
              <a:off x="1360" y="5915"/>
              <a:ext cx="1970" cy="1052"/>
            </a:xfrm>
            <a:prstGeom prst="rect">
              <a:avLst/>
            </a:prstGeom>
            <a:noFill/>
            <a:ln w="9525">
              <a:noFill/>
            </a:ln>
          </p:spPr>
          <p:txBody>
            <a:bodyPr lIns="3810" tIns="0" rIns="3810" bIns="0" anchor="ctr" anchorCtr="0"/>
            <a:p>
              <a:pPr marL="342900" indent="-342900" algn="ctr">
                <a:spcBef>
                  <a:spcPct val="20000"/>
                </a:spcBef>
              </a:pPr>
              <a:r>
                <a:rPr lang="en-US" altLang="zh-CN" b="1">
                  <a:latin typeface="Times New Roman" panose="02020603050405020304" pitchFamily="18" charset="0"/>
                  <a:ea typeface="黑体" panose="02010609060101010101" pitchFamily="49" charset="-122"/>
                </a:rPr>
                <a:t>  </a:t>
              </a:r>
              <a:r>
                <a:rPr lang="zh-CN" altLang="en-US" b="1">
                  <a:latin typeface="Times New Roman" panose="02020603050405020304" pitchFamily="18" charset="0"/>
                  <a:ea typeface="黑体" panose="02010609060101010101" pitchFamily="49" charset="-122"/>
                </a:rPr>
                <a:t>加班费、</a:t>
              </a:r>
              <a:endParaRPr lang="en-US" altLang="zh-CN" b="1">
                <a:latin typeface="Times New Roman" panose="02020603050405020304" pitchFamily="18" charset="0"/>
                <a:ea typeface="黑体" panose="02010609060101010101" pitchFamily="49" charset="-122"/>
              </a:endParaRPr>
            </a:p>
            <a:p>
              <a:pPr marL="342900" indent="-342900" algn="ctr">
                <a:spcBef>
                  <a:spcPct val="20000"/>
                </a:spcBef>
              </a:pPr>
              <a:r>
                <a:rPr lang="zh-CN" altLang="en-US" b="1">
                  <a:latin typeface="Times New Roman" panose="02020603050405020304" pitchFamily="18" charset="0"/>
                  <a:ea typeface="黑体" panose="02010609060101010101" pitchFamily="49" charset="-122"/>
                </a:rPr>
                <a:t>绩效工资</a:t>
              </a:r>
              <a:endParaRPr lang="zh-CN" altLang="en-US" b="1">
                <a:latin typeface="Times New Roman" panose="02020603050405020304" pitchFamily="18" charset="0"/>
                <a:ea typeface="黑体" panose="02010609060101010101" pitchFamily="49" charset="-122"/>
              </a:endParaRPr>
            </a:p>
          </p:txBody>
        </p:sp>
        <p:sp>
          <p:nvSpPr>
            <p:cNvPr id="14369" name="Rectangle 50"/>
            <p:cNvSpPr/>
            <p:nvPr>
              <p:custDataLst>
                <p:tags r:id="rId14"/>
              </p:custDataLst>
            </p:nvPr>
          </p:nvSpPr>
          <p:spPr>
            <a:xfrm>
              <a:off x="1362" y="6995"/>
              <a:ext cx="1945" cy="932"/>
            </a:xfrm>
            <a:prstGeom prst="rect">
              <a:avLst/>
            </a:prstGeom>
            <a:noFill/>
            <a:ln w="9525">
              <a:noFill/>
            </a:ln>
          </p:spPr>
          <p:txBody>
            <a:bodyPr lIns="3810" tIns="0" rIns="3810" bIns="0" anchor="ctr" anchorCtr="0"/>
            <a:p>
              <a:pPr marL="342900" indent="-342900" algn="ctr">
                <a:spcBef>
                  <a:spcPct val="20000"/>
                </a:spcBef>
              </a:pPr>
              <a:r>
                <a:rPr lang="zh-CN" altLang="en-US" b="1">
                  <a:latin typeface="Times New Roman" panose="02020603050405020304" pitchFamily="18" charset="0"/>
                  <a:ea typeface="黑体" panose="02010609060101010101" pitchFamily="49" charset="-122"/>
                </a:rPr>
                <a:t>退回员工</a:t>
              </a:r>
              <a:endParaRPr lang="en-US" altLang="zh-CN" b="1">
                <a:latin typeface="Times New Roman" panose="02020603050405020304" pitchFamily="18" charset="0"/>
                <a:ea typeface="黑体" panose="02010609060101010101" pitchFamily="49" charset="-122"/>
              </a:endParaRPr>
            </a:p>
            <a:p>
              <a:pPr marL="342900" indent="-342900" algn="ctr">
                <a:spcBef>
                  <a:spcPct val="20000"/>
                </a:spcBef>
              </a:pPr>
              <a:r>
                <a:rPr lang="zh-CN" altLang="en-US" b="1">
                  <a:latin typeface="Times New Roman" panose="02020603050405020304" pitchFamily="18" charset="0"/>
                  <a:ea typeface="黑体" panose="02010609060101010101" pitchFamily="49" charset="-122"/>
                </a:rPr>
                <a:t>要有依据</a:t>
              </a:r>
              <a:endParaRPr lang="zh-CN" altLang="en-US" b="1">
                <a:latin typeface="Times New Roman" panose="02020603050405020304" pitchFamily="18" charset="0"/>
                <a:ea typeface="黑体" panose="02010609060101010101" pitchFamily="49" charset="-122"/>
              </a:endParaRPr>
            </a:p>
          </p:txBody>
        </p:sp>
        <p:sp>
          <p:nvSpPr>
            <p:cNvPr id="14370" name="Rectangle 51"/>
            <p:cNvSpPr/>
            <p:nvPr/>
          </p:nvSpPr>
          <p:spPr>
            <a:xfrm>
              <a:off x="3745" y="2285"/>
              <a:ext cx="9638" cy="790"/>
            </a:xfrm>
            <a:prstGeom prst="rect">
              <a:avLst/>
            </a:prstGeom>
            <a:noFill/>
            <a:ln w="9525">
              <a:noFill/>
            </a:ln>
          </p:spPr>
          <p:txBody>
            <a:bodyPr anchor="t" anchorCtr="0">
              <a:spAutoFit/>
            </a:bodyPr>
            <a:p>
              <a:pPr marL="177800" indent="-177800">
                <a:buFont typeface="Arial" panose="020B0604020202020204" pitchFamily="34" charset="0"/>
                <a:buChar char="•"/>
              </a:pPr>
              <a:r>
                <a:rPr lang="zh-CN" altLang="en-US">
                  <a:latin typeface="楷体_GB2312" pitchFamily="49" charset="-122"/>
                  <a:ea typeface="楷体_GB2312" pitchFamily="49" charset="-122"/>
                </a:rPr>
                <a:t>选择劳务公司，应具有劳务派遣资质，且在业界有良好的口碑。否则，可能导致被认定直接用工，或致公司承担连带赔偿责任</a:t>
              </a:r>
              <a:endParaRPr lang="zh-CN" altLang="en-US">
                <a:latin typeface="楷体_GB2312" pitchFamily="49" charset="-122"/>
                <a:ea typeface="楷体_GB2312" pitchFamily="49" charset="-122"/>
              </a:endParaRPr>
            </a:p>
          </p:txBody>
        </p:sp>
        <p:sp>
          <p:nvSpPr>
            <p:cNvPr id="14371" name="Rectangle 52"/>
            <p:cNvSpPr/>
            <p:nvPr/>
          </p:nvSpPr>
          <p:spPr>
            <a:xfrm>
              <a:off x="3760" y="4090"/>
              <a:ext cx="9520" cy="724"/>
            </a:xfrm>
            <a:prstGeom prst="rect">
              <a:avLst/>
            </a:prstGeom>
            <a:noFill/>
            <a:ln w="9525">
              <a:noFill/>
            </a:ln>
          </p:spPr>
          <p:txBody>
            <a:bodyPr anchor="t" anchorCtr="0">
              <a:spAutoFit/>
            </a:bodyPr>
            <a:p>
              <a:pPr marL="177800" indent="-177800">
                <a:lnSpc>
                  <a:spcPct val="90000"/>
                </a:lnSpc>
                <a:buFont typeface="Arial" panose="020B0604020202020204" pitchFamily="34" charset="0"/>
                <a:buChar char="•"/>
              </a:pPr>
              <a:r>
                <a:rPr lang="zh-CN" altLang="en-US">
                  <a:latin typeface="楷体_GB2312" pitchFamily="49" charset="-122"/>
                  <a:ea typeface="楷体_GB2312" pitchFamily="49" charset="-122"/>
                </a:rPr>
                <a:t>约定双方权利义务，双方利益平衡点的事项应明确约定。约定不明可能导致公司在诉讼仲裁中成为连带被告人，甚至承担连带赔偿责任。</a:t>
              </a:r>
              <a:endParaRPr lang="zh-CN" altLang="en-US">
                <a:latin typeface="楷体_GB2312" pitchFamily="49" charset="-122"/>
                <a:ea typeface="楷体_GB2312" pitchFamily="49" charset="-122"/>
              </a:endParaRPr>
            </a:p>
          </p:txBody>
        </p:sp>
        <p:sp>
          <p:nvSpPr>
            <p:cNvPr id="14372" name="Text Box 53"/>
            <p:cNvSpPr txBox="1"/>
            <p:nvPr/>
          </p:nvSpPr>
          <p:spPr>
            <a:xfrm>
              <a:off x="3760" y="3234"/>
              <a:ext cx="9525" cy="724"/>
            </a:xfrm>
            <a:prstGeom prst="rect">
              <a:avLst/>
            </a:prstGeom>
            <a:noFill/>
            <a:ln w="9525">
              <a:noFill/>
            </a:ln>
          </p:spPr>
          <p:txBody>
            <a:bodyPr anchor="t" anchorCtr="0">
              <a:spAutoFit/>
            </a:bodyPr>
            <a:p>
              <a:pPr marL="177800" indent="-177800">
                <a:lnSpc>
                  <a:spcPct val="90000"/>
                </a:lnSpc>
                <a:buFont typeface="Arial" panose="020B0604020202020204" pitchFamily="34" charset="0"/>
                <a:buChar char="•"/>
              </a:pPr>
              <a:r>
                <a:rPr lang="zh-CN" altLang="en-US">
                  <a:latin typeface="楷体_GB2312" pitchFamily="49" charset="-122"/>
                  <a:ea typeface="楷体_GB2312" pitchFamily="49" charset="-122"/>
                </a:rPr>
                <a:t>派遣岗位和人员数量应注意</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劳动合同法</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修正案的新精神，避免被认定为直接用工。</a:t>
              </a:r>
              <a:endParaRPr lang="zh-CN" altLang="en-US">
                <a:latin typeface="楷体_GB2312" pitchFamily="49" charset="-122"/>
                <a:ea typeface="楷体_GB2312" pitchFamily="49" charset="-122"/>
              </a:endParaRPr>
            </a:p>
          </p:txBody>
        </p:sp>
        <p:sp>
          <p:nvSpPr>
            <p:cNvPr id="14373" name="Text Box 54"/>
            <p:cNvSpPr txBox="1"/>
            <p:nvPr/>
          </p:nvSpPr>
          <p:spPr>
            <a:xfrm>
              <a:off x="3800" y="5120"/>
              <a:ext cx="9583" cy="790"/>
            </a:xfrm>
            <a:prstGeom prst="rect">
              <a:avLst/>
            </a:prstGeom>
            <a:noFill/>
            <a:ln w="9525">
              <a:noFill/>
            </a:ln>
          </p:spPr>
          <p:txBody>
            <a:bodyPr anchor="t" anchorCtr="0">
              <a:spAutoFit/>
            </a:bodyPr>
            <a:p>
              <a:pPr marL="177800" indent="-177800">
                <a:buFont typeface="Arial" panose="020B0604020202020204" pitchFamily="34" charset="0"/>
                <a:buChar char="•"/>
              </a:pPr>
              <a:r>
                <a:rPr lang="zh-CN" altLang="en-US">
                  <a:latin typeface="楷体_GB2312" pitchFamily="49" charset="-122"/>
                  <a:ea typeface="楷体_GB2312" pitchFamily="49" charset="-122"/>
                </a:rPr>
                <a:t>应明确约定因劳务公司违法导致实际用工公司承担连带责任的，劳务公司要承担一定的违约责任</a:t>
              </a:r>
              <a:endParaRPr lang="zh-CN" altLang="en-US">
                <a:latin typeface="楷体_GB2312" pitchFamily="49" charset="-122"/>
                <a:ea typeface="楷体_GB2312" pitchFamily="49" charset="-122"/>
              </a:endParaRPr>
            </a:p>
          </p:txBody>
        </p:sp>
        <p:sp>
          <p:nvSpPr>
            <p:cNvPr id="14374" name="Text Box 55"/>
            <p:cNvSpPr txBox="1"/>
            <p:nvPr/>
          </p:nvSpPr>
          <p:spPr>
            <a:xfrm>
              <a:off x="3760" y="8780"/>
              <a:ext cx="9612" cy="960"/>
            </a:xfrm>
            <a:prstGeom prst="rect">
              <a:avLst/>
            </a:prstGeom>
            <a:noFill/>
            <a:ln w="9525">
              <a:noFill/>
            </a:ln>
          </p:spPr>
          <p:txBody>
            <a:bodyPr anchor="ctr" anchorCtr="0"/>
            <a:p>
              <a:pPr marL="177800" indent="-177800">
                <a:lnSpc>
                  <a:spcPct val="90000"/>
                </a:lnSpc>
                <a:buFont typeface="Arial" panose="020B0604020202020204" pitchFamily="34" charset="0"/>
                <a:buChar char="•"/>
              </a:pPr>
              <a:r>
                <a:rPr lang="zh-CN" altLang="en-US">
                  <a:latin typeface="楷体_GB2312" pitchFamily="49" charset="-122"/>
                  <a:ea typeface="楷体_GB2312" pitchFamily="49" charset="-122"/>
                </a:rPr>
                <a:t>劳务公司侵害员工利益，派遣员工可以要求实际用工单位承担连带赔偿责任。用工单位在承担责任后，有权向劳务公司追偿。</a:t>
              </a:r>
              <a:endParaRPr lang="zh-CN" altLang="en-US">
                <a:latin typeface="楷体_GB2312" pitchFamily="49" charset="-122"/>
                <a:ea typeface="楷体_GB2312" pitchFamily="49" charset="-122"/>
              </a:endParaRPr>
            </a:p>
          </p:txBody>
        </p:sp>
        <p:sp>
          <p:nvSpPr>
            <p:cNvPr id="14375" name="Rectangle 56"/>
            <p:cNvSpPr/>
            <p:nvPr/>
          </p:nvSpPr>
          <p:spPr>
            <a:xfrm>
              <a:off x="3760" y="8023"/>
              <a:ext cx="9620" cy="464"/>
            </a:xfrm>
            <a:prstGeom prst="rect">
              <a:avLst/>
            </a:prstGeom>
            <a:noFill/>
            <a:ln w="9525">
              <a:noFill/>
            </a:ln>
          </p:spPr>
          <p:txBody>
            <a:bodyPr anchor="t" anchorCtr="0">
              <a:spAutoFit/>
            </a:bodyPr>
            <a:p>
              <a:pPr marL="177800" indent="-177800">
                <a:buFont typeface="Arial" panose="020B0604020202020204" pitchFamily="34" charset="0"/>
                <a:buChar char="•"/>
              </a:pPr>
              <a:r>
                <a:rPr lang="zh-CN" altLang="en-US">
                  <a:latin typeface="楷体_GB2312" pitchFamily="49" charset="-122"/>
                  <a:ea typeface="楷体_GB2312" pitchFamily="49" charset="-122"/>
                </a:rPr>
                <a:t>合同及时签订、社保依法缴纳、工资按时支付</a:t>
              </a:r>
              <a:endParaRPr lang="zh-CN" altLang="en-US">
                <a:latin typeface="楷体_GB2312" pitchFamily="49" charset="-122"/>
                <a:ea typeface="楷体_GB2312" pitchFamily="49" charset="-122"/>
              </a:endParaRPr>
            </a:p>
          </p:txBody>
        </p:sp>
        <p:sp>
          <p:nvSpPr>
            <p:cNvPr id="14376" name="Text Box 57"/>
            <p:cNvSpPr txBox="1"/>
            <p:nvPr/>
          </p:nvSpPr>
          <p:spPr>
            <a:xfrm>
              <a:off x="3798" y="6991"/>
              <a:ext cx="9585" cy="820"/>
            </a:xfrm>
            <a:prstGeom prst="rect">
              <a:avLst/>
            </a:prstGeom>
            <a:noFill/>
            <a:ln w="9525">
              <a:noFill/>
            </a:ln>
          </p:spPr>
          <p:txBody>
            <a:bodyPr anchor="ctr" anchorCtr="0"/>
            <a:p>
              <a:pPr marL="177800" indent="-177800">
                <a:lnSpc>
                  <a:spcPct val="95000"/>
                </a:lnSpc>
                <a:buFont typeface="Arial" panose="020B0604020202020204" pitchFamily="34" charset="0"/>
                <a:buChar char="•"/>
              </a:pPr>
              <a:r>
                <a:rPr lang="zh-CN" altLang="en-US">
                  <a:latin typeface="楷体_GB2312" pitchFamily="49" charset="-122"/>
                  <a:ea typeface="楷体_GB2312" pitchFamily="49" charset="-122"/>
                </a:rPr>
                <a:t>法定退回应符合</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劳动合同法</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第</a:t>
              </a:r>
              <a:r>
                <a:rPr lang="en-US" altLang="zh-CN">
                  <a:latin typeface="楷体_GB2312" pitchFamily="49" charset="-122"/>
                  <a:ea typeface="楷体_GB2312" pitchFamily="49" charset="-122"/>
                </a:rPr>
                <a:t>39</a:t>
              </a:r>
              <a:r>
                <a:rPr lang="zh-CN" altLang="en-US">
                  <a:latin typeface="楷体_GB2312" pitchFamily="49" charset="-122"/>
                  <a:ea typeface="楷体_GB2312" pitchFamily="49" charset="-122"/>
                </a:rPr>
                <a:t>条和第</a:t>
              </a:r>
              <a:r>
                <a:rPr lang="en-US" altLang="zh-CN">
                  <a:latin typeface="楷体_GB2312" pitchFamily="49" charset="-122"/>
                  <a:ea typeface="楷体_GB2312" pitchFamily="49" charset="-122"/>
                </a:rPr>
                <a:t>40</a:t>
              </a:r>
              <a:r>
                <a:rPr lang="zh-CN" altLang="en-US">
                  <a:latin typeface="楷体_GB2312" pitchFamily="49" charset="-122"/>
                  <a:ea typeface="楷体_GB2312" pitchFamily="49" charset="-122"/>
                </a:rPr>
                <a:t>条</a:t>
              </a:r>
              <a:r>
                <a:rPr lang="en-US" altLang="zh-CN">
                  <a:latin typeface="楷体_GB2312" pitchFamily="49" charset="-122"/>
                  <a:ea typeface="楷体_GB2312" pitchFamily="49" charset="-122"/>
                </a:rPr>
                <a:t>1</a:t>
              </a:r>
              <a:r>
                <a:rPr lang="zh-CN" altLang="en-US">
                  <a:latin typeface="楷体_GB2312" pitchFamily="49" charset="-122"/>
                  <a:ea typeface="楷体_GB2312" pitchFamily="49" charset="-122"/>
                </a:rPr>
                <a:t>、</a:t>
              </a:r>
              <a:r>
                <a:rPr lang="en-US" altLang="zh-CN">
                  <a:latin typeface="楷体_GB2312" pitchFamily="49" charset="-122"/>
                  <a:ea typeface="楷体_GB2312" pitchFamily="49" charset="-122"/>
                </a:rPr>
                <a:t>2</a:t>
              </a:r>
              <a:r>
                <a:rPr lang="zh-CN" altLang="en-US">
                  <a:latin typeface="楷体_GB2312" pitchFamily="49" charset="-122"/>
                  <a:ea typeface="楷体_GB2312" pitchFamily="49" charset="-122"/>
                </a:rPr>
                <a:t>项所规定的情形；约定退回应符合双方协议的约定。</a:t>
              </a:r>
              <a:endParaRPr lang="zh-CN" altLang="en-US">
                <a:latin typeface="楷体_GB2312" pitchFamily="49" charset="-122"/>
                <a:ea typeface="楷体_GB2312" pitchFamily="49" charset="-122"/>
              </a:endParaRPr>
            </a:p>
          </p:txBody>
        </p:sp>
        <p:sp>
          <p:nvSpPr>
            <p:cNvPr id="14377" name="Text Box 58"/>
            <p:cNvSpPr txBox="1"/>
            <p:nvPr/>
          </p:nvSpPr>
          <p:spPr>
            <a:xfrm>
              <a:off x="3757" y="5980"/>
              <a:ext cx="9625" cy="932"/>
            </a:xfrm>
            <a:prstGeom prst="rect">
              <a:avLst/>
            </a:prstGeom>
            <a:noFill/>
            <a:ln w="9525">
              <a:noFill/>
            </a:ln>
          </p:spPr>
          <p:txBody>
            <a:bodyPr anchor="ctr" anchorCtr="0"/>
            <a:p>
              <a:pPr marL="177800" indent="-177800">
                <a:buFont typeface="Arial" panose="020B0604020202020204" pitchFamily="34" charset="0"/>
                <a:buChar char="•"/>
              </a:pPr>
              <a:r>
                <a:rPr lang="zh-CN" altLang="en-US">
                  <a:latin typeface="楷体_GB2312" pitchFamily="49" charset="-122"/>
                  <a:ea typeface="楷体_GB2312" pitchFamily="49" charset="-122"/>
                </a:rPr>
                <a:t>派遣员工如有加班，实际用工单位应向员工支付加班工资。绩效工资由用工单位承担。</a:t>
              </a:r>
              <a:endParaRPr lang="zh-CN" altLang="en-US">
                <a:latin typeface="楷体_GB2312" pitchFamily="49" charset="-122"/>
                <a:ea typeface="楷体_GB2312" pitchFamily="49" charset="-122"/>
              </a:endParaRPr>
            </a:p>
          </p:txBody>
        </p:sp>
      </p:grpSp>
      <p:sp>
        <p:nvSpPr>
          <p:cNvPr id="14378" name="矩形 2"/>
          <p:cNvSpPr/>
          <p:nvPr/>
        </p:nvSpPr>
        <p:spPr>
          <a:xfrm>
            <a:off x="2154238" y="841375"/>
            <a:ext cx="2978150" cy="398463"/>
          </a:xfrm>
          <a:prstGeom prst="rect">
            <a:avLst/>
          </a:prstGeom>
          <a:noFill/>
          <a:ln w="9525">
            <a:noFill/>
          </a:ln>
        </p:spPr>
        <p:txBody>
          <a:bodyPr wrap="none" anchor="t" anchorCtr="0">
            <a:spAutoFit/>
          </a:bodyPr>
          <a:p>
            <a:r>
              <a:rPr lang="zh-CN" altLang="en-US" sz="2000" b="1">
                <a:latin typeface="微软雅黑" panose="020B0503020204020204" pitchFamily="34" charset="-122"/>
                <a:ea typeface="微软雅黑" panose="020B0503020204020204" pitchFamily="34" charset="-122"/>
              </a:rPr>
              <a:t>（一）劳务派遣风险防范</a:t>
            </a:r>
            <a:endParaRPr lang="zh-CN" altLang="en-US" sz="2000" b="1">
              <a:latin typeface="微软雅黑" panose="020B0503020204020204" pitchFamily="34" charset="-122"/>
              <a:ea typeface="微软雅黑" panose="020B0503020204020204" pitchFamily="34" charset="-122"/>
            </a:endParaRPr>
          </a:p>
        </p:txBody>
      </p:sp>
      <p:sp>
        <p:nvSpPr>
          <p:cNvPr id="14379" name="标题 1"/>
          <p:cNvSpPr txBox="1"/>
          <p:nvPr/>
        </p:nvSpPr>
        <p:spPr>
          <a:xfrm>
            <a:off x="3533775" y="114300"/>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二、用工模式风险防范</a:t>
            </a:r>
            <a:endParaRPr lang="zh-CN" altLang="en-US" sz="2300">
              <a:solidFill>
                <a:srgbClr val="C00000"/>
              </a:solidFill>
              <a:latin typeface="黑体" panose="02010609060101010101" pitchFamily="49" charset="-122"/>
              <a:ea typeface="黑体" panose="02010609060101010101" pitchFamily="49" charset="-122"/>
            </a:endParaRPr>
          </a:p>
        </p:txBody>
      </p:sp>
      <p:pic>
        <p:nvPicPr>
          <p:cNvPr id="14380" name="图片 1" descr="议和网-白色"/>
          <p:cNvPicPr>
            <a:picLocks noChangeAspect="1"/>
          </p:cNvPicPr>
          <p:nvPr/>
        </p:nvPicPr>
        <p:blipFill>
          <a:blip r:embed="rId15"/>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16"/>
          <a:stretch>
            <a:fillRect/>
          </a:stretch>
        </p:blipFill>
        <p:spPr>
          <a:xfrm>
            <a:off x="9901238" y="152400"/>
            <a:ext cx="1844675" cy="487363"/>
          </a:xfrm>
          <a:prstGeom prst="rect">
            <a:avLst/>
          </a:prstGeom>
          <a:noFill/>
          <a:ln w="9525">
            <a:noFill/>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编号占位符 5"/>
          <p:cNvSpPr>
            <a:spLocks noGrp="1"/>
          </p:cNvSpPr>
          <p:nvPr>
            <p:ph type="sldNum" sz="quarter" idx="12"/>
          </p:nvPr>
        </p:nvSpPr>
        <p:spPr>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2400" b="1">
                <a:latin typeface="Times New Roman" panose="02020603050405020304" pitchFamily="18" charset="0"/>
              </a:rPr>
            </a:fld>
            <a:endParaRPr lang="en-US" altLang="zh-CN" sz="2400" b="1">
              <a:latin typeface="Times New Roman" panose="02020603050405020304" pitchFamily="18" charset="0"/>
            </a:endParaRPr>
          </a:p>
        </p:txBody>
      </p:sp>
      <p:sp>
        <p:nvSpPr>
          <p:cNvPr id="16386" name="Rectangle 23"/>
          <p:cNvSpPr/>
          <p:nvPr/>
        </p:nvSpPr>
        <p:spPr>
          <a:xfrm>
            <a:off x="3937000" y="5281613"/>
            <a:ext cx="6119813" cy="595312"/>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179224" name="Rectangle 24"/>
          <p:cNvSpPr>
            <a:spLocks noChangeArrowheads="1"/>
          </p:cNvSpPr>
          <p:nvPr>
            <p:custDataLst>
              <p:tags r:id="rId1"/>
            </p:custDataLst>
          </p:nvPr>
        </p:nvSpPr>
        <p:spPr bwMode="blackWhite">
          <a:xfrm>
            <a:off x="2208213" y="5311775"/>
            <a:ext cx="1511300" cy="565150"/>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6388" name="Rectangle 25"/>
          <p:cNvSpPr/>
          <p:nvPr/>
        </p:nvSpPr>
        <p:spPr>
          <a:xfrm>
            <a:off x="3937000" y="4489450"/>
            <a:ext cx="6119813" cy="568325"/>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179226" name="Rectangle 26"/>
          <p:cNvSpPr>
            <a:spLocks noChangeArrowheads="1"/>
          </p:cNvSpPr>
          <p:nvPr>
            <p:custDataLst>
              <p:tags r:id="rId2"/>
            </p:custDataLst>
          </p:nvPr>
        </p:nvSpPr>
        <p:spPr bwMode="blackWhite">
          <a:xfrm>
            <a:off x="2206625" y="4489450"/>
            <a:ext cx="1512888" cy="566738"/>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6390" name="Rectangle 27"/>
          <p:cNvSpPr/>
          <p:nvPr/>
        </p:nvSpPr>
        <p:spPr>
          <a:xfrm>
            <a:off x="3937000" y="3697288"/>
            <a:ext cx="6119813" cy="560387"/>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179228" name="Rectangle 28"/>
          <p:cNvSpPr>
            <a:spLocks noChangeArrowheads="1"/>
          </p:cNvSpPr>
          <p:nvPr>
            <p:custDataLst>
              <p:tags r:id="rId3"/>
            </p:custDataLst>
          </p:nvPr>
        </p:nvSpPr>
        <p:spPr bwMode="blackWhite">
          <a:xfrm>
            <a:off x="2208213" y="3698875"/>
            <a:ext cx="1511300" cy="558800"/>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6392" name="Rectangle 29"/>
          <p:cNvSpPr/>
          <p:nvPr/>
        </p:nvSpPr>
        <p:spPr>
          <a:xfrm>
            <a:off x="3937000" y="2940050"/>
            <a:ext cx="6119813" cy="593725"/>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179238" name="Rectangle 38"/>
          <p:cNvSpPr>
            <a:spLocks noChangeArrowheads="1"/>
          </p:cNvSpPr>
          <p:nvPr>
            <p:custDataLst>
              <p:tags r:id="rId4"/>
            </p:custDataLst>
          </p:nvPr>
        </p:nvSpPr>
        <p:spPr bwMode="blackWhite">
          <a:xfrm>
            <a:off x="2208213" y="2941638"/>
            <a:ext cx="1511300" cy="592138"/>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6394" name="Text Box 3"/>
          <p:cNvSpPr txBox="1"/>
          <p:nvPr/>
        </p:nvSpPr>
        <p:spPr>
          <a:xfrm>
            <a:off x="2108200" y="2519363"/>
            <a:ext cx="1403350" cy="398462"/>
          </a:xfrm>
          <a:prstGeom prst="rect">
            <a:avLst/>
          </a:prstGeom>
          <a:noFill/>
          <a:ln w="9525">
            <a:noFill/>
          </a:ln>
        </p:spPr>
        <p:txBody>
          <a:bodyPr anchor="t" anchorCtr="0">
            <a:spAutoFit/>
          </a:bodyPr>
          <a:p>
            <a:pPr>
              <a:spcBef>
                <a:spcPct val="50000"/>
              </a:spcBef>
            </a:pPr>
            <a:r>
              <a:rPr lang="en-US" altLang="zh-CN" sz="2000" b="1" u="sng">
                <a:latin typeface="Times New Roman" panose="02020603050405020304" pitchFamily="18" charset="0"/>
                <a:ea typeface="黑体" panose="02010609060101010101" pitchFamily="49" charset="-122"/>
              </a:rPr>
              <a:t>2</a:t>
            </a:r>
            <a:r>
              <a:rPr lang="zh-CN" altLang="en-US" sz="2000" b="1" u="sng">
                <a:latin typeface="Times New Roman" panose="02020603050405020304" pitchFamily="18" charset="0"/>
                <a:ea typeface="黑体" panose="02010609060101010101" pitchFamily="49" charset="-122"/>
              </a:rPr>
              <a:t>、特点</a:t>
            </a:r>
            <a:endParaRPr lang="zh-CN" altLang="en-US" sz="2000" b="1" u="sng">
              <a:latin typeface="Times New Roman" panose="02020603050405020304" pitchFamily="18" charset="0"/>
              <a:ea typeface="黑体" panose="02010609060101010101" pitchFamily="49" charset="-122"/>
            </a:endParaRPr>
          </a:p>
        </p:txBody>
      </p:sp>
      <p:sp>
        <p:nvSpPr>
          <p:cNvPr id="16395" name="Text Box 4"/>
          <p:cNvSpPr txBox="1"/>
          <p:nvPr/>
        </p:nvSpPr>
        <p:spPr>
          <a:xfrm>
            <a:off x="2135188" y="1557338"/>
            <a:ext cx="1511300" cy="398462"/>
          </a:xfrm>
          <a:prstGeom prst="rect">
            <a:avLst/>
          </a:prstGeom>
          <a:noFill/>
          <a:ln w="9525">
            <a:noFill/>
          </a:ln>
        </p:spPr>
        <p:txBody>
          <a:bodyPr anchor="t" anchorCtr="0">
            <a:spAutoFit/>
          </a:bodyPr>
          <a:p>
            <a:pPr>
              <a:spcBef>
                <a:spcPct val="50000"/>
              </a:spcBef>
            </a:pPr>
            <a:r>
              <a:rPr lang="en-US" altLang="zh-CN" sz="2000" b="1" u="sng">
                <a:latin typeface="Times New Roman" panose="02020603050405020304" pitchFamily="18" charset="0"/>
                <a:ea typeface="黑体" panose="02010609060101010101" pitchFamily="49" charset="-122"/>
              </a:rPr>
              <a:t>1</a:t>
            </a:r>
            <a:r>
              <a:rPr lang="zh-CN" altLang="en-US" sz="2000" b="1" u="sng">
                <a:latin typeface="Times New Roman" panose="02020603050405020304" pitchFamily="18" charset="0"/>
                <a:ea typeface="黑体" panose="02010609060101010101" pitchFamily="49" charset="-122"/>
              </a:rPr>
              <a:t>、定义</a:t>
            </a:r>
            <a:endParaRPr lang="zh-CN" altLang="en-US" sz="2000" b="1" u="sng">
              <a:latin typeface="Times New Roman" panose="02020603050405020304" pitchFamily="18" charset="0"/>
              <a:ea typeface="黑体" panose="02010609060101010101" pitchFamily="49" charset="-122"/>
            </a:endParaRPr>
          </a:p>
        </p:txBody>
      </p:sp>
      <p:sp>
        <p:nvSpPr>
          <p:cNvPr id="16396" name="Rectangle 5"/>
          <p:cNvSpPr/>
          <p:nvPr/>
        </p:nvSpPr>
        <p:spPr>
          <a:xfrm>
            <a:off x="2495550" y="1900238"/>
            <a:ext cx="7791450" cy="619125"/>
          </a:xfrm>
          <a:prstGeom prst="rect">
            <a:avLst/>
          </a:prstGeom>
          <a:noFill/>
          <a:ln w="9525">
            <a:noFill/>
          </a:ln>
        </p:spPr>
        <p:txBody>
          <a:bodyPr lIns="0" tIns="0" rIns="0" bIns="0" anchor="ctr" anchorCtr="1"/>
          <a:p>
            <a:pPr defTabSz="787400">
              <a:lnSpc>
                <a:spcPct val="95000"/>
              </a:lnSpc>
              <a:spcBef>
                <a:spcPct val="20000"/>
              </a:spcBef>
            </a:pPr>
            <a:r>
              <a:rPr lang="zh-CN" altLang="en-US" sz="1600">
                <a:latin typeface="楷体_GB2312" pitchFamily="49" charset="-122"/>
                <a:ea typeface="楷体_GB2312" pitchFamily="49" charset="-122"/>
              </a:rPr>
              <a:t>    平均</a:t>
            </a:r>
            <a:r>
              <a:rPr lang="zh-CN" altLang="en-US" sz="1600" u="sng">
                <a:solidFill>
                  <a:schemeClr val="accent2"/>
                </a:solidFill>
                <a:latin typeface="楷体_GB2312" pitchFamily="49" charset="-122"/>
                <a:ea typeface="楷体_GB2312" pitchFamily="49" charset="-122"/>
              </a:rPr>
              <a:t>每天工作不超过</a:t>
            </a:r>
            <a:r>
              <a:rPr lang="en-US" altLang="zh-CN" sz="1600" u="sng">
                <a:solidFill>
                  <a:schemeClr val="accent2"/>
                </a:solidFill>
                <a:latin typeface="楷体_GB2312" pitchFamily="49" charset="-122"/>
                <a:ea typeface="楷体_GB2312" pitchFamily="49" charset="-122"/>
              </a:rPr>
              <a:t>4</a:t>
            </a:r>
            <a:r>
              <a:rPr lang="zh-CN" altLang="en-US" sz="1600" u="sng">
                <a:solidFill>
                  <a:schemeClr val="accent2"/>
                </a:solidFill>
                <a:latin typeface="楷体_GB2312" pitchFamily="49" charset="-122"/>
                <a:ea typeface="楷体_GB2312" pitchFamily="49" charset="-122"/>
              </a:rPr>
              <a:t>小时，每周不超过</a:t>
            </a:r>
            <a:r>
              <a:rPr lang="en-US" altLang="zh-CN" sz="1600" u="sng">
                <a:solidFill>
                  <a:schemeClr val="accent2"/>
                </a:solidFill>
                <a:latin typeface="楷体_GB2312" pitchFamily="49" charset="-122"/>
                <a:ea typeface="楷体_GB2312" pitchFamily="49" charset="-122"/>
              </a:rPr>
              <a:t>24</a:t>
            </a:r>
            <a:r>
              <a:rPr lang="zh-CN" altLang="en-US" sz="1600" u="sng">
                <a:solidFill>
                  <a:schemeClr val="accent2"/>
                </a:solidFill>
                <a:latin typeface="楷体_GB2312" pitchFamily="49" charset="-122"/>
                <a:ea typeface="楷体_GB2312" pitchFamily="49" charset="-122"/>
              </a:rPr>
              <a:t>小时</a:t>
            </a:r>
            <a:r>
              <a:rPr lang="zh-CN" altLang="en-US" sz="1600">
                <a:latin typeface="楷体_GB2312" pitchFamily="49" charset="-122"/>
                <a:ea typeface="楷体_GB2312" pitchFamily="49" charset="-122"/>
              </a:rPr>
              <a:t>，无须订立劳动合同的一种灵活用工模式。</a:t>
            </a:r>
            <a:r>
              <a:rPr lang="zh-CN" altLang="en-US" sz="1600">
                <a:latin typeface="Arial" panose="020B0604020202020204" pitchFamily="34" charset="0"/>
                <a:ea typeface="楷体_GB2312" pitchFamily="49" charset="-122"/>
              </a:rPr>
              <a:t>适用于财务、食堂、保洁、服务员、装卸等辅助性岗位。</a:t>
            </a:r>
            <a:endParaRPr lang="en-US" altLang="zh-CN" sz="1600">
              <a:latin typeface="Arial" panose="020B0604020202020204" pitchFamily="34" charset="0"/>
              <a:ea typeface="楷体_GB2312" pitchFamily="49" charset="-122"/>
            </a:endParaRPr>
          </a:p>
        </p:txBody>
      </p:sp>
      <p:sp>
        <p:nvSpPr>
          <p:cNvPr id="16397" name="Rectangle 8"/>
          <p:cNvSpPr/>
          <p:nvPr/>
        </p:nvSpPr>
        <p:spPr>
          <a:xfrm>
            <a:off x="3973513" y="3821113"/>
            <a:ext cx="6070600" cy="338137"/>
          </a:xfrm>
          <a:prstGeom prst="rect">
            <a:avLst/>
          </a:prstGeom>
          <a:noFill/>
          <a:ln w="9525">
            <a:noFill/>
          </a:ln>
        </p:spPr>
        <p:txBody>
          <a:bodyPr lIns="90000" tIns="46800" rIns="90000" bIns="46800" anchor="t" anchorCtr="0">
            <a:spAutoFit/>
          </a:bodyPr>
          <a:p>
            <a:pPr marL="177800" indent="-177800">
              <a:buFont typeface="Arial" panose="020B0604020202020204" pitchFamily="34" charset="0"/>
              <a:buChar char="•"/>
            </a:pPr>
            <a:r>
              <a:rPr lang="zh-CN" altLang="en-US" sz="1600">
                <a:latin typeface="楷体_GB2312" pitchFamily="49" charset="-122"/>
                <a:ea typeface="楷体_GB2312" pitchFamily="49" charset="-122"/>
              </a:rPr>
              <a:t>公司与非全日制员工建立劳动关系，可以不订立书面劳动合同</a:t>
            </a:r>
            <a:endParaRPr lang="zh-CN" altLang="en-US" sz="1600">
              <a:latin typeface="楷体_GB2312" pitchFamily="49" charset="-122"/>
              <a:ea typeface="楷体_GB2312" pitchFamily="49" charset="-122"/>
            </a:endParaRPr>
          </a:p>
        </p:txBody>
      </p:sp>
      <p:sp>
        <p:nvSpPr>
          <p:cNvPr id="16398" name="Rectangle 9"/>
          <p:cNvSpPr/>
          <p:nvPr/>
        </p:nvSpPr>
        <p:spPr>
          <a:xfrm>
            <a:off x="3960813" y="3049588"/>
            <a:ext cx="5778500" cy="338137"/>
          </a:xfrm>
          <a:prstGeom prst="rect">
            <a:avLst/>
          </a:prstGeom>
          <a:noFill/>
          <a:ln w="9525">
            <a:noFill/>
          </a:ln>
        </p:spPr>
        <p:txBody>
          <a:bodyPr lIns="90000" tIns="46800" rIns="90000" bIns="46800" anchor="t" anchorCtr="0">
            <a:spAutoFit/>
          </a:bodyPr>
          <a:p>
            <a:pPr marL="177800" indent="-177800">
              <a:buFont typeface="Arial" panose="020B0604020202020204" pitchFamily="34" charset="0"/>
              <a:buChar char="•"/>
            </a:pPr>
            <a:r>
              <a:rPr lang="zh-CN" altLang="en-US" sz="1600">
                <a:latin typeface="楷体_GB2312" pitchFamily="49" charset="-122"/>
                <a:ea typeface="楷体_GB2312" pitchFamily="49" charset="-122"/>
              </a:rPr>
              <a:t>平均每天工作不超过</a:t>
            </a:r>
            <a:r>
              <a:rPr lang="en-US" altLang="zh-CN" sz="1600">
                <a:latin typeface="楷体_GB2312" pitchFamily="49" charset="-122"/>
                <a:ea typeface="楷体_GB2312" pitchFamily="49" charset="-122"/>
              </a:rPr>
              <a:t>4</a:t>
            </a:r>
            <a:r>
              <a:rPr lang="zh-CN" altLang="en-US" sz="1600">
                <a:latin typeface="楷体_GB2312" pitchFamily="49" charset="-122"/>
                <a:ea typeface="楷体_GB2312" pitchFamily="49" charset="-122"/>
              </a:rPr>
              <a:t>小时，每周工作不超过</a:t>
            </a:r>
            <a:r>
              <a:rPr lang="en-US" altLang="zh-CN" sz="1600">
                <a:latin typeface="楷体_GB2312" pitchFamily="49" charset="-122"/>
                <a:ea typeface="楷体_GB2312" pitchFamily="49" charset="-122"/>
              </a:rPr>
              <a:t>24</a:t>
            </a:r>
            <a:r>
              <a:rPr lang="zh-CN" altLang="en-US" sz="1600">
                <a:latin typeface="楷体_GB2312" pitchFamily="49" charset="-122"/>
                <a:ea typeface="楷体_GB2312" pitchFamily="49" charset="-122"/>
              </a:rPr>
              <a:t>小时</a:t>
            </a:r>
            <a:endParaRPr lang="zh-CN" altLang="en-US" sz="1600">
              <a:latin typeface="楷体_GB2312" pitchFamily="49" charset="-122"/>
              <a:ea typeface="楷体_GB2312" pitchFamily="49" charset="-122"/>
            </a:endParaRPr>
          </a:p>
        </p:txBody>
      </p:sp>
      <p:sp>
        <p:nvSpPr>
          <p:cNvPr id="16399" name="Rectangle 10"/>
          <p:cNvSpPr/>
          <p:nvPr/>
        </p:nvSpPr>
        <p:spPr>
          <a:xfrm>
            <a:off x="3948113" y="4489450"/>
            <a:ext cx="6019800" cy="584200"/>
          </a:xfrm>
          <a:prstGeom prst="rect">
            <a:avLst/>
          </a:prstGeom>
          <a:noFill/>
          <a:ln w="9525">
            <a:noFill/>
          </a:ln>
        </p:spPr>
        <p:txBody>
          <a:bodyPr anchor="t" anchorCtr="0">
            <a:spAutoFit/>
          </a:bodyPr>
          <a:p>
            <a:pPr marL="177800" indent="-177800">
              <a:buFont typeface="Arial" panose="020B0604020202020204" pitchFamily="34" charset="0"/>
              <a:buChar char="•"/>
            </a:pPr>
            <a:r>
              <a:rPr lang="zh-CN" altLang="en-US" sz="1600">
                <a:latin typeface="楷体_GB2312" pitchFamily="49" charset="-122"/>
                <a:ea typeface="楷体_GB2312" pitchFamily="49" charset="-122"/>
              </a:rPr>
              <a:t>非全日制员工有权兼职（因兼职而影响工作的除外），且无须公司同意</a:t>
            </a:r>
            <a:endParaRPr lang="zh-CN" altLang="en-US" sz="1600">
              <a:latin typeface="楷体_GB2312" pitchFamily="49" charset="-122"/>
              <a:ea typeface="楷体_GB2312" pitchFamily="49" charset="-122"/>
            </a:endParaRPr>
          </a:p>
        </p:txBody>
      </p:sp>
      <p:sp>
        <p:nvSpPr>
          <p:cNvPr id="16400" name="Rectangle 11"/>
          <p:cNvSpPr/>
          <p:nvPr/>
        </p:nvSpPr>
        <p:spPr>
          <a:xfrm>
            <a:off x="3948113" y="5287963"/>
            <a:ext cx="5867400" cy="584200"/>
          </a:xfrm>
          <a:prstGeom prst="rect">
            <a:avLst/>
          </a:prstGeom>
          <a:noFill/>
          <a:ln w="9525">
            <a:noFill/>
          </a:ln>
        </p:spPr>
        <p:txBody>
          <a:bodyPr anchor="t" anchorCtr="0">
            <a:spAutoFit/>
          </a:bodyPr>
          <a:p>
            <a:pPr marL="177800" indent="-177800">
              <a:buFont typeface="Arial" panose="020B0604020202020204" pitchFamily="34" charset="0"/>
              <a:buChar char="•"/>
            </a:pPr>
            <a:r>
              <a:rPr lang="zh-CN" altLang="en-US" sz="1600">
                <a:latin typeface="楷体_GB2312" pitchFamily="49" charset="-122"/>
                <a:ea typeface="楷体_GB2312" pitchFamily="49" charset="-122"/>
              </a:rPr>
              <a:t>用人单位无须为员工缴纳社保（工伤保险除外）</a:t>
            </a:r>
            <a:endParaRPr lang="en-US" altLang="zh-CN" sz="1600">
              <a:latin typeface="楷体_GB2312" pitchFamily="49" charset="-122"/>
              <a:ea typeface="宋体" panose="02010600030101010101" pitchFamily="2" charset="-122"/>
            </a:endParaRPr>
          </a:p>
          <a:p>
            <a:pPr marL="177800" indent="-177800">
              <a:buFont typeface="Arial" panose="020B0604020202020204" pitchFamily="34" charset="0"/>
              <a:buChar char="•"/>
            </a:pPr>
            <a:r>
              <a:rPr lang="zh-CN" altLang="en-US" sz="1600">
                <a:latin typeface="楷体_GB2312" pitchFamily="49" charset="-122"/>
                <a:ea typeface="楷体_GB2312" pitchFamily="49" charset="-122"/>
              </a:rPr>
              <a:t>用人单位有权随时解除劳动关系，且无须支付经济补偿</a:t>
            </a:r>
            <a:endParaRPr lang="zh-CN" altLang="en-US" sz="1600">
              <a:latin typeface="楷体_GB2312" pitchFamily="49" charset="-122"/>
              <a:ea typeface="楷体_GB2312" pitchFamily="49" charset="-122"/>
            </a:endParaRPr>
          </a:p>
        </p:txBody>
      </p:sp>
      <p:sp>
        <p:nvSpPr>
          <p:cNvPr id="16401" name="Text Box 13"/>
          <p:cNvSpPr txBox="1"/>
          <p:nvPr/>
        </p:nvSpPr>
        <p:spPr>
          <a:xfrm>
            <a:off x="2192338" y="3821113"/>
            <a:ext cx="1454150" cy="336550"/>
          </a:xfrm>
          <a:prstGeom prst="rect">
            <a:avLst/>
          </a:prstGeom>
          <a:noFill/>
          <a:ln w="9525">
            <a:noFill/>
          </a:ln>
        </p:spPr>
        <p:txBody>
          <a:bodyPr anchor="t" anchorCtr="0">
            <a:spAutoFit/>
          </a:bodyPr>
          <a:p>
            <a:pPr algn="ctr">
              <a:spcBef>
                <a:spcPct val="50000"/>
              </a:spcBef>
            </a:pPr>
            <a:r>
              <a:rPr lang="zh-CN" altLang="en-US" sz="1600">
                <a:latin typeface="Times New Roman" panose="02020603050405020304" pitchFamily="18" charset="0"/>
                <a:ea typeface="黑体" panose="02010609060101010101" pitchFamily="49" charset="-122"/>
              </a:rPr>
              <a:t>可以不签合同</a:t>
            </a:r>
            <a:endParaRPr lang="zh-CN" altLang="en-US" sz="1600">
              <a:latin typeface="Times New Roman" panose="02020603050405020304" pitchFamily="18" charset="0"/>
              <a:ea typeface="黑体" panose="02010609060101010101" pitchFamily="49" charset="-122"/>
            </a:endParaRPr>
          </a:p>
        </p:txBody>
      </p:sp>
      <p:sp>
        <p:nvSpPr>
          <p:cNvPr id="16402" name="Text Box 15"/>
          <p:cNvSpPr txBox="1"/>
          <p:nvPr/>
        </p:nvSpPr>
        <p:spPr>
          <a:xfrm>
            <a:off x="2206625" y="3049588"/>
            <a:ext cx="1512888" cy="336550"/>
          </a:xfrm>
          <a:prstGeom prst="rect">
            <a:avLst/>
          </a:prstGeom>
          <a:noFill/>
          <a:ln w="9525">
            <a:noFill/>
          </a:ln>
        </p:spPr>
        <p:txBody>
          <a:bodyPr anchor="t" anchorCtr="0">
            <a:spAutoFit/>
          </a:bodyPr>
          <a:p>
            <a:pPr algn="ctr">
              <a:spcBef>
                <a:spcPct val="50000"/>
              </a:spcBef>
            </a:pPr>
            <a:r>
              <a:rPr lang="zh-CN" altLang="en-US" sz="1600">
                <a:latin typeface="Times New Roman" panose="02020603050405020304" pitchFamily="18" charset="0"/>
                <a:ea typeface="黑体" panose="02010609060101010101" pitchFamily="49" charset="-122"/>
              </a:rPr>
              <a:t>工作时间较短</a:t>
            </a:r>
            <a:endParaRPr lang="zh-CN" altLang="en-US" sz="1600">
              <a:latin typeface="Times New Roman" panose="02020603050405020304" pitchFamily="18" charset="0"/>
              <a:ea typeface="黑体" panose="02010609060101010101" pitchFamily="49" charset="-122"/>
            </a:endParaRPr>
          </a:p>
        </p:txBody>
      </p:sp>
      <p:sp>
        <p:nvSpPr>
          <p:cNvPr id="16403" name="Text Box 17"/>
          <p:cNvSpPr txBox="1"/>
          <p:nvPr/>
        </p:nvSpPr>
        <p:spPr>
          <a:xfrm>
            <a:off x="2133600" y="4624388"/>
            <a:ext cx="1539875" cy="336550"/>
          </a:xfrm>
          <a:prstGeom prst="rect">
            <a:avLst/>
          </a:prstGeom>
          <a:noFill/>
          <a:ln w="9525">
            <a:noFill/>
          </a:ln>
        </p:spPr>
        <p:txBody>
          <a:bodyPr anchor="t" anchorCtr="0">
            <a:spAutoFit/>
          </a:bodyPr>
          <a:p>
            <a:pPr algn="ctr">
              <a:spcBef>
                <a:spcPct val="50000"/>
              </a:spcBef>
            </a:pPr>
            <a:r>
              <a:rPr lang="zh-CN" altLang="en-US" sz="1600">
                <a:latin typeface="Times New Roman" panose="02020603050405020304" pitchFamily="18" charset="0"/>
                <a:ea typeface="黑体" panose="02010609060101010101" pitchFamily="49" charset="-122"/>
              </a:rPr>
              <a:t>员工有权兼职</a:t>
            </a:r>
            <a:endParaRPr lang="zh-CN" altLang="en-US" sz="1600">
              <a:latin typeface="Times New Roman" panose="02020603050405020304" pitchFamily="18" charset="0"/>
              <a:ea typeface="黑体" panose="02010609060101010101" pitchFamily="49" charset="-122"/>
            </a:endParaRPr>
          </a:p>
        </p:txBody>
      </p:sp>
      <p:sp>
        <p:nvSpPr>
          <p:cNvPr id="16404" name="Text Box 19"/>
          <p:cNvSpPr txBox="1"/>
          <p:nvPr/>
        </p:nvSpPr>
        <p:spPr>
          <a:xfrm>
            <a:off x="2108200" y="5432425"/>
            <a:ext cx="1611313" cy="336550"/>
          </a:xfrm>
          <a:prstGeom prst="rect">
            <a:avLst/>
          </a:prstGeom>
          <a:noFill/>
          <a:ln w="9525">
            <a:noFill/>
          </a:ln>
        </p:spPr>
        <p:txBody>
          <a:bodyPr anchor="t" anchorCtr="0">
            <a:spAutoFit/>
          </a:bodyPr>
          <a:p>
            <a:pPr algn="ctr">
              <a:spcBef>
                <a:spcPct val="50000"/>
              </a:spcBef>
            </a:pPr>
            <a:r>
              <a:rPr lang="zh-CN" altLang="en-US" sz="1600">
                <a:latin typeface="Times New Roman" panose="02020603050405020304" pitchFamily="18" charset="0"/>
                <a:ea typeface="黑体" panose="02010609060101010101" pitchFamily="49" charset="-122"/>
              </a:rPr>
              <a:t>法律责任较少</a:t>
            </a:r>
            <a:endParaRPr lang="zh-CN" altLang="en-US" sz="1600">
              <a:latin typeface="Times New Roman" panose="02020603050405020304" pitchFamily="18" charset="0"/>
              <a:ea typeface="黑体" panose="02010609060101010101" pitchFamily="49" charset="-122"/>
            </a:endParaRPr>
          </a:p>
        </p:txBody>
      </p:sp>
      <p:sp>
        <p:nvSpPr>
          <p:cNvPr id="16405" name="矩形 2"/>
          <p:cNvSpPr/>
          <p:nvPr/>
        </p:nvSpPr>
        <p:spPr>
          <a:xfrm>
            <a:off x="2151063" y="1006475"/>
            <a:ext cx="2470150" cy="398463"/>
          </a:xfrm>
          <a:prstGeom prst="rect">
            <a:avLst/>
          </a:prstGeom>
          <a:noFill/>
          <a:ln w="9525">
            <a:noFill/>
          </a:ln>
        </p:spPr>
        <p:txBody>
          <a:bodyPr wrap="none" anchor="t" anchorCtr="0">
            <a:spAutoFit/>
          </a:bodyPr>
          <a:p>
            <a:r>
              <a:rPr lang="zh-CN" altLang="en-US" sz="2000" b="1">
                <a:latin typeface="微软雅黑" panose="020B0503020204020204" pitchFamily="34" charset="-122"/>
                <a:ea typeface="微软雅黑" panose="020B0503020204020204" pitchFamily="34" charset="-122"/>
              </a:rPr>
              <a:t>（二）非全日制用工</a:t>
            </a:r>
            <a:endParaRPr lang="zh-CN" altLang="en-US" sz="2000" b="1">
              <a:latin typeface="微软雅黑" panose="020B0503020204020204" pitchFamily="34" charset="-122"/>
              <a:ea typeface="微软雅黑" panose="020B0503020204020204" pitchFamily="34" charset="-122"/>
            </a:endParaRPr>
          </a:p>
        </p:txBody>
      </p:sp>
      <p:sp>
        <p:nvSpPr>
          <p:cNvPr id="16406" name="标题 1"/>
          <p:cNvSpPr txBox="1"/>
          <p:nvPr/>
        </p:nvSpPr>
        <p:spPr>
          <a:xfrm>
            <a:off x="3511550" y="103188"/>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二、用工模式风险防范</a:t>
            </a:r>
            <a:endParaRPr lang="zh-CN" altLang="en-US" sz="2300">
              <a:solidFill>
                <a:srgbClr val="C00000"/>
              </a:solidFill>
              <a:latin typeface="黑体" panose="02010609060101010101" pitchFamily="49" charset="-122"/>
              <a:ea typeface="黑体" panose="02010609060101010101" pitchFamily="49" charset="-122"/>
            </a:endParaRPr>
          </a:p>
        </p:txBody>
      </p:sp>
      <p:pic>
        <p:nvPicPr>
          <p:cNvPr id="16407" name="图片 1" descr="议和网-白色"/>
          <p:cNvPicPr>
            <a:picLocks noChangeAspect="1"/>
          </p:cNvPicPr>
          <p:nvPr/>
        </p:nvPicPr>
        <p:blipFill>
          <a:blip r:embed="rId5"/>
          <a:stretch>
            <a:fillRect/>
          </a:stretch>
        </p:blipFill>
        <p:spPr>
          <a:xfrm>
            <a:off x="8347075" y="80963"/>
            <a:ext cx="1519238" cy="560387"/>
          </a:xfrm>
          <a:prstGeom prst="rect">
            <a:avLst/>
          </a:prstGeom>
          <a:noFill/>
          <a:ln w="9525">
            <a:noFill/>
          </a:ln>
        </p:spPr>
      </p:pic>
      <p:pic>
        <p:nvPicPr>
          <p:cNvPr id="16408" name="图片 4" descr="议和学院白色"/>
          <p:cNvPicPr>
            <a:picLocks noChangeAspect="1"/>
          </p:cNvPicPr>
          <p:nvPr/>
        </p:nvPicPr>
        <p:blipFill>
          <a:blip r:embed="rId6"/>
          <a:stretch>
            <a:fillRect/>
          </a:stretch>
        </p:blipFill>
        <p:spPr>
          <a:xfrm>
            <a:off x="9901238" y="152400"/>
            <a:ext cx="1844675" cy="487363"/>
          </a:xfrm>
          <a:prstGeom prst="rect">
            <a:avLst/>
          </a:prstGeom>
          <a:noFill/>
          <a:ln w="9525">
            <a:noFill/>
          </a:ln>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编号占位符 4"/>
          <p:cNvSpPr>
            <a:spLocks noGrp="1"/>
          </p:cNvSpPr>
          <p:nvPr>
            <p:ph type="sldNum" sz="quarter" idx="12"/>
          </p:nvPr>
        </p:nvSpPr>
        <p:spPr>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2400" b="1">
                <a:latin typeface="Times New Roman" panose="02020603050405020304" pitchFamily="18" charset="0"/>
              </a:rPr>
            </a:fld>
            <a:endParaRPr lang="en-US" altLang="zh-CN" sz="2400" b="1">
              <a:latin typeface="Times New Roman" panose="02020603050405020304" pitchFamily="18" charset="0"/>
            </a:endParaRPr>
          </a:p>
        </p:txBody>
      </p:sp>
      <p:sp>
        <p:nvSpPr>
          <p:cNvPr id="185348" name="Rectangle 4"/>
          <p:cNvSpPr>
            <a:spLocks noChangeArrowheads="1"/>
          </p:cNvSpPr>
          <p:nvPr>
            <p:custDataLst>
              <p:tags r:id="rId1"/>
            </p:custDataLst>
          </p:nvPr>
        </p:nvSpPr>
        <p:spPr bwMode="blackWhite">
          <a:xfrm>
            <a:off x="2254250" y="2276475"/>
            <a:ext cx="1403350" cy="612775"/>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85349" name="Rectangle 5"/>
          <p:cNvSpPr>
            <a:spLocks noChangeArrowheads="1"/>
          </p:cNvSpPr>
          <p:nvPr>
            <p:custDataLst>
              <p:tags r:id="rId2"/>
            </p:custDataLst>
          </p:nvPr>
        </p:nvSpPr>
        <p:spPr bwMode="blackWhite">
          <a:xfrm>
            <a:off x="2254250" y="1544638"/>
            <a:ext cx="1403350" cy="617538"/>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8436" name="Rectangle 9"/>
          <p:cNvSpPr/>
          <p:nvPr/>
        </p:nvSpPr>
        <p:spPr>
          <a:xfrm>
            <a:off x="4054475" y="2209800"/>
            <a:ext cx="6156325" cy="655638"/>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18437" name="Rectangle 10"/>
          <p:cNvSpPr/>
          <p:nvPr/>
        </p:nvSpPr>
        <p:spPr>
          <a:xfrm>
            <a:off x="3962400" y="1552575"/>
            <a:ext cx="6119813" cy="533400"/>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18438" name="Rectangle 11"/>
          <p:cNvSpPr/>
          <p:nvPr>
            <p:custDataLst>
              <p:tags r:id="rId3"/>
            </p:custDataLst>
          </p:nvPr>
        </p:nvSpPr>
        <p:spPr>
          <a:xfrm>
            <a:off x="2411413" y="2179638"/>
            <a:ext cx="1141412" cy="733425"/>
          </a:xfrm>
          <a:prstGeom prst="rect">
            <a:avLst/>
          </a:prstGeom>
          <a:noFill/>
          <a:ln w="9525">
            <a:noFill/>
          </a:ln>
        </p:spPr>
        <p:txBody>
          <a:bodyPr lIns="3810" tIns="0" rIns="3810" bIns="0" anchor="ctr" anchorCtr="0"/>
          <a:p>
            <a:pPr marL="342900" indent="-342900" algn="ctr">
              <a:spcBef>
                <a:spcPct val="20000"/>
              </a:spcBef>
            </a:pPr>
            <a:r>
              <a:rPr lang="zh-CN" altLang="en-US" sz="1600">
                <a:latin typeface="Times New Roman" panose="02020603050405020304" pitchFamily="18" charset="0"/>
                <a:ea typeface="黑体" panose="02010609060101010101" pitchFamily="49" charset="-122"/>
              </a:rPr>
              <a:t>不能约定</a:t>
            </a:r>
            <a:endParaRPr lang="en-US" altLang="zh-CN" sz="1600">
              <a:latin typeface="Times New Roman" panose="02020603050405020304" pitchFamily="18" charset="0"/>
              <a:ea typeface="黑体" panose="02010609060101010101" pitchFamily="49" charset="-122"/>
            </a:endParaRPr>
          </a:p>
          <a:p>
            <a:pPr marL="342900" indent="-342900" algn="ctr">
              <a:spcBef>
                <a:spcPct val="20000"/>
              </a:spcBef>
            </a:pPr>
            <a:r>
              <a:rPr lang="zh-CN" altLang="en-US" sz="1600">
                <a:latin typeface="Times New Roman" panose="02020603050405020304" pitchFamily="18" charset="0"/>
                <a:ea typeface="黑体" panose="02010609060101010101" pitchFamily="49" charset="-122"/>
              </a:rPr>
              <a:t>试用期</a:t>
            </a:r>
            <a:endParaRPr lang="zh-CN" altLang="en-US" sz="1600">
              <a:latin typeface="Times New Roman" panose="02020603050405020304" pitchFamily="18" charset="0"/>
              <a:ea typeface="黑体" panose="02010609060101010101" pitchFamily="49" charset="-122"/>
            </a:endParaRPr>
          </a:p>
        </p:txBody>
      </p:sp>
      <p:sp>
        <p:nvSpPr>
          <p:cNvPr id="18439" name="Rectangle 14"/>
          <p:cNvSpPr/>
          <p:nvPr>
            <p:custDataLst>
              <p:tags r:id="rId4"/>
            </p:custDataLst>
          </p:nvPr>
        </p:nvSpPr>
        <p:spPr>
          <a:xfrm>
            <a:off x="2441575" y="1484313"/>
            <a:ext cx="1133475" cy="733425"/>
          </a:xfrm>
          <a:prstGeom prst="rect">
            <a:avLst/>
          </a:prstGeom>
          <a:noFill/>
          <a:ln w="9525">
            <a:noFill/>
          </a:ln>
        </p:spPr>
        <p:txBody>
          <a:bodyPr lIns="3810" tIns="0" rIns="3810" bIns="0" anchor="ctr" anchorCtr="0"/>
          <a:p>
            <a:pPr marL="342900" indent="-342900" algn="ctr">
              <a:spcBef>
                <a:spcPct val="20000"/>
              </a:spcBef>
            </a:pPr>
            <a:r>
              <a:rPr lang="zh-CN" altLang="en-US" sz="1600">
                <a:latin typeface="Times New Roman" panose="02020603050405020304" pitchFamily="18" charset="0"/>
                <a:ea typeface="黑体" panose="02010609060101010101" pitchFamily="49" charset="-122"/>
              </a:rPr>
              <a:t>签订合同</a:t>
            </a:r>
            <a:endParaRPr lang="en-US" altLang="zh-CN" sz="1600">
              <a:latin typeface="Times New Roman" panose="02020603050405020304" pitchFamily="18" charset="0"/>
              <a:ea typeface="黑体" panose="02010609060101010101" pitchFamily="49" charset="-122"/>
            </a:endParaRPr>
          </a:p>
          <a:p>
            <a:pPr marL="342900" indent="-342900" algn="ctr">
              <a:spcBef>
                <a:spcPct val="20000"/>
              </a:spcBef>
            </a:pPr>
            <a:r>
              <a:rPr lang="zh-CN" altLang="en-US" sz="1600">
                <a:latin typeface="Times New Roman" panose="02020603050405020304" pitchFamily="18" charset="0"/>
                <a:ea typeface="黑体" panose="02010609060101010101" pitchFamily="49" charset="-122"/>
              </a:rPr>
              <a:t>避免纠纷</a:t>
            </a:r>
            <a:endParaRPr lang="zh-CN" altLang="en-US" sz="1600">
              <a:latin typeface="Times New Roman" panose="02020603050405020304" pitchFamily="18" charset="0"/>
              <a:ea typeface="黑体" panose="02010609060101010101" pitchFamily="49" charset="-122"/>
            </a:endParaRPr>
          </a:p>
        </p:txBody>
      </p:sp>
      <p:sp>
        <p:nvSpPr>
          <p:cNvPr id="18440" name="Rectangle 16"/>
          <p:cNvSpPr/>
          <p:nvPr/>
        </p:nvSpPr>
        <p:spPr>
          <a:xfrm>
            <a:off x="4038600" y="1568450"/>
            <a:ext cx="6035675" cy="522288"/>
          </a:xfrm>
          <a:prstGeom prst="rect">
            <a:avLst/>
          </a:prstGeom>
          <a:noFill/>
          <a:ln w="9525">
            <a:noFill/>
          </a:ln>
        </p:spPr>
        <p:txBody>
          <a:bodyPr anchor="t" anchorCtr="0">
            <a:spAutoFit/>
          </a:bodyPr>
          <a:p>
            <a:pPr marL="177800" indent="-177800">
              <a:buFont typeface="Arial" panose="020B0604020202020204" pitchFamily="34" charset="0"/>
              <a:buChar char="•"/>
            </a:pPr>
            <a:r>
              <a:rPr lang="zh-CN" altLang="en-US">
                <a:latin typeface="楷体_GB2312" pitchFamily="49" charset="-122"/>
                <a:ea typeface="楷体_GB2312" pitchFamily="49" charset="-122"/>
              </a:rPr>
              <a:t>尽管法律规定非全日工作制员工可以不签订书面劳动合同。但没有书面证据，容易引发争议。建议非全日制用工签订书面劳动合同</a:t>
            </a:r>
            <a:endParaRPr lang="zh-CN" altLang="en-US">
              <a:latin typeface="楷体_GB2312" pitchFamily="49" charset="-122"/>
              <a:ea typeface="楷体_GB2312" pitchFamily="49" charset="-122"/>
            </a:endParaRPr>
          </a:p>
        </p:txBody>
      </p:sp>
      <p:sp>
        <p:nvSpPr>
          <p:cNvPr id="18441" name="Rectangle 21"/>
          <p:cNvSpPr/>
          <p:nvPr/>
        </p:nvSpPr>
        <p:spPr>
          <a:xfrm>
            <a:off x="4054475" y="2255838"/>
            <a:ext cx="5989638" cy="565150"/>
          </a:xfrm>
          <a:prstGeom prst="rect">
            <a:avLst/>
          </a:prstGeom>
          <a:noFill/>
          <a:ln w="9525">
            <a:noFill/>
          </a:ln>
        </p:spPr>
        <p:txBody>
          <a:bodyPr anchor="t" anchorCtr="0">
            <a:spAutoFit/>
          </a:bodyPr>
          <a:p>
            <a:pPr marL="177800" indent="-177800">
              <a:lnSpc>
                <a:spcPct val="110000"/>
              </a:lnSpc>
              <a:buFont typeface="Arial" panose="020B0604020202020204" pitchFamily="34" charset="0"/>
              <a:buChar char="•"/>
            </a:pPr>
            <a:r>
              <a:rPr lang="zh-CN" altLang="en-US">
                <a:latin typeface="楷体_GB2312" pitchFamily="49" charset="-122"/>
                <a:ea typeface="楷体_GB2312" pitchFamily="49" charset="-122"/>
              </a:rPr>
              <a:t>根据</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劳动合同法</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第</a:t>
            </a:r>
            <a:r>
              <a:rPr lang="en-US" altLang="zh-CN">
                <a:latin typeface="楷体_GB2312" pitchFamily="49" charset="-122"/>
                <a:ea typeface="楷体_GB2312" pitchFamily="49" charset="-122"/>
              </a:rPr>
              <a:t>70</a:t>
            </a:r>
            <a:r>
              <a:rPr lang="zh-CN" altLang="en-US">
                <a:latin typeface="楷体_GB2312" pitchFamily="49" charset="-122"/>
                <a:ea typeface="楷体_GB2312" pitchFamily="49" charset="-122"/>
              </a:rPr>
              <a:t>条之规定，非全日制用工不能签订试用期。否则，属于违法行为，可能导致行政处罚责任</a:t>
            </a:r>
            <a:endParaRPr lang="zh-CN" altLang="en-US">
              <a:latin typeface="楷体_GB2312" pitchFamily="49" charset="-122"/>
              <a:ea typeface="楷体_GB2312" pitchFamily="49" charset="-122"/>
            </a:endParaRPr>
          </a:p>
        </p:txBody>
      </p:sp>
      <p:sp>
        <p:nvSpPr>
          <p:cNvPr id="18442" name="Text Box 23"/>
          <p:cNvSpPr txBox="1"/>
          <p:nvPr/>
        </p:nvSpPr>
        <p:spPr>
          <a:xfrm>
            <a:off x="2227263" y="1520825"/>
            <a:ext cx="288925" cy="336550"/>
          </a:xfrm>
          <a:prstGeom prst="rect">
            <a:avLst/>
          </a:prstGeom>
          <a:noFill/>
          <a:ln w="9525">
            <a:noFill/>
          </a:ln>
        </p:spPr>
        <p:txBody>
          <a:bodyPr anchor="t" anchorCtr="0">
            <a:spAutoFit/>
          </a:bodyPr>
          <a:p>
            <a:pPr>
              <a:spcBef>
                <a:spcPct val="50000"/>
              </a:spcBef>
            </a:pPr>
            <a:r>
              <a:rPr lang="en-US" altLang="zh-CN" sz="1600">
                <a:latin typeface="楷体_GB2312" pitchFamily="49" charset="-122"/>
                <a:ea typeface="楷体_GB2312" pitchFamily="49" charset="-122"/>
              </a:rPr>
              <a:t>1</a:t>
            </a:r>
            <a:endParaRPr lang="en-US" altLang="zh-CN" sz="1600">
              <a:latin typeface="楷体_GB2312" pitchFamily="49" charset="-122"/>
              <a:ea typeface="楷体_GB2312" pitchFamily="49" charset="-122"/>
            </a:endParaRPr>
          </a:p>
        </p:txBody>
      </p:sp>
      <p:sp>
        <p:nvSpPr>
          <p:cNvPr id="18443" name="Text Box 24"/>
          <p:cNvSpPr txBox="1"/>
          <p:nvPr/>
        </p:nvSpPr>
        <p:spPr>
          <a:xfrm>
            <a:off x="2216150" y="2228850"/>
            <a:ext cx="288925" cy="336550"/>
          </a:xfrm>
          <a:prstGeom prst="rect">
            <a:avLst/>
          </a:prstGeom>
          <a:noFill/>
          <a:ln w="9525">
            <a:noFill/>
          </a:ln>
        </p:spPr>
        <p:txBody>
          <a:bodyPr anchor="t" anchorCtr="0">
            <a:spAutoFit/>
          </a:bodyPr>
          <a:p>
            <a:pPr>
              <a:spcBef>
                <a:spcPct val="50000"/>
              </a:spcBef>
            </a:pPr>
            <a:r>
              <a:rPr lang="en-US" altLang="zh-CN" sz="1600">
                <a:latin typeface="楷体_GB2312" pitchFamily="49" charset="-122"/>
                <a:ea typeface="楷体_GB2312" pitchFamily="49" charset="-122"/>
              </a:rPr>
              <a:t>2</a:t>
            </a:r>
            <a:endParaRPr lang="en-US" altLang="zh-CN" sz="1600">
              <a:latin typeface="楷体_GB2312" pitchFamily="49" charset="-122"/>
              <a:ea typeface="楷体_GB2312" pitchFamily="49" charset="-122"/>
            </a:endParaRPr>
          </a:p>
        </p:txBody>
      </p:sp>
      <p:sp>
        <p:nvSpPr>
          <p:cNvPr id="185372" name="Rectangle 28"/>
          <p:cNvSpPr>
            <a:spLocks noChangeArrowheads="1"/>
          </p:cNvSpPr>
          <p:nvPr>
            <p:custDataLst>
              <p:tags r:id="rId5"/>
            </p:custDataLst>
          </p:nvPr>
        </p:nvSpPr>
        <p:spPr bwMode="blackWhite">
          <a:xfrm>
            <a:off x="2247900" y="2979738"/>
            <a:ext cx="1409700" cy="620713"/>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8445" name="Rectangle 29"/>
          <p:cNvSpPr/>
          <p:nvPr/>
        </p:nvSpPr>
        <p:spPr>
          <a:xfrm>
            <a:off x="4048125" y="2914650"/>
            <a:ext cx="6162675" cy="688975"/>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18446" name="Text Box 32"/>
          <p:cNvSpPr txBox="1"/>
          <p:nvPr/>
        </p:nvSpPr>
        <p:spPr>
          <a:xfrm>
            <a:off x="2209800" y="2928938"/>
            <a:ext cx="288925" cy="336550"/>
          </a:xfrm>
          <a:prstGeom prst="rect">
            <a:avLst/>
          </a:prstGeom>
          <a:noFill/>
          <a:ln w="9525">
            <a:noFill/>
          </a:ln>
        </p:spPr>
        <p:txBody>
          <a:bodyPr anchor="t" anchorCtr="0">
            <a:spAutoFit/>
          </a:bodyPr>
          <a:p>
            <a:pPr>
              <a:spcBef>
                <a:spcPct val="50000"/>
              </a:spcBef>
            </a:pPr>
            <a:r>
              <a:rPr lang="en-US" altLang="zh-CN" sz="1600">
                <a:latin typeface="楷体_GB2312" pitchFamily="49" charset="-122"/>
                <a:ea typeface="楷体_GB2312" pitchFamily="49" charset="-122"/>
              </a:rPr>
              <a:t>3</a:t>
            </a:r>
            <a:endParaRPr lang="en-US" altLang="zh-CN" sz="1600">
              <a:latin typeface="楷体_GB2312" pitchFamily="49" charset="-122"/>
              <a:ea typeface="楷体_GB2312" pitchFamily="49" charset="-122"/>
            </a:endParaRPr>
          </a:p>
        </p:txBody>
      </p:sp>
      <p:sp>
        <p:nvSpPr>
          <p:cNvPr id="18447" name="Text Box 33"/>
          <p:cNvSpPr txBox="1"/>
          <p:nvPr/>
        </p:nvSpPr>
        <p:spPr>
          <a:xfrm>
            <a:off x="2438400" y="2990850"/>
            <a:ext cx="1066800" cy="584200"/>
          </a:xfrm>
          <a:prstGeom prst="rect">
            <a:avLst/>
          </a:prstGeom>
          <a:noFill/>
          <a:ln w="9525">
            <a:noFill/>
          </a:ln>
        </p:spPr>
        <p:txBody>
          <a:bodyPr anchor="t" anchorCtr="0">
            <a:spAutoFit/>
          </a:bodyPr>
          <a:p>
            <a:pPr algn="ctr">
              <a:spcBef>
                <a:spcPct val="50000"/>
              </a:spcBef>
            </a:pPr>
            <a:r>
              <a:rPr lang="zh-CN" altLang="en-US" sz="1600">
                <a:latin typeface="Times New Roman" panose="02020603050405020304" pitchFamily="18" charset="0"/>
                <a:ea typeface="黑体" panose="02010609060101010101" pitchFamily="49" charset="-122"/>
              </a:rPr>
              <a:t>明确约定小时工资</a:t>
            </a:r>
            <a:endParaRPr lang="zh-CN" altLang="en-US" sz="1600">
              <a:latin typeface="Times New Roman" panose="02020603050405020304" pitchFamily="18" charset="0"/>
              <a:ea typeface="黑体" panose="02010609060101010101" pitchFamily="49" charset="-122"/>
            </a:endParaRPr>
          </a:p>
        </p:txBody>
      </p:sp>
      <p:sp>
        <p:nvSpPr>
          <p:cNvPr id="18448" name="Text Box 34"/>
          <p:cNvSpPr txBox="1"/>
          <p:nvPr/>
        </p:nvSpPr>
        <p:spPr>
          <a:xfrm>
            <a:off x="4067175" y="2990850"/>
            <a:ext cx="6048375" cy="522288"/>
          </a:xfrm>
          <a:prstGeom prst="rect">
            <a:avLst/>
          </a:prstGeom>
          <a:noFill/>
          <a:ln w="9525">
            <a:noFill/>
          </a:ln>
        </p:spPr>
        <p:txBody>
          <a:bodyPr anchor="t" anchorCtr="0">
            <a:spAutoFit/>
          </a:bodyPr>
          <a:p>
            <a:pPr marL="190500" indent="-190500">
              <a:buFont typeface="Arial" panose="020B0604020202020204" pitchFamily="34" charset="0"/>
              <a:buChar char="•"/>
            </a:pPr>
            <a:r>
              <a:rPr lang="zh-CN" altLang="en-US">
                <a:latin typeface="楷体_GB2312" pitchFamily="49" charset="-122"/>
                <a:ea typeface="楷体_GB2312" pitchFamily="49" charset="-122"/>
              </a:rPr>
              <a:t>应在劳动合同中明确非全日制员工每小时的劳动报酬，且所约定的小时工资不能低于当地最低小时工资标准</a:t>
            </a:r>
            <a:endParaRPr lang="zh-CN" altLang="en-US">
              <a:latin typeface="楷体_GB2312" pitchFamily="49" charset="-122"/>
              <a:ea typeface="楷体_GB2312" pitchFamily="49" charset="-122"/>
            </a:endParaRPr>
          </a:p>
        </p:txBody>
      </p:sp>
      <p:sp>
        <p:nvSpPr>
          <p:cNvPr id="185379" name="Rectangle 35"/>
          <p:cNvSpPr>
            <a:spLocks noChangeArrowheads="1"/>
          </p:cNvSpPr>
          <p:nvPr>
            <p:custDataLst>
              <p:tags r:id="rId6"/>
            </p:custDataLst>
          </p:nvPr>
        </p:nvSpPr>
        <p:spPr bwMode="blackWhite">
          <a:xfrm>
            <a:off x="2254250" y="4618038"/>
            <a:ext cx="1403350" cy="682625"/>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85380" name="Rectangle 36"/>
          <p:cNvSpPr>
            <a:spLocks noChangeArrowheads="1"/>
          </p:cNvSpPr>
          <p:nvPr>
            <p:custDataLst>
              <p:tags r:id="rId7"/>
            </p:custDataLst>
          </p:nvPr>
        </p:nvSpPr>
        <p:spPr bwMode="blackWhite">
          <a:xfrm>
            <a:off x="2254250" y="3814763"/>
            <a:ext cx="1403350" cy="642938"/>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8451" name="Rectangle 37"/>
          <p:cNvSpPr/>
          <p:nvPr/>
        </p:nvSpPr>
        <p:spPr>
          <a:xfrm>
            <a:off x="4054475" y="5480050"/>
            <a:ext cx="6156325" cy="592138"/>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18452" name="Rectangle 38"/>
          <p:cNvSpPr/>
          <p:nvPr/>
        </p:nvSpPr>
        <p:spPr>
          <a:xfrm>
            <a:off x="4054475" y="4538663"/>
            <a:ext cx="6119813" cy="792162"/>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18453" name="Rectangle 39"/>
          <p:cNvSpPr/>
          <p:nvPr/>
        </p:nvSpPr>
        <p:spPr>
          <a:xfrm>
            <a:off x="4054475" y="3675063"/>
            <a:ext cx="6119813" cy="792162"/>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185384" name="Rectangle 40"/>
          <p:cNvSpPr>
            <a:spLocks noChangeArrowheads="1"/>
          </p:cNvSpPr>
          <p:nvPr>
            <p:custDataLst>
              <p:tags r:id="rId8"/>
            </p:custDataLst>
          </p:nvPr>
        </p:nvSpPr>
        <p:spPr bwMode="blackWhite">
          <a:xfrm>
            <a:off x="2254250" y="5403850"/>
            <a:ext cx="1403350" cy="685800"/>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8455" name="Rectangle 41"/>
          <p:cNvSpPr/>
          <p:nvPr>
            <p:custDataLst>
              <p:tags r:id="rId9"/>
            </p:custDataLst>
          </p:nvPr>
        </p:nvSpPr>
        <p:spPr>
          <a:xfrm>
            <a:off x="2479675" y="5421313"/>
            <a:ext cx="1019175" cy="668337"/>
          </a:xfrm>
          <a:prstGeom prst="rect">
            <a:avLst/>
          </a:prstGeom>
          <a:solidFill>
            <a:schemeClr val="accent1"/>
          </a:solidFill>
          <a:ln w="9525">
            <a:noFill/>
          </a:ln>
        </p:spPr>
        <p:txBody>
          <a:bodyPr lIns="3810" tIns="0" rIns="3810" bIns="0" anchor="ctr" anchorCtr="0"/>
          <a:p>
            <a:pPr marL="342900" indent="-342900" algn="ctr">
              <a:spcBef>
                <a:spcPct val="20000"/>
              </a:spcBef>
            </a:pPr>
            <a:r>
              <a:rPr lang="zh-CN" altLang="en-US" sz="1600">
                <a:latin typeface="Times New Roman" panose="02020603050405020304" pitchFamily="18" charset="0"/>
                <a:ea typeface="黑体" panose="02010609060101010101" pitchFamily="49" charset="-122"/>
              </a:rPr>
              <a:t>伤害预防</a:t>
            </a:r>
            <a:endParaRPr lang="en-US" altLang="zh-CN" sz="1600">
              <a:latin typeface="Times New Roman" panose="02020603050405020304" pitchFamily="18" charset="0"/>
              <a:ea typeface="黑体" panose="02010609060101010101" pitchFamily="49" charset="-122"/>
            </a:endParaRPr>
          </a:p>
          <a:p>
            <a:pPr marL="342900" indent="-342900" algn="ctr">
              <a:spcBef>
                <a:spcPct val="20000"/>
              </a:spcBef>
            </a:pPr>
            <a:r>
              <a:rPr lang="zh-CN" altLang="en-US" sz="1600">
                <a:latin typeface="Times New Roman" panose="02020603050405020304" pitchFamily="18" charset="0"/>
                <a:ea typeface="黑体" panose="02010609060101010101" pitchFamily="49" charset="-122"/>
              </a:rPr>
              <a:t>工伤保险</a:t>
            </a:r>
            <a:endParaRPr lang="zh-CN" altLang="en-US" sz="1600">
              <a:latin typeface="Times New Roman" panose="02020603050405020304" pitchFamily="18" charset="0"/>
              <a:ea typeface="黑体" panose="02010609060101010101" pitchFamily="49" charset="-122"/>
            </a:endParaRPr>
          </a:p>
        </p:txBody>
      </p:sp>
      <p:sp>
        <p:nvSpPr>
          <p:cNvPr id="18456" name="Text Box 42"/>
          <p:cNvSpPr txBox="1"/>
          <p:nvPr/>
        </p:nvSpPr>
        <p:spPr>
          <a:xfrm>
            <a:off x="4100513" y="4614863"/>
            <a:ext cx="6110287" cy="511175"/>
          </a:xfrm>
          <a:prstGeom prst="rect">
            <a:avLst/>
          </a:prstGeom>
          <a:noFill/>
          <a:ln w="9525">
            <a:noFill/>
          </a:ln>
        </p:spPr>
        <p:txBody>
          <a:bodyPr anchor="ctr" anchorCtr="0"/>
          <a:p>
            <a:pPr marL="177800" indent="-177800">
              <a:buFont typeface="Arial" panose="020B0604020202020204" pitchFamily="34" charset="0"/>
              <a:buChar char="•"/>
            </a:pPr>
            <a:r>
              <a:rPr lang="zh-CN" altLang="en-US">
                <a:latin typeface="楷体_GB2312" pitchFamily="49" charset="-122"/>
                <a:ea typeface="楷体_GB2312" pitchFamily="49" charset="-122"/>
              </a:rPr>
              <a:t>根据</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劳动合同法</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第</a:t>
            </a:r>
            <a:r>
              <a:rPr lang="en-US" altLang="zh-CN">
                <a:latin typeface="楷体_GB2312" pitchFamily="49" charset="-122"/>
                <a:ea typeface="楷体_GB2312" pitchFamily="49" charset="-122"/>
              </a:rPr>
              <a:t>72</a:t>
            </a:r>
            <a:r>
              <a:rPr lang="zh-CN" altLang="en-US">
                <a:latin typeface="楷体_GB2312" pitchFamily="49" charset="-122"/>
                <a:ea typeface="楷体_GB2312" pitchFamily="49" charset="-122"/>
              </a:rPr>
              <a:t>条之规定，非全日制员工的工资应每</a:t>
            </a:r>
            <a:r>
              <a:rPr lang="en-US" altLang="zh-CN">
                <a:latin typeface="楷体_GB2312" pitchFamily="49" charset="-122"/>
                <a:ea typeface="楷体_GB2312" pitchFamily="49" charset="-122"/>
              </a:rPr>
              <a:t>15</a:t>
            </a:r>
            <a:r>
              <a:rPr lang="zh-CN" altLang="en-US">
                <a:latin typeface="楷体_GB2312" pitchFamily="49" charset="-122"/>
                <a:ea typeface="楷体_GB2312" pitchFamily="49" charset="-122"/>
              </a:rPr>
              <a:t>天支付一次。否则，员工有权解除劳动关系并要求公司支付经济补偿</a:t>
            </a:r>
            <a:endParaRPr lang="zh-CN" altLang="en-US">
              <a:latin typeface="楷体_GB2312" pitchFamily="49" charset="-122"/>
              <a:ea typeface="楷体_GB2312" pitchFamily="49" charset="-122"/>
            </a:endParaRPr>
          </a:p>
        </p:txBody>
      </p:sp>
      <p:sp>
        <p:nvSpPr>
          <p:cNvPr id="18457" name="Text Box 43"/>
          <p:cNvSpPr txBox="1"/>
          <p:nvPr/>
        </p:nvSpPr>
        <p:spPr>
          <a:xfrm>
            <a:off x="4038600" y="5403850"/>
            <a:ext cx="6121400" cy="762000"/>
          </a:xfrm>
          <a:prstGeom prst="rect">
            <a:avLst/>
          </a:prstGeom>
          <a:noFill/>
          <a:ln w="9525">
            <a:noFill/>
          </a:ln>
        </p:spPr>
        <p:txBody>
          <a:bodyPr anchor="ctr" anchorCtr="0"/>
          <a:p>
            <a:pPr marL="177800" indent="-177800">
              <a:buFont typeface="Arial" panose="020B0604020202020204" pitchFamily="34" charset="0"/>
              <a:buChar char="•"/>
            </a:pPr>
            <a:r>
              <a:rPr lang="zh-CN" altLang="en-US">
                <a:latin typeface="楷体_GB2312" pitchFamily="49" charset="-122"/>
                <a:ea typeface="楷体_GB2312" pitchFamily="49" charset="-122"/>
              </a:rPr>
              <a:t>非全日工作制员工也有工伤的可能性，因此，应当注意伤害的预防与赔付责任转嫁问题，需要缴纳工伤保险。如果无法单独缴纳工伤保险的，需要考虑商业保险。</a:t>
            </a:r>
            <a:endParaRPr lang="zh-CN" altLang="en-US">
              <a:latin typeface="楷体_GB2312" pitchFamily="49" charset="-122"/>
              <a:ea typeface="楷体_GB2312" pitchFamily="49" charset="-122"/>
            </a:endParaRPr>
          </a:p>
        </p:txBody>
      </p:sp>
      <p:sp>
        <p:nvSpPr>
          <p:cNvPr id="18458" name="Rectangle 44"/>
          <p:cNvSpPr/>
          <p:nvPr>
            <p:custDataLst>
              <p:tags r:id="rId10"/>
            </p:custDataLst>
          </p:nvPr>
        </p:nvSpPr>
        <p:spPr>
          <a:xfrm>
            <a:off x="2427288" y="4614863"/>
            <a:ext cx="1131887" cy="733425"/>
          </a:xfrm>
          <a:prstGeom prst="rect">
            <a:avLst/>
          </a:prstGeom>
          <a:noFill/>
          <a:ln w="9525">
            <a:noFill/>
          </a:ln>
        </p:spPr>
        <p:txBody>
          <a:bodyPr lIns="3810" tIns="0" rIns="3810" bIns="0" anchor="ctr" anchorCtr="0"/>
          <a:p>
            <a:pPr marL="342900" indent="-342900" algn="ctr">
              <a:spcBef>
                <a:spcPct val="20000"/>
              </a:spcBef>
            </a:pPr>
            <a:r>
              <a:rPr lang="zh-CN" altLang="en-US" sz="1600">
                <a:latin typeface="Times New Roman" panose="02020603050405020304" pitchFamily="18" charset="0"/>
                <a:ea typeface="黑体" panose="02010609060101010101" pitchFamily="49" charset="-122"/>
              </a:rPr>
              <a:t>工资支付</a:t>
            </a:r>
            <a:endParaRPr lang="en-US" altLang="zh-CN" sz="1600">
              <a:latin typeface="Times New Roman" panose="02020603050405020304" pitchFamily="18" charset="0"/>
              <a:ea typeface="黑体" panose="02010609060101010101" pitchFamily="49" charset="-122"/>
            </a:endParaRPr>
          </a:p>
          <a:p>
            <a:pPr marL="342900" indent="-342900" algn="ctr">
              <a:spcBef>
                <a:spcPct val="20000"/>
              </a:spcBef>
            </a:pPr>
            <a:r>
              <a:rPr lang="zh-CN" altLang="en-US" sz="1600">
                <a:latin typeface="Times New Roman" panose="02020603050405020304" pitchFamily="18" charset="0"/>
                <a:ea typeface="黑体" panose="02010609060101010101" pitchFamily="49" charset="-122"/>
              </a:rPr>
              <a:t>半月一次</a:t>
            </a:r>
            <a:endParaRPr lang="zh-CN" altLang="en-US" sz="1600">
              <a:latin typeface="Times New Roman" panose="02020603050405020304" pitchFamily="18" charset="0"/>
              <a:ea typeface="黑体" panose="02010609060101010101" pitchFamily="49" charset="-122"/>
            </a:endParaRPr>
          </a:p>
        </p:txBody>
      </p:sp>
      <p:sp>
        <p:nvSpPr>
          <p:cNvPr id="18459" name="Rectangle 45"/>
          <p:cNvSpPr/>
          <p:nvPr>
            <p:custDataLst>
              <p:tags r:id="rId11"/>
            </p:custDataLst>
          </p:nvPr>
        </p:nvSpPr>
        <p:spPr>
          <a:xfrm>
            <a:off x="2325688" y="3751263"/>
            <a:ext cx="1255712" cy="695325"/>
          </a:xfrm>
          <a:prstGeom prst="rect">
            <a:avLst/>
          </a:prstGeom>
          <a:noFill/>
          <a:ln w="9525">
            <a:noFill/>
          </a:ln>
        </p:spPr>
        <p:txBody>
          <a:bodyPr lIns="3810" tIns="0" rIns="3810" bIns="0" anchor="ctr" anchorCtr="0"/>
          <a:p>
            <a:pPr marL="342900" indent="-342900" algn="ctr">
              <a:spcBef>
                <a:spcPct val="20000"/>
              </a:spcBef>
            </a:pPr>
            <a:r>
              <a:rPr lang="zh-CN" altLang="en-US" sz="1600">
                <a:latin typeface="Times New Roman" panose="02020603050405020304" pitchFamily="18" charset="0"/>
                <a:ea typeface="黑体" panose="02010609060101010101" pitchFamily="49" charset="-122"/>
              </a:rPr>
              <a:t>注意</a:t>
            </a:r>
            <a:endParaRPr lang="en-US" altLang="zh-CN" sz="1600">
              <a:latin typeface="Times New Roman" panose="02020603050405020304" pitchFamily="18" charset="0"/>
              <a:ea typeface="黑体" panose="02010609060101010101" pitchFamily="49" charset="-122"/>
            </a:endParaRPr>
          </a:p>
          <a:p>
            <a:pPr marL="342900" indent="-342900" algn="ctr">
              <a:spcBef>
                <a:spcPct val="20000"/>
              </a:spcBef>
            </a:pPr>
            <a:r>
              <a:rPr lang="zh-CN" altLang="en-US" sz="1600">
                <a:latin typeface="Times New Roman" panose="02020603050405020304" pitchFamily="18" charset="0"/>
                <a:ea typeface="黑体" panose="02010609060101010101" pitchFamily="49" charset="-122"/>
              </a:rPr>
              <a:t>工时限制</a:t>
            </a:r>
            <a:endParaRPr lang="zh-CN" altLang="en-US" sz="1600">
              <a:latin typeface="Times New Roman" panose="02020603050405020304" pitchFamily="18" charset="0"/>
              <a:ea typeface="黑体" panose="02010609060101010101" pitchFamily="49" charset="-122"/>
            </a:endParaRPr>
          </a:p>
        </p:txBody>
      </p:sp>
      <p:sp>
        <p:nvSpPr>
          <p:cNvPr id="18460" name="Text Box 46"/>
          <p:cNvSpPr txBox="1"/>
          <p:nvPr/>
        </p:nvSpPr>
        <p:spPr>
          <a:xfrm>
            <a:off x="4100513" y="3705225"/>
            <a:ext cx="6002337" cy="719138"/>
          </a:xfrm>
          <a:prstGeom prst="rect">
            <a:avLst/>
          </a:prstGeom>
          <a:solidFill>
            <a:schemeClr val="bg1"/>
          </a:solidFill>
          <a:ln w="9525">
            <a:noFill/>
          </a:ln>
        </p:spPr>
        <p:txBody>
          <a:bodyPr anchor="ctr" anchorCtr="0"/>
          <a:p>
            <a:pPr marL="177800" indent="-177800">
              <a:buFont typeface="Arial" panose="020B0604020202020204" pitchFamily="34" charset="0"/>
              <a:buChar char="•"/>
            </a:pP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劳动合同法</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第</a:t>
            </a:r>
            <a:r>
              <a:rPr lang="en-US" altLang="zh-CN">
                <a:latin typeface="楷体_GB2312" pitchFamily="49" charset="-122"/>
                <a:ea typeface="楷体_GB2312" pitchFamily="49" charset="-122"/>
              </a:rPr>
              <a:t>68</a:t>
            </a:r>
            <a:r>
              <a:rPr lang="zh-CN" altLang="en-US">
                <a:latin typeface="楷体_GB2312" pitchFamily="49" charset="-122"/>
                <a:ea typeface="楷体_GB2312" pitchFamily="49" charset="-122"/>
              </a:rPr>
              <a:t>条规定了非全日制用工的工作时间限制（每天不超过</a:t>
            </a:r>
            <a:r>
              <a:rPr lang="en-US" altLang="zh-CN">
                <a:latin typeface="楷体_GB2312" pitchFamily="49" charset="-122"/>
                <a:ea typeface="楷体_GB2312" pitchFamily="49" charset="-122"/>
              </a:rPr>
              <a:t>4</a:t>
            </a:r>
            <a:r>
              <a:rPr lang="zh-CN" altLang="en-US">
                <a:latin typeface="楷体_GB2312" pitchFamily="49" charset="-122"/>
                <a:ea typeface="楷体_GB2312" pitchFamily="49" charset="-122"/>
              </a:rPr>
              <a:t>小时，每周不超过</a:t>
            </a:r>
            <a:r>
              <a:rPr lang="en-US" altLang="zh-CN">
                <a:latin typeface="楷体_GB2312" pitchFamily="49" charset="-122"/>
                <a:ea typeface="楷体_GB2312" pitchFamily="49" charset="-122"/>
              </a:rPr>
              <a:t>24</a:t>
            </a:r>
            <a:r>
              <a:rPr lang="zh-CN" altLang="en-US">
                <a:latin typeface="楷体_GB2312" pitchFamily="49" charset="-122"/>
                <a:ea typeface="楷体_GB2312" pitchFamily="49" charset="-122"/>
              </a:rPr>
              <a:t>小时）。否则，将可能被认定为标准工时制，并导致法律责任（需合理运用“小时工”）</a:t>
            </a:r>
            <a:endParaRPr lang="zh-CN" altLang="en-US">
              <a:latin typeface="楷体_GB2312" pitchFamily="49" charset="-122"/>
              <a:ea typeface="楷体_GB2312" pitchFamily="49" charset="-122"/>
            </a:endParaRPr>
          </a:p>
        </p:txBody>
      </p:sp>
      <p:sp>
        <p:nvSpPr>
          <p:cNvPr id="18461" name="Text Box 47"/>
          <p:cNvSpPr txBox="1"/>
          <p:nvPr/>
        </p:nvSpPr>
        <p:spPr>
          <a:xfrm>
            <a:off x="2201863" y="3751263"/>
            <a:ext cx="288925" cy="336550"/>
          </a:xfrm>
          <a:prstGeom prst="rect">
            <a:avLst/>
          </a:prstGeom>
          <a:noFill/>
          <a:ln w="9525">
            <a:noFill/>
          </a:ln>
        </p:spPr>
        <p:txBody>
          <a:bodyPr anchor="t" anchorCtr="0">
            <a:spAutoFit/>
          </a:bodyPr>
          <a:p>
            <a:pPr>
              <a:spcBef>
                <a:spcPct val="50000"/>
              </a:spcBef>
            </a:pPr>
            <a:r>
              <a:rPr lang="en-US" altLang="zh-CN" sz="1600">
                <a:latin typeface="楷体_GB2312" pitchFamily="49" charset="-122"/>
                <a:ea typeface="楷体_GB2312" pitchFamily="49" charset="-122"/>
              </a:rPr>
              <a:t>4</a:t>
            </a:r>
            <a:endParaRPr lang="en-US" altLang="zh-CN" sz="1600">
              <a:latin typeface="楷体_GB2312" pitchFamily="49" charset="-122"/>
              <a:ea typeface="楷体_GB2312" pitchFamily="49" charset="-122"/>
            </a:endParaRPr>
          </a:p>
        </p:txBody>
      </p:sp>
      <p:sp>
        <p:nvSpPr>
          <p:cNvPr id="18462" name="Text Box 48"/>
          <p:cNvSpPr txBox="1"/>
          <p:nvPr/>
        </p:nvSpPr>
        <p:spPr>
          <a:xfrm>
            <a:off x="2216150" y="4667250"/>
            <a:ext cx="288925" cy="336550"/>
          </a:xfrm>
          <a:prstGeom prst="rect">
            <a:avLst/>
          </a:prstGeom>
          <a:noFill/>
          <a:ln w="9525">
            <a:noFill/>
          </a:ln>
        </p:spPr>
        <p:txBody>
          <a:bodyPr anchor="t" anchorCtr="0">
            <a:spAutoFit/>
          </a:bodyPr>
          <a:p>
            <a:pPr>
              <a:spcBef>
                <a:spcPct val="50000"/>
              </a:spcBef>
            </a:pPr>
            <a:r>
              <a:rPr lang="en-US" altLang="zh-CN" sz="1600">
                <a:latin typeface="楷体_GB2312" pitchFamily="49" charset="-122"/>
                <a:ea typeface="楷体_GB2312" pitchFamily="49" charset="-122"/>
              </a:rPr>
              <a:t>5</a:t>
            </a:r>
            <a:endParaRPr lang="en-US" altLang="zh-CN" sz="1600">
              <a:latin typeface="楷体_GB2312" pitchFamily="49" charset="-122"/>
              <a:ea typeface="楷体_GB2312" pitchFamily="49" charset="-122"/>
            </a:endParaRPr>
          </a:p>
        </p:txBody>
      </p:sp>
      <p:sp>
        <p:nvSpPr>
          <p:cNvPr id="18463" name="Text Box 49"/>
          <p:cNvSpPr txBox="1"/>
          <p:nvPr/>
        </p:nvSpPr>
        <p:spPr>
          <a:xfrm>
            <a:off x="2214563" y="5422900"/>
            <a:ext cx="288925" cy="336550"/>
          </a:xfrm>
          <a:prstGeom prst="rect">
            <a:avLst/>
          </a:prstGeom>
          <a:noFill/>
          <a:ln w="9525">
            <a:noFill/>
          </a:ln>
        </p:spPr>
        <p:txBody>
          <a:bodyPr anchor="t" anchorCtr="0">
            <a:spAutoFit/>
          </a:bodyPr>
          <a:p>
            <a:pPr>
              <a:spcBef>
                <a:spcPct val="50000"/>
              </a:spcBef>
            </a:pPr>
            <a:r>
              <a:rPr lang="en-US" altLang="zh-CN" sz="1600">
                <a:latin typeface="楷体_GB2312" pitchFamily="49" charset="-122"/>
                <a:ea typeface="楷体_GB2312" pitchFamily="49" charset="-122"/>
              </a:rPr>
              <a:t>6</a:t>
            </a:r>
            <a:endParaRPr lang="en-US" altLang="zh-CN" sz="1600">
              <a:latin typeface="楷体_GB2312" pitchFamily="49" charset="-122"/>
              <a:ea typeface="楷体_GB2312" pitchFamily="49" charset="-122"/>
            </a:endParaRPr>
          </a:p>
        </p:txBody>
      </p:sp>
      <p:sp>
        <p:nvSpPr>
          <p:cNvPr id="18464" name="矩形 2"/>
          <p:cNvSpPr/>
          <p:nvPr/>
        </p:nvSpPr>
        <p:spPr>
          <a:xfrm>
            <a:off x="2154238" y="1012825"/>
            <a:ext cx="4143375" cy="398463"/>
          </a:xfrm>
          <a:prstGeom prst="rect">
            <a:avLst/>
          </a:prstGeom>
          <a:noFill/>
          <a:ln w="9525">
            <a:noFill/>
          </a:ln>
        </p:spPr>
        <p:txBody>
          <a:bodyPr wrap="none" anchor="t" anchorCtr="0">
            <a:spAutoFit/>
          </a:bodyPr>
          <a:p>
            <a:r>
              <a:rPr lang="en-US" altLang="zh-CN" sz="2000">
                <a:solidFill>
                  <a:srgbClr val="0D0D0D"/>
                </a:solidFill>
                <a:latin typeface="微软雅黑" panose="020B0503020204020204" pitchFamily="34" charset="-122"/>
                <a:ea typeface="微软雅黑" panose="020B0503020204020204" pitchFamily="34" charset="-122"/>
              </a:rPr>
              <a:t>3</a:t>
            </a:r>
            <a:r>
              <a:rPr lang="zh-CN" altLang="en-US" sz="2000">
                <a:solidFill>
                  <a:srgbClr val="0D0D0D"/>
                </a:solidFill>
                <a:latin typeface="微软雅黑" panose="020B0503020204020204" pitchFamily="34" charset="-122"/>
                <a:ea typeface="微软雅黑" panose="020B0503020204020204" pitchFamily="34" charset="-122"/>
              </a:rPr>
              <a:t>、非全日制用工的使用与风险防范</a:t>
            </a:r>
            <a:endParaRPr lang="zh-CN" altLang="en-US" sz="2000">
              <a:solidFill>
                <a:srgbClr val="0D0D0D"/>
              </a:solidFill>
              <a:latin typeface="微软雅黑" panose="020B0503020204020204" pitchFamily="34" charset="-122"/>
              <a:ea typeface="微软雅黑" panose="020B0503020204020204" pitchFamily="34" charset="-122"/>
            </a:endParaRPr>
          </a:p>
        </p:txBody>
      </p:sp>
      <p:sp>
        <p:nvSpPr>
          <p:cNvPr id="18465" name="标题 1"/>
          <p:cNvSpPr txBox="1"/>
          <p:nvPr/>
        </p:nvSpPr>
        <p:spPr>
          <a:xfrm>
            <a:off x="3505200" y="76200"/>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二、用工模式风险防范</a:t>
            </a:r>
            <a:endParaRPr lang="zh-CN" altLang="en-US" sz="2300">
              <a:solidFill>
                <a:srgbClr val="C00000"/>
              </a:solidFill>
              <a:latin typeface="黑体" panose="02010609060101010101" pitchFamily="49" charset="-122"/>
              <a:ea typeface="黑体" panose="02010609060101010101" pitchFamily="49" charset="-122"/>
            </a:endParaRPr>
          </a:p>
        </p:txBody>
      </p:sp>
      <p:pic>
        <p:nvPicPr>
          <p:cNvPr id="18466" name="图片 1" descr="议和网-白色"/>
          <p:cNvPicPr>
            <a:picLocks noChangeAspect="1"/>
          </p:cNvPicPr>
          <p:nvPr/>
        </p:nvPicPr>
        <p:blipFill>
          <a:blip r:embed="rId12"/>
          <a:stretch>
            <a:fillRect/>
          </a:stretch>
        </p:blipFill>
        <p:spPr>
          <a:xfrm>
            <a:off x="8347075" y="80963"/>
            <a:ext cx="1519238" cy="560387"/>
          </a:xfrm>
          <a:prstGeom prst="rect">
            <a:avLst/>
          </a:prstGeom>
          <a:noFill/>
          <a:ln w="9525">
            <a:noFill/>
          </a:ln>
        </p:spPr>
      </p:pic>
      <p:pic>
        <p:nvPicPr>
          <p:cNvPr id="18467" name="图片 4" descr="议和学院白色"/>
          <p:cNvPicPr>
            <a:picLocks noChangeAspect="1"/>
          </p:cNvPicPr>
          <p:nvPr/>
        </p:nvPicPr>
        <p:blipFill>
          <a:blip r:embed="rId13"/>
          <a:stretch>
            <a:fillRect/>
          </a:stretch>
        </p:blipFill>
        <p:spPr>
          <a:xfrm>
            <a:off x="9901238" y="152400"/>
            <a:ext cx="1844675" cy="487363"/>
          </a:xfrm>
          <a:prstGeom prst="rect">
            <a:avLst/>
          </a:prstGeom>
          <a:noFill/>
          <a:ln w="9525">
            <a:noFill/>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编号占位符 4"/>
          <p:cNvSpPr>
            <a:spLocks noGrp="1"/>
          </p:cNvSpPr>
          <p:nvPr>
            <p:ph type="sldNum" sz="quarter" idx="12"/>
          </p:nvPr>
        </p:nvSpPr>
        <p:spPr>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2400" b="1">
                <a:latin typeface="Times New Roman" panose="02020603050405020304" pitchFamily="18" charset="0"/>
              </a:rPr>
            </a:fld>
            <a:endParaRPr lang="en-US" altLang="zh-CN" sz="2400" b="1">
              <a:latin typeface="Times New Roman" panose="02020603050405020304" pitchFamily="18" charset="0"/>
            </a:endParaRPr>
          </a:p>
        </p:txBody>
      </p:sp>
      <p:sp>
        <p:nvSpPr>
          <p:cNvPr id="217090" name="Rectangle 2"/>
          <p:cNvSpPr>
            <a:spLocks noChangeArrowheads="1"/>
          </p:cNvSpPr>
          <p:nvPr>
            <p:custDataLst>
              <p:tags r:id="rId1"/>
            </p:custDataLst>
          </p:nvPr>
        </p:nvSpPr>
        <p:spPr bwMode="blackWhite">
          <a:xfrm>
            <a:off x="2241550" y="4579938"/>
            <a:ext cx="1373188" cy="512763"/>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17091" name="Rectangle 3"/>
          <p:cNvSpPr>
            <a:spLocks noChangeArrowheads="1"/>
          </p:cNvSpPr>
          <p:nvPr>
            <p:custDataLst>
              <p:tags r:id="rId2"/>
            </p:custDataLst>
          </p:nvPr>
        </p:nvSpPr>
        <p:spPr bwMode="blackWhite">
          <a:xfrm>
            <a:off x="2241550" y="3786188"/>
            <a:ext cx="1373188" cy="541338"/>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17092" name="Rectangle 4"/>
          <p:cNvSpPr>
            <a:spLocks noChangeArrowheads="1"/>
          </p:cNvSpPr>
          <p:nvPr>
            <p:custDataLst>
              <p:tags r:id="rId3"/>
            </p:custDataLst>
          </p:nvPr>
        </p:nvSpPr>
        <p:spPr bwMode="blackWhite">
          <a:xfrm>
            <a:off x="2241550" y="3059113"/>
            <a:ext cx="1373188" cy="512763"/>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17093" name="Rectangle 5"/>
          <p:cNvSpPr>
            <a:spLocks noChangeArrowheads="1"/>
          </p:cNvSpPr>
          <p:nvPr>
            <p:custDataLst>
              <p:tags r:id="rId4"/>
            </p:custDataLst>
          </p:nvPr>
        </p:nvSpPr>
        <p:spPr bwMode="blackWhite">
          <a:xfrm>
            <a:off x="2263775" y="2168525"/>
            <a:ext cx="1373188" cy="506413"/>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0486" name="Rectangle 6"/>
          <p:cNvSpPr/>
          <p:nvPr/>
        </p:nvSpPr>
        <p:spPr>
          <a:xfrm>
            <a:off x="4041775" y="5297488"/>
            <a:ext cx="5843588" cy="792162"/>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20487" name="Rectangle 7"/>
          <p:cNvSpPr/>
          <p:nvPr/>
        </p:nvSpPr>
        <p:spPr>
          <a:xfrm>
            <a:off x="4041775" y="4505325"/>
            <a:ext cx="5843588" cy="792163"/>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20488" name="Rectangle 8"/>
          <p:cNvSpPr/>
          <p:nvPr/>
        </p:nvSpPr>
        <p:spPr>
          <a:xfrm>
            <a:off x="4041775" y="3716338"/>
            <a:ext cx="5843588" cy="792162"/>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20489" name="Rectangle 9"/>
          <p:cNvSpPr/>
          <p:nvPr/>
        </p:nvSpPr>
        <p:spPr>
          <a:xfrm>
            <a:off x="4041775" y="2924175"/>
            <a:ext cx="5843588" cy="792163"/>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20490" name="Rectangle 10"/>
          <p:cNvSpPr/>
          <p:nvPr/>
        </p:nvSpPr>
        <p:spPr>
          <a:xfrm>
            <a:off x="4041775" y="2066925"/>
            <a:ext cx="5843588" cy="792163"/>
          </a:xfrm>
          <a:prstGeom prst="rect">
            <a:avLst/>
          </a:prstGeom>
          <a:solidFill>
            <a:schemeClr val="bg1"/>
          </a:solidFill>
          <a:ln w="15875" cap="rnd" cmpd="sng">
            <a:solidFill>
              <a:srgbClr val="000080"/>
            </a:solidFill>
            <a:prstDash val="sysDot"/>
            <a:miter/>
            <a:headEnd type="none" w="med" len="med"/>
            <a:tailEnd type="none" w="med" len="med"/>
          </a:ln>
        </p:spPr>
        <p:txBody>
          <a:bodyPr wrap="none" anchor="ctr" anchorCtr="0"/>
          <a:p>
            <a:endParaRPr lang="zh-CN" altLang="en-US" sz="2400">
              <a:latin typeface="Times New Roman" panose="02020603050405020304" pitchFamily="18" charset="0"/>
              <a:ea typeface="宋体" panose="02010600030101010101" pitchFamily="2" charset="-122"/>
            </a:endParaRPr>
          </a:p>
        </p:txBody>
      </p:sp>
      <p:sp>
        <p:nvSpPr>
          <p:cNvPr id="20491" name="Rectangle 11"/>
          <p:cNvSpPr/>
          <p:nvPr>
            <p:custDataLst>
              <p:tags r:id="rId5"/>
            </p:custDataLst>
          </p:nvPr>
        </p:nvSpPr>
        <p:spPr>
          <a:xfrm>
            <a:off x="2386013" y="3713163"/>
            <a:ext cx="1141412" cy="733425"/>
          </a:xfrm>
          <a:prstGeom prst="rect">
            <a:avLst/>
          </a:prstGeom>
          <a:noFill/>
          <a:ln w="9525">
            <a:noFill/>
          </a:ln>
        </p:spPr>
        <p:txBody>
          <a:bodyPr lIns="3810" tIns="0" rIns="3810" bIns="0" anchor="ctr" anchorCtr="0"/>
          <a:p>
            <a:pPr marL="342900" indent="-342900" algn="ctr">
              <a:spcBef>
                <a:spcPct val="20000"/>
              </a:spcBef>
            </a:pPr>
            <a:r>
              <a:rPr lang="zh-CN" altLang="en-US" sz="1600" b="1">
                <a:latin typeface="Times New Roman" panose="02020603050405020304" pitchFamily="18" charset="0"/>
                <a:ea typeface="黑体" panose="02010609060101010101" pitchFamily="49" charset="-122"/>
              </a:rPr>
              <a:t>购买保险</a:t>
            </a:r>
            <a:endParaRPr lang="zh-CN" altLang="en-US" sz="1600" b="1">
              <a:latin typeface="Times New Roman" panose="02020603050405020304" pitchFamily="18" charset="0"/>
              <a:ea typeface="黑体" panose="02010609060101010101" pitchFamily="49" charset="-122"/>
            </a:endParaRPr>
          </a:p>
        </p:txBody>
      </p:sp>
      <p:sp>
        <p:nvSpPr>
          <p:cNvPr id="217100" name="Rectangle 12"/>
          <p:cNvSpPr>
            <a:spLocks noChangeArrowheads="1"/>
          </p:cNvSpPr>
          <p:nvPr>
            <p:custDataLst>
              <p:tags r:id="rId6"/>
            </p:custDataLst>
          </p:nvPr>
        </p:nvSpPr>
        <p:spPr bwMode="blackWhite">
          <a:xfrm>
            <a:off x="2241550" y="5297488"/>
            <a:ext cx="1373188" cy="790575"/>
          </a:xfrm>
          <a:prstGeom prst="rect">
            <a:avLst/>
          </a:prstGeom>
          <a:solidFill>
            <a:schemeClr val="accent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0493" name="Rectangle 13"/>
          <p:cNvSpPr/>
          <p:nvPr>
            <p:custDataLst>
              <p:tags r:id="rId7"/>
            </p:custDataLst>
          </p:nvPr>
        </p:nvSpPr>
        <p:spPr>
          <a:xfrm>
            <a:off x="2403475" y="3146425"/>
            <a:ext cx="1095375" cy="425450"/>
          </a:xfrm>
          <a:prstGeom prst="rect">
            <a:avLst/>
          </a:prstGeom>
          <a:solidFill>
            <a:schemeClr val="accent1"/>
          </a:solidFill>
          <a:ln w="9525">
            <a:noFill/>
          </a:ln>
        </p:spPr>
        <p:txBody>
          <a:bodyPr lIns="3810" tIns="0" rIns="3810" bIns="0" anchor="ctr" anchorCtr="0"/>
          <a:p>
            <a:pPr marL="342900" indent="-342900" algn="ctr">
              <a:spcBef>
                <a:spcPct val="20000"/>
              </a:spcBef>
            </a:pPr>
            <a:r>
              <a:rPr lang="zh-CN" altLang="en-US" sz="1600" b="1">
                <a:latin typeface="Times New Roman" panose="02020603050405020304" pitchFamily="18" charset="0"/>
                <a:ea typeface="黑体" panose="02010609060101010101" pitchFamily="49" charset="-122"/>
              </a:rPr>
              <a:t>签订合同</a:t>
            </a:r>
            <a:endParaRPr lang="zh-CN" altLang="en-US" sz="1600" b="1">
              <a:latin typeface="Times New Roman" panose="02020603050405020304" pitchFamily="18" charset="0"/>
              <a:ea typeface="黑体" panose="02010609060101010101" pitchFamily="49" charset="-122"/>
            </a:endParaRPr>
          </a:p>
        </p:txBody>
      </p:sp>
      <p:sp>
        <p:nvSpPr>
          <p:cNvPr id="20494" name="Rectangle 14"/>
          <p:cNvSpPr/>
          <p:nvPr>
            <p:custDataLst>
              <p:tags r:id="rId8"/>
            </p:custDataLst>
          </p:nvPr>
        </p:nvSpPr>
        <p:spPr>
          <a:xfrm>
            <a:off x="2297113" y="2101850"/>
            <a:ext cx="1350962" cy="733425"/>
          </a:xfrm>
          <a:prstGeom prst="rect">
            <a:avLst/>
          </a:prstGeom>
          <a:noFill/>
          <a:ln w="9525">
            <a:noFill/>
          </a:ln>
        </p:spPr>
        <p:txBody>
          <a:bodyPr lIns="3810" tIns="0" rIns="3810" bIns="0" anchor="ctr" anchorCtr="0"/>
          <a:p>
            <a:pPr marL="342900" indent="-342900" algn="ctr">
              <a:spcBef>
                <a:spcPct val="20000"/>
              </a:spcBef>
            </a:pPr>
            <a:r>
              <a:rPr lang="zh-CN" altLang="en-US" sz="1600" b="1">
                <a:latin typeface="Times New Roman" panose="02020603050405020304" pitchFamily="18" charset="0"/>
                <a:ea typeface="黑体" panose="02010609060101010101" pitchFamily="49" charset="-122"/>
              </a:rPr>
              <a:t>严格审核</a:t>
            </a:r>
            <a:endParaRPr lang="zh-CN" altLang="en-US" sz="1600" b="1">
              <a:latin typeface="Times New Roman" panose="02020603050405020304" pitchFamily="18" charset="0"/>
              <a:ea typeface="黑体" panose="02010609060101010101" pitchFamily="49" charset="-122"/>
            </a:endParaRPr>
          </a:p>
        </p:txBody>
      </p:sp>
      <p:sp>
        <p:nvSpPr>
          <p:cNvPr id="20495" name="Rectangle 16"/>
          <p:cNvSpPr/>
          <p:nvPr/>
        </p:nvSpPr>
        <p:spPr>
          <a:xfrm>
            <a:off x="4100513" y="2168525"/>
            <a:ext cx="5762625" cy="584200"/>
          </a:xfrm>
          <a:prstGeom prst="rect">
            <a:avLst/>
          </a:prstGeom>
          <a:noFill/>
          <a:ln w="9525">
            <a:noFill/>
          </a:ln>
        </p:spPr>
        <p:txBody>
          <a:bodyPr anchor="t" anchorCtr="0">
            <a:spAutoFit/>
          </a:bodyPr>
          <a:p>
            <a:pPr marL="177800" indent="-177800">
              <a:buFont typeface="Arial" panose="020B0604020202020204" pitchFamily="34" charset="0"/>
              <a:buChar char="•"/>
            </a:pPr>
            <a:r>
              <a:rPr lang="zh-CN" altLang="en-US" sz="1600">
                <a:latin typeface="Times New Roman" panose="02020603050405020304" pitchFamily="18" charset="0"/>
                <a:ea typeface="楷体_GB2312" pitchFamily="49" charset="-122"/>
              </a:rPr>
              <a:t>用工单位招用特殊用工对象的，应对其劳动关系情况、社保缴费情况等进行全面审核，严把审核关。</a:t>
            </a:r>
            <a:endParaRPr lang="zh-CN" altLang="en-US" sz="1600">
              <a:latin typeface="Times New Roman" panose="02020603050405020304" pitchFamily="18" charset="0"/>
              <a:ea typeface="楷体_GB2312" pitchFamily="49" charset="-122"/>
            </a:endParaRPr>
          </a:p>
        </p:txBody>
      </p:sp>
      <p:sp>
        <p:nvSpPr>
          <p:cNvPr id="20496" name="Text Box 17"/>
          <p:cNvSpPr txBox="1"/>
          <p:nvPr/>
        </p:nvSpPr>
        <p:spPr>
          <a:xfrm>
            <a:off x="4100513" y="4673600"/>
            <a:ext cx="5811837" cy="579438"/>
          </a:xfrm>
          <a:prstGeom prst="rect">
            <a:avLst/>
          </a:prstGeom>
          <a:noFill/>
          <a:ln w="9525">
            <a:noFill/>
          </a:ln>
        </p:spPr>
        <p:txBody>
          <a:bodyPr anchor="ctr" anchorCtr="0"/>
          <a:p>
            <a:pPr marL="177800" indent="-177800">
              <a:buFont typeface="Arial" panose="020B0604020202020204" pitchFamily="34" charset="0"/>
              <a:buChar char="•"/>
            </a:pPr>
            <a:r>
              <a:rPr lang="zh-CN" altLang="en-US" sz="1600">
                <a:latin typeface="楷体_GB2312" pitchFamily="49" charset="-122"/>
                <a:ea typeface="楷体_GB2312" pitchFamily="49" charset="-122"/>
              </a:rPr>
              <a:t>各地法规对</a:t>
            </a:r>
            <a:r>
              <a:rPr lang="zh-CN" altLang="en-US" sz="1600">
                <a:latin typeface="Arial" panose="020B0604020202020204" pitchFamily="34" charset="0"/>
                <a:ea typeface="楷体_GB2312" pitchFamily="49" charset="-122"/>
              </a:rPr>
              <a:t>特殊用工对象有补充规定或</a:t>
            </a:r>
            <a:r>
              <a:rPr lang="zh-CN" altLang="en-US" sz="1600">
                <a:latin typeface="楷体_GB2312" pitchFamily="49" charset="-122"/>
                <a:ea typeface="楷体_GB2312" pitchFamily="49" charset="-122"/>
              </a:rPr>
              <a:t>有不同的规定。用工单位需要注意了解当地政策。</a:t>
            </a:r>
            <a:endParaRPr lang="zh-CN" altLang="en-US" sz="1600">
              <a:latin typeface="楷体_GB2312" pitchFamily="49" charset="-122"/>
              <a:ea typeface="楷体_GB2312" pitchFamily="49" charset="-122"/>
            </a:endParaRPr>
          </a:p>
        </p:txBody>
      </p:sp>
      <p:sp>
        <p:nvSpPr>
          <p:cNvPr id="20497" name="Text Box 18"/>
          <p:cNvSpPr txBox="1"/>
          <p:nvPr/>
        </p:nvSpPr>
        <p:spPr>
          <a:xfrm>
            <a:off x="4087813" y="5297488"/>
            <a:ext cx="5845175" cy="720725"/>
          </a:xfrm>
          <a:prstGeom prst="rect">
            <a:avLst/>
          </a:prstGeom>
          <a:noFill/>
          <a:ln w="9525">
            <a:noFill/>
          </a:ln>
        </p:spPr>
        <p:txBody>
          <a:bodyPr anchor="ctr" anchorCtr="0"/>
          <a:p>
            <a:pPr marL="177800" indent="-177800">
              <a:buFont typeface="Arial" panose="020B0604020202020204" pitchFamily="34" charset="0"/>
              <a:buChar char="•"/>
            </a:pPr>
            <a:r>
              <a:rPr lang="zh-CN" altLang="en-US" sz="1600">
                <a:latin typeface="楷体_GB2312" pitchFamily="49" charset="-122"/>
                <a:ea typeface="楷体_GB2312" pitchFamily="49" charset="-122"/>
              </a:rPr>
              <a:t>对于特殊用工对象，如果其身份发生变化的，应当明确其有告知用工单位的义务。</a:t>
            </a:r>
            <a:endParaRPr lang="zh-CN" altLang="en-US" sz="1600">
              <a:latin typeface="楷体_GB2312" pitchFamily="49" charset="-122"/>
              <a:ea typeface="楷体_GB2312" pitchFamily="49" charset="-122"/>
            </a:endParaRPr>
          </a:p>
        </p:txBody>
      </p:sp>
      <p:sp>
        <p:nvSpPr>
          <p:cNvPr id="20498" name="Rectangle 19"/>
          <p:cNvSpPr/>
          <p:nvPr>
            <p:custDataLst>
              <p:tags r:id="rId9"/>
            </p:custDataLst>
          </p:nvPr>
        </p:nvSpPr>
        <p:spPr>
          <a:xfrm>
            <a:off x="2351088" y="4603750"/>
            <a:ext cx="1277937" cy="733425"/>
          </a:xfrm>
          <a:prstGeom prst="rect">
            <a:avLst/>
          </a:prstGeom>
          <a:noFill/>
          <a:ln w="9525">
            <a:noFill/>
          </a:ln>
        </p:spPr>
        <p:txBody>
          <a:bodyPr lIns="3810" tIns="0" rIns="3810" bIns="0" anchor="ctr" anchorCtr="0"/>
          <a:p>
            <a:pPr marL="342900" indent="-342900" algn="ctr">
              <a:spcBef>
                <a:spcPct val="20000"/>
              </a:spcBef>
            </a:pPr>
            <a:endParaRPr lang="zh-CN" altLang="en-US" sz="1600" b="1">
              <a:latin typeface="Times New Roman" panose="02020603050405020304" pitchFamily="18" charset="0"/>
              <a:ea typeface="黑体" panose="02010609060101010101" pitchFamily="49" charset="-122"/>
            </a:endParaRPr>
          </a:p>
        </p:txBody>
      </p:sp>
      <p:sp>
        <p:nvSpPr>
          <p:cNvPr id="20499" name="Rectangle 20"/>
          <p:cNvSpPr/>
          <p:nvPr/>
        </p:nvSpPr>
        <p:spPr>
          <a:xfrm>
            <a:off x="4092575" y="3678238"/>
            <a:ext cx="5707063" cy="830262"/>
          </a:xfrm>
          <a:prstGeom prst="rect">
            <a:avLst/>
          </a:prstGeom>
          <a:noFill/>
          <a:ln w="9525">
            <a:noFill/>
          </a:ln>
        </p:spPr>
        <p:txBody>
          <a:bodyPr anchor="t" anchorCtr="0">
            <a:spAutoFit/>
          </a:bodyPr>
          <a:p>
            <a:pPr marL="177800" indent="-177800">
              <a:buFont typeface="Arial" panose="020B0604020202020204" pitchFamily="34" charset="0"/>
              <a:buChar char="•"/>
            </a:pPr>
            <a:r>
              <a:rPr lang="zh-CN" altLang="en-US" sz="1600">
                <a:latin typeface="Times New Roman" panose="02020603050405020304" pitchFamily="18" charset="0"/>
                <a:ea typeface="楷体_GB2312" pitchFamily="49" charset="-122"/>
              </a:rPr>
              <a:t>特殊用工对象如果在其他单位缴纳社会保险的，用工单位无法缴纳社会保险或可以不缴纳社会保险，在不能单独缴纳工伤保险的情况下，为减轻伤害的法律责任，应购买商业保险。</a:t>
            </a:r>
            <a:endParaRPr lang="zh-CN" altLang="en-US" sz="1600">
              <a:latin typeface="Times New Roman" panose="02020603050405020304" pitchFamily="18" charset="0"/>
              <a:ea typeface="楷体_GB2312" pitchFamily="49" charset="-122"/>
            </a:endParaRPr>
          </a:p>
        </p:txBody>
      </p:sp>
      <p:sp>
        <p:nvSpPr>
          <p:cNvPr id="20500" name="Text Box 21"/>
          <p:cNvSpPr txBox="1"/>
          <p:nvPr/>
        </p:nvSpPr>
        <p:spPr>
          <a:xfrm>
            <a:off x="4100513" y="2924175"/>
            <a:ext cx="5662612" cy="719138"/>
          </a:xfrm>
          <a:prstGeom prst="rect">
            <a:avLst/>
          </a:prstGeom>
          <a:solidFill>
            <a:schemeClr val="bg1"/>
          </a:solidFill>
          <a:ln w="9525">
            <a:noFill/>
          </a:ln>
        </p:spPr>
        <p:txBody>
          <a:bodyPr anchor="ctr" anchorCtr="0"/>
          <a:p>
            <a:pPr marL="177800" indent="-177800">
              <a:lnSpc>
                <a:spcPct val="110000"/>
              </a:lnSpc>
              <a:buFont typeface="Arial" panose="020B0604020202020204" pitchFamily="34" charset="0"/>
              <a:buChar char="•"/>
            </a:pPr>
            <a:r>
              <a:rPr lang="zh-CN" altLang="en-US" sz="1600">
                <a:latin typeface="Arial" panose="020B0604020202020204" pitchFamily="34" charset="0"/>
                <a:ea typeface="楷体_GB2312" pitchFamily="49" charset="-122"/>
              </a:rPr>
              <a:t>目前对于特殊用工对象，国家和地方口径仍然定性为劳动关系，应当签订书面合同。</a:t>
            </a:r>
            <a:endParaRPr lang="zh-CN" altLang="en-US" sz="1600">
              <a:latin typeface="Arial" panose="020B0604020202020204" pitchFamily="34" charset="0"/>
              <a:ea typeface="楷体_GB2312" pitchFamily="49" charset="-122"/>
            </a:endParaRPr>
          </a:p>
        </p:txBody>
      </p:sp>
      <p:sp>
        <p:nvSpPr>
          <p:cNvPr id="20501" name="Text Box 22"/>
          <p:cNvSpPr txBox="1"/>
          <p:nvPr/>
        </p:nvSpPr>
        <p:spPr>
          <a:xfrm>
            <a:off x="2214563" y="2276475"/>
            <a:ext cx="288925" cy="336550"/>
          </a:xfrm>
          <a:prstGeom prst="rect">
            <a:avLst/>
          </a:prstGeom>
          <a:noFill/>
          <a:ln w="9525">
            <a:noFill/>
          </a:ln>
        </p:spPr>
        <p:txBody>
          <a:bodyPr anchor="t" anchorCtr="0">
            <a:spAutoFit/>
          </a:bodyPr>
          <a:p>
            <a:pPr>
              <a:spcBef>
                <a:spcPct val="50000"/>
              </a:spcBef>
            </a:pPr>
            <a:r>
              <a:rPr lang="en-US" altLang="zh-CN" sz="1600" b="1">
                <a:latin typeface="楷体_GB2312" pitchFamily="49" charset="-122"/>
                <a:ea typeface="楷体_GB2312" pitchFamily="49" charset="-122"/>
              </a:rPr>
              <a:t>1</a:t>
            </a:r>
            <a:endParaRPr lang="en-US" altLang="zh-CN" sz="1600" b="1">
              <a:latin typeface="楷体_GB2312" pitchFamily="49" charset="-122"/>
              <a:ea typeface="楷体_GB2312" pitchFamily="49" charset="-122"/>
            </a:endParaRPr>
          </a:p>
        </p:txBody>
      </p:sp>
      <p:sp>
        <p:nvSpPr>
          <p:cNvPr id="20502" name="Text Box 23"/>
          <p:cNvSpPr txBox="1"/>
          <p:nvPr/>
        </p:nvSpPr>
        <p:spPr>
          <a:xfrm>
            <a:off x="2203450" y="3163888"/>
            <a:ext cx="288925" cy="336550"/>
          </a:xfrm>
          <a:prstGeom prst="rect">
            <a:avLst/>
          </a:prstGeom>
          <a:noFill/>
          <a:ln w="9525">
            <a:noFill/>
          </a:ln>
        </p:spPr>
        <p:txBody>
          <a:bodyPr anchor="t" anchorCtr="0">
            <a:spAutoFit/>
          </a:bodyPr>
          <a:p>
            <a:pPr>
              <a:spcBef>
                <a:spcPct val="50000"/>
              </a:spcBef>
            </a:pPr>
            <a:r>
              <a:rPr lang="en-US" altLang="zh-CN" sz="1600" b="1">
                <a:latin typeface="楷体_GB2312" pitchFamily="49" charset="-122"/>
                <a:ea typeface="楷体_GB2312" pitchFamily="49" charset="-122"/>
              </a:rPr>
              <a:t>2</a:t>
            </a:r>
            <a:endParaRPr lang="en-US" altLang="zh-CN" sz="1600" b="1">
              <a:latin typeface="楷体_GB2312" pitchFamily="49" charset="-122"/>
              <a:ea typeface="楷体_GB2312" pitchFamily="49" charset="-122"/>
            </a:endParaRPr>
          </a:p>
        </p:txBody>
      </p:sp>
      <p:sp>
        <p:nvSpPr>
          <p:cNvPr id="20503" name="Text Box 24"/>
          <p:cNvSpPr txBox="1"/>
          <p:nvPr/>
        </p:nvSpPr>
        <p:spPr>
          <a:xfrm>
            <a:off x="2189163" y="3881438"/>
            <a:ext cx="288925" cy="336550"/>
          </a:xfrm>
          <a:prstGeom prst="rect">
            <a:avLst/>
          </a:prstGeom>
          <a:noFill/>
          <a:ln w="9525">
            <a:noFill/>
          </a:ln>
        </p:spPr>
        <p:txBody>
          <a:bodyPr anchor="t" anchorCtr="0">
            <a:spAutoFit/>
          </a:bodyPr>
          <a:p>
            <a:pPr>
              <a:spcBef>
                <a:spcPct val="50000"/>
              </a:spcBef>
            </a:pPr>
            <a:r>
              <a:rPr lang="en-US" altLang="zh-CN" sz="1600" b="1">
                <a:latin typeface="楷体_GB2312" pitchFamily="49" charset="-122"/>
                <a:ea typeface="楷体_GB2312" pitchFamily="49" charset="-122"/>
              </a:rPr>
              <a:t>3</a:t>
            </a:r>
            <a:endParaRPr lang="en-US" altLang="zh-CN" sz="1600" b="1">
              <a:latin typeface="楷体_GB2312" pitchFamily="49" charset="-122"/>
              <a:ea typeface="楷体_GB2312" pitchFamily="49" charset="-122"/>
            </a:endParaRPr>
          </a:p>
        </p:txBody>
      </p:sp>
      <p:sp>
        <p:nvSpPr>
          <p:cNvPr id="20504" name="Text Box 25"/>
          <p:cNvSpPr txBox="1"/>
          <p:nvPr/>
        </p:nvSpPr>
        <p:spPr>
          <a:xfrm>
            <a:off x="2203450" y="4603750"/>
            <a:ext cx="288925" cy="336550"/>
          </a:xfrm>
          <a:prstGeom prst="rect">
            <a:avLst/>
          </a:prstGeom>
          <a:noFill/>
          <a:ln w="9525">
            <a:noFill/>
          </a:ln>
        </p:spPr>
        <p:txBody>
          <a:bodyPr anchor="t" anchorCtr="0">
            <a:spAutoFit/>
          </a:bodyPr>
          <a:p>
            <a:pPr>
              <a:spcBef>
                <a:spcPct val="50000"/>
              </a:spcBef>
            </a:pPr>
            <a:r>
              <a:rPr lang="en-US" altLang="zh-CN" sz="1600" b="1">
                <a:latin typeface="楷体_GB2312" pitchFamily="49" charset="-122"/>
                <a:ea typeface="楷体_GB2312" pitchFamily="49" charset="-122"/>
              </a:rPr>
              <a:t>4</a:t>
            </a:r>
            <a:endParaRPr lang="en-US" altLang="zh-CN" sz="1600" b="1">
              <a:latin typeface="楷体_GB2312" pitchFamily="49" charset="-122"/>
              <a:ea typeface="楷体_GB2312" pitchFamily="49" charset="-122"/>
            </a:endParaRPr>
          </a:p>
        </p:txBody>
      </p:sp>
      <p:sp>
        <p:nvSpPr>
          <p:cNvPr id="20505" name="Text Box 26"/>
          <p:cNvSpPr txBox="1"/>
          <p:nvPr/>
        </p:nvSpPr>
        <p:spPr>
          <a:xfrm>
            <a:off x="2201863" y="5478463"/>
            <a:ext cx="288925" cy="336550"/>
          </a:xfrm>
          <a:prstGeom prst="rect">
            <a:avLst/>
          </a:prstGeom>
          <a:noFill/>
          <a:ln w="9525">
            <a:noFill/>
          </a:ln>
        </p:spPr>
        <p:txBody>
          <a:bodyPr anchor="t" anchorCtr="0">
            <a:spAutoFit/>
          </a:bodyPr>
          <a:p>
            <a:pPr>
              <a:spcBef>
                <a:spcPct val="50000"/>
              </a:spcBef>
            </a:pPr>
            <a:r>
              <a:rPr lang="en-US" altLang="zh-CN" sz="1600" b="1">
                <a:latin typeface="楷体_GB2312" pitchFamily="49" charset="-122"/>
                <a:ea typeface="楷体_GB2312" pitchFamily="49" charset="-122"/>
              </a:rPr>
              <a:t>5</a:t>
            </a:r>
            <a:endParaRPr lang="en-US" altLang="zh-CN" sz="1600" b="1">
              <a:latin typeface="楷体_GB2312" pitchFamily="49" charset="-122"/>
              <a:ea typeface="楷体_GB2312" pitchFamily="49" charset="-122"/>
            </a:endParaRPr>
          </a:p>
        </p:txBody>
      </p:sp>
      <p:sp>
        <p:nvSpPr>
          <p:cNvPr id="20506" name="Rectangle 29"/>
          <p:cNvSpPr/>
          <p:nvPr>
            <p:custDataLst>
              <p:tags r:id="rId10"/>
            </p:custDataLst>
          </p:nvPr>
        </p:nvSpPr>
        <p:spPr>
          <a:xfrm>
            <a:off x="2278063" y="5359400"/>
            <a:ext cx="1350962" cy="733425"/>
          </a:xfrm>
          <a:prstGeom prst="rect">
            <a:avLst/>
          </a:prstGeom>
          <a:noFill/>
          <a:ln w="9525">
            <a:noFill/>
          </a:ln>
        </p:spPr>
        <p:txBody>
          <a:bodyPr lIns="3810" tIns="0" rIns="3810" bIns="0" anchor="ctr" anchorCtr="0"/>
          <a:p>
            <a:pPr marL="342900" indent="-342900" algn="ctr">
              <a:spcBef>
                <a:spcPct val="20000"/>
              </a:spcBef>
            </a:pPr>
            <a:endParaRPr lang="zh-CN" altLang="en-US" sz="1600" b="1">
              <a:latin typeface="Times New Roman" panose="02020603050405020304" pitchFamily="18" charset="0"/>
              <a:ea typeface="黑体" panose="02010609060101010101" pitchFamily="49" charset="-122"/>
            </a:endParaRPr>
          </a:p>
        </p:txBody>
      </p:sp>
      <p:sp>
        <p:nvSpPr>
          <p:cNvPr id="20507" name="Rectangle 33"/>
          <p:cNvSpPr/>
          <p:nvPr>
            <p:custDataLst>
              <p:tags r:id="rId11"/>
            </p:custDataLst>
          </p:nvPr>
        </p:nvSpPr>
        <p:spPr>
          <a:xfrm>
            <a:off x="2390775" y="4576763"/>
            <a:ext cx="1095375" cy="434975"/>
          </a:xfrm>
          <a:prstGeom prst="rect">
            <a:avLst/>
          </a:prstGeom>
          <a:solidFill>
            <a:schemeClr val="accent1"/>
          </a:solidFill>
          <a:ln w="9525">
            <a:noFill/>
          </a:ln>
        </p:spPr>
        <p:txBody>
          <a:bodyPr lIns="3810" tIns="0" rIns="3810" bIns="0" anchor="ctr" anchorCtr="0"/>
          <a:p>
            <a:pPr marL="342900" indent="-342900" algn="ctr">
              <a:spcBef>
                <a:spcPct val="20000"/>
              </a:spcBef>
            </a:pPr>
            <a:r>
              <a:rPr lang="zh-CN" altLang="en-US" sz="1600" b="1">
                <a:latin typeface="Times New Roman" panose="02020603050405020304" pitchFamily="18" charset="0"/>
                <a:ea typeface="黑体" panose="02010609060101010101" pitchFamily="49" charset="-122"/>
              </a:rPr>
              <a:t>掌握政策</a:t>
            </a:r>
            <a:endParaRPr lang="zh-CN" altLang="en-US" sz="1600" b="1">
              <a:latin typeface="Times New Roman" panose="02020603050405020304" pitchFamily="18" charset="0"/>
              <a:ea typeface="黑体" panose="02010609060101010101" pitchFamily="49" charset="-122"/>
            </a:endParaRPr>
          </a:p>
        </p:txBody>
      </p:sp>
      <p:sp>
        <p:nvSpPr>
          <p:cNvPr id="20508" name="Rectangle 34"/>
          <p:cNvSpPr/>
          <p:nvPr>
            <p:custDataLst>
              <p:tags r:id="rId12"/>
            </p:custDataLst>
          </p:nvPr>
        </p:nvSpPr>
        <p:spPr>
          <a:xfrm>
            <a:off x="2373313" y="5372100"/>
            <a:ext cx="1095375" cy="668338"/>
          </a:xfrm>
          <a:prstGeom prst="rect">
            <a:avLst/>
          </a:prstGeom>
          <a:solidFill>
            <a:schemeClr val="accent1"/>
          </a:solidFill>
          <a:ln w="9525">
            <a:noFill/>
          </a:ln>
        </p:spPr>
        <p:txBody>
          <a:bodyPr lIns="3810" tIns="0" rIns="3810" bIns="0" anchor="ctr" anchorCtr="0"/>
          <a:p>
            <a:pPr marL="342900" indent="-342900" algn="ctr">
              <a:spcBef>
                <a:spcPct val="20000"/>
              </a:spcBef>
            </a:pPr>
            <a:r>
              <a:rPr lang="zh-CN" altLang="en-US" sz="1600" b="1">
                <a:latin typeface="Times New Roman" panose="02020603050405020304" pitchFamily="18" charset="0"/>
                <a:ea typeface="黑体" panose="02010609060101010101" pitchFamily="49" charset="-122"/>
              </a:rPr>
              <a:t>身份变化</a:t>
            </a:r>
            <a:endParaRPr lang="en-US" altLang="zh-CN" sz="1600" b="1">
              <a:latin typeface="Times New Roman" panose="02020603050405020304" pitchFamily="18" charset="0"/>
              <a:ea typeface="黑体" panose="02010609060101010101" pitchFamily="49" charset="-122"/>
            </a:endParaRPr>
          </a:p>
          <a:p>
            <a:pPr marL="342900" indent="-342900" algn="ctr">
              <a:spcBef>
                <a:spcPct val="20000"/>
              </a:spcBef>
            </a:pPr>
            <a:r>
              <a:rPr lang="zh-CN" altLang="en-US" sz="1600" b="1">
                <a:latin typeface="Times New Roman" panose="02020603050405020304" pitchFamily="18" charset="0"/>
                <a:ea typeface="黑体" panose="02010609060101010101" pitchFamily="49" charset="-122"/>
              </a:rPr>
              <a:t>告知义务</a:t>
            </a:r>
            <a:endParaRPr lang="zh-CN" altLang="en-US" sz="1600" b="1">
              <a:latin typeface="Times New Roman" panose="02020603050405020304" pitchFamily="18" charset="0"/>
              <a:ea typeface="黑体" panose="02010609060101010101" pitchFamily="49" charset="-122"/>
            </a:endParaRPr>
          </a:p>
        </p:txBody>
      </p:sp>
      <p:sp>
        <p:nvSpPr>
          <p:cNvPr id="20509" name="标题 1"/>
          <p:cNvSpPr txBox="1"/>
          <p:nvPr/>
        </p:nvSpPr>
        <p:spPr>
          <a:xfrm>
            <a:off x="3498850" y="61913"/>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二、用工模式风险防范</a:t>
            </a:r>
            <a:endParaRPr lang="zh-CN" altLang="en-US" sz="2300">
              <a:solidFill>
                <a:srgbClr val="C00000"/>
              </a:solidFill>
              <a:latin typeface="黑体" panose="02010609060101010101" pitchFamily="49" charset="-122"/>
              <a:ea typeface="黑体" panose="02010609060101010101" pitchFamily="49" charset="-122"/>
            </a:endParaRPr>
          </a:p>
        </p:txBody>
      </p:sp>
      <p:sp>
        <p:nvSpPr>
          <p:cNvPr id="20510" name="矩形 2"/>
          <p:cNvSpPr/>
          <p:nvPr/>
        </p:nvSpPr>
        <p:spPr>
          <a:xfrm>
            <a:off x="2189163" y="823913"/>
            <a:ext cx="3994150" cy="398462"/>
          </a:xfrm>
          <a:prstGeom prst="rect">
            <a:avLst/>
          </a:prstGeom>
          <a:noFill/>
          <a:ln w="9525">
            <a:noFill/>
          </a:ln>
        </p:spPr>
        <p:txBody>
          <a:bodyPr wrap="none" anchor="t" anchorCtr="0">
            <a:spAutoFit/>
          </a:bodyPr>
          <a:p>
            <a:r>
              <a:rPr lang="zh-CN" altLang="en-US" sz="2000" b="1">
                <a:latin typeface="微软雅黑" panose="020B0503020204020204" pitchFamily="34" charset="-122"/>
                <a:ea typeface="微软雅黑" panose="020B0503020204020204" pitchFamily="34" charset="-122"/>
              </a:rPr>
              <a:t>（三）特殊用工的使用与风险防范</a:t>
            </a:r>
            <a:endParaRPr lang="zh-CN" altLang="en-US" sz="2000" b="1">
              <a:latin typeface="微软雅黑" panose="020B0503020204020204" pitchFamily="34" charset="-122"/>
              <a:ea typeface="微软雅黑" panose="020B0503020204020204" pitchFamily="34" charset="-122"/>
            </a:endParaRPr>
          </a:p>
        </p:txBody>
      </p:sp>
      <p:sp>
        <p:nvSpPr>
          <p:cNvPr id="20511" name="Text Box 15"/>
          <p:cNvSpPr txBox="1"/>
          <p:nvPr/>
        </p:nvSpPr>
        <p:spPr>
          <a:xfrm>
            <a:off x="2241550" y="1412875"/>
            <a:ext cx="7842250" cy="584200"/>
          </a:xfrm>
          <a:prstGeom prst="rect">
            <a:avLst/>
          </a:prstGeom>
          <a:noFill/>
          <a:ln w="9525">
            <a:noFill/>
          </a:ln>
        </p:spPr>
        <p:txBody>
          <a:bodyPr anchor="t" anchorCtr="0">
            <a:spAutoFit/>
          </a:bodyPr>
          <a:p>
            <a:pPr marL="342900" indent="-342900">
              <a:spcBef>
                <a:spcPct val="20000"/>
              </a:spcBef>
            </a:pPr>
            <a:r>
              <a:rPr lang="zh-CN" altLang="en-US" sz="1600" b="1">
                <a:solidFill>
                  <a:srgbClr val="CC3300"/>
                </a:solidFill>
                <a:latin typeface="黑体" panose="02010609060101010101" pitchFamily="49" charset="-122"/>
                <a:ea typeface="黑体" panose="02010609060101010101" pitchFamily="49" charset="-122"/>
              </a:rPr>
              <a:t>特殊用工：</a:t>
            </a:r>
            <a:r>
              <a:rPr lang="zh-CN" altLang="en-US" sz="1600">
                <a:solidFill>
                  <a:srgbClr val="000000"/>
                </a:solidFill>
                <a:latin typeface="微软雅黑" panose="020B0503020204020204" pitchFamily="34" charset="-122"/>
                <a:ea typeface="微软雅黑" panose="020B0503020204020204" pitchFamily="34" charset="-122"/>
              </a:rPr>
              <a:t>停薪留职人员、内退人员、退休人员、协议保留社会保险关系人员</a:t>
            </a:r>
            <a:r>
              <a:rPr lang="zh-CN" altLang="en-US" sz="1600">
                <a:latin typeface="MHeiTGB-Medium-U"/>
                <a:ea typeface="宋体" panose="02010600030101010101" pitchFamily="2" charset="-122"/>
              </a:rPr>
              <a:t>、</a:t>
            </a:r>
            <a:r>
              <a:rPr lang="zh-CN" altLang="en-US" sz="1600">
                <a:solidFill>
                  <a:srgbClr val="000000"/>
                </a:solidFill>
                <a:latin typeface="微软雅黑" panose="020B0503020204020204" pitchFamily="34" charset="-122"/>
                <a:ea typeface="微软雅黑" panose="020B0503020204020204" pitchFamily="34" charset="-122"/>
              </a:rPr>
              <a:t>下岗待岗人员、放长假人员、兼职人员等</a:t>
            </a:r>
            <a:endParaRPr lang="zh-CN" altLang="en-US" sz="1600" b="1">
              <a:solidFill>
                <a:srgbClr val="CC3300"/>
              </a:solidFill>
              <a:latin typeface="黑体" panose="02010609060101010101" pitchFamily="49" charset="-122"/>
              <a:ea typeface="黑体" panose="02010609060101010101" pitchFamily="49" charset="-122"/>
            </a:endParaRPr>
          </a:p>
        </p:txBody>
      </p:sp>
      <p:pic>
        <p:nvPicPr>
          <p:cNvPr id="20512" name="图片 1" descr="议和网-白色"/>
          <p:cNvPicPr>
            <a:picLocks noChangeAspect="1"/>
          </p:cNvPicPr>
          <p:nvPr/>
        </p:nvPicPr>
        <p:blipFill>
          <a:blip r:embed="rId13"/>
          <a:stretch>
            <a:fillRect/>
          </a:stretch>
        </p:blipFill>
        <p:spPr>
          <a:xfrm>
            <a:off x="8347075" y="80963"/>
            <a:ext cx="1519238" cy="560387"/>
          </a:xfrm>
          <a:prstGeom prst="rect">
            <a:avLst/>
          </a:prstGeom>
          <a:noFill/>
          <a:ln w="9525">
            <a:noFill/>
          </a:ln>
        </p:spPr>
      </p:pic>
      <p:pic>
        <p:nvPicPr>
          <p:cNvPr id="20513" name="图片 4" descr="议和学院白色"/>
          <p:cNvPicPr>
            <a:picLocks noChangeAspect="1"/>
          </p:cNvPicPr>
          <p:nvPr/>
        </p:nvPicPr>
        <p:blipFill>
          <a:blip r:embed="rId14"/>
          <a:stretch>
            <a:fillRect/>
          </a:stretch>
        </p:blipFill>
        <p:spPr>
          <a:xfrm>
            <a:off x="9901238" y="152400"/>
            <a:ext cx="1844675" cy="487363"/>
          </a:xfrm>
          <a:prstGeom prst="rect">
            <a:avLst/>
          </a:prstGeom>
          <a:noFill/>
          <a:ln w="9525">
            <a:noFill/>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灯片编号占位符 4"/>
          <p:cNvSpPr>
            <a:spLocks noGrp="1"/>
          </p:cNvSpPr>
          <p:nvPr>
            <p:ph type="sldNum" sz="quarter" idx="12"/>
          </p:nvPr>
        </p:nvSpPr>
        <p:spPr>
          <a:xfrm>
            <a:off x="4648200" y="6400800"/>
            <a:ext cx="2895600" cy="320675"/>
          </a:xfrm>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fld id="{9A0DB2DC-4C9A-4742-B13C-FB6460FD3503}" type="slidenum">
              <a:rPr lang="zh-CN" altLang="en-US" sz="1000"/>
            </a:fld>
            <a:endParaRPr lang="zh-CN" altLang="en-US" sz="1000"/>
          </a:p>
        </p:txBody>
      </p:sp>
      <p:sp>
        <p:nvSpPr>
          <p:cNvPr id="22530" name="矩形 2"/>
          <p:cNvSpPr/>
          <p:nvPr/>
        </p:nvSpPr>
        <p:spPr>
          <a:xfrm>
            <a:off x="2151063" y="1006475"/>
            <a:ext cx="1454150" cy="398463"/>
          </a:xfrm>
          <a:prstGeom prst="rect">
            <a:avLst/>
          </a:prstGeom>
          <a:noFill/>
          <a:ln w="9525">
            <a:noFill/>
          </a:ln>
        </p:spPr>
        <p:txBody>
          <a:bodyPr wrap="none" anchor="t" anchorCtr="0">
            <a:spAutoFit/>
          </a:bodyPr>
          <a:p>
            <a:r>
              <a:rPr lang="zh-CN" altLang="en-US" sz="2000" b="1">
                <a:latin typeface="微软雅黑" panose="020B0503020204020204" pitchFamily="34" charset="-122"/>
                <a:ea typeface="微软雅黑" panose="020B0503020204020204" pitchFamily="34" charset="-122"/>
              </a:rPr>
              <a:t>（四）外包</a:t>
            </a:r>
            <a:endParaRPr lang="zh-CN" altLang="en-US" sz="2000" b="1">
              <a:latin typeface="微软雅黑" panose="020B0503020204020204" pitchFamily="34" charset="-122"/>
              <a:ea typeface="微软雅黑" panose="020B0503020204020204" pitchFamily="34" charset="-122"/>
            </a:endParaRPr>
          </a:p>
        </p:txBody>
      </p:sp>
      <p:sp>
        <p:nvSpPr>
          <p:cNvPr id="22531" name="标题 1"/>
          <p:cNvSpPr txBox="1"/>
          <p:nvPr/>
        </p:nvSpPr>
        <p:spPr>
          <a:xfrm>
            <a:off x="3578225" y="115888"/>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二、用工模式风险防范</a:t>
            </a:r>
            <a:endParaRPr lang="zh-CN" altLang="en-US" sz="2300">
              <a:solidFill>
                <a:srgbClr val="C00000"/>
              </a:solidFill>
              <a:latin typeface="黑体" panose="02010609060101010101" pitchFamily="49" charset="-122"/>
              <a:ea typeface="黑体" panose="02010609060101010101" pitchFamily="49" charset="-122"/>
            </a:endParaRPr>
          </a:p>
        </p:txBody>
      </p:sp>
      <p:sp>
        <p:nvSpPr>
          <p:cNvPr id="22532" name="矩形 4"/>
          <p:cNvSpPr/>
          <p:nvPr/>
        </p:nvSpPr>
        <p:spPr>
          <a:xfrm>
            <a:off x="2351088" y="1406525"/>
            <a:ext cx="7632700" cy="922338"/>
          </a:xfrm>
          <a:prstGeom prst="rect">
            <a:avLst/>
          </a:prstGeom>
          <a:noFill/>
          <a:ln w="9525">
            <a:noFill/>
          </a:ln>
        </p:spPr>
        <p:txBody>
          <a:bodyPr anchor="t" anchorCtr="0">
            <a:spAutoFit/>
          </a:bodyPr>
          <a:p>
            <a:pPr>
              <a:lnSpc>
                <a:spcPct val="150000"/>
              </a:lnSpc>
            </a:pPr>
            <a:r>
              <a:rPr lang="zh-CN" altLang="en-US" sz="1800" b="1">
                <a:solidFill>
                  <a:srgbClr val="FF0000"/>
                </a:solidFill>
                <a:latin typeface="黑体" panose="02010609060101010101" pitchFamily="49" charset="-122"/>
                <a:ea typeface="黑体" panose="02010609060101010101" pitchFamily="49" charset="-122"/>
              </a:rPr>
              <a:t>外包</a:t>
            </a:r>
            <a:r>
              <a:rPr lang="zh-CN" altLang="en-US" sz="1800">
                <a:solidFill>
                  <a:srgbClr val="000000"/>
                </a:solidFill>
                <a:latin typeface="黑体" panose="02010609060101010101" pitchFamily="49" charset="-122"/>
                <a:ea typeface="黑体" panose="02010609060101010101" pitchFamily="49" charset="-122"/>
              </a:rPr>
              <a:t>：授权一家合作伙伴管理自己的部分业务或服务。通俗的说就是“做</a:t>
            </a:r>
            <a:endParaRPr lang="en-US" altLang="zh-CN" sz="1800">
              <a:solidFill>
                <a:srgbClr val="000000"/>
              </a:solidFill>
              <a:latin typeface="黑体" panose="02010609060101010101" pitchFamily="49" charset="-122"/>
              <a:ea typeface="黑体" panose="02010609060101010101" pitchFamily="49" charset="-122"/>
            </a:endParaRPr>
          </a:p>
          <a:p>
            <a:pPr>
              <a:lnSpc>
                <a:spcPct val="150000"/>
              </a:lnSpc>
            </a:pPr>
            <a:r>
              <a:rPr lang="en-US" altLang="zh-CN" sz="1800">
                <a:solidFill>
                  <a:srgbClr val="000000"/>
                </a:solidFill>
                <a:latin typeface="黑体" panose="02010609060101010101" pitchFamily="49" charset="-122"/>
                <a:ea typeface="黑体" panose="02010609060101010101" pitchFamily="49" charset="-122"/>
              </a:rPr>
              <a:t>  </a:t>
            </a:r>
            <a:r>
              <a:rPr lang="zh-CN" altLang="en-US" sz="1800">
                <a:solidFill>
                  <a:srgbClr val="000000"/>
                </a:solidFill>
                <a:latin typeface="黑体" panose="02010609060101010101" pitchFamily="49" charset="-122"/>
                <a:ea typeface="黑体" panose="02010609060101010101" pitchFamily="49" charset="-122"/>
              </a:rPr>
              <a:t>你认为最好的，而把其它非核心的业务及服务交给更专业的公司去做”</a:t>
            </a:r>
            <a:r>
              <a:rPr lang="en-US" altLang="zh-CN" sz="1800">
                <a:solidFill>
                  <a:srgbClr val="000000"/>
                </a:solidFill>
                <a:latin typeface="黑体" panose="02010609060101010101" pitchFamily="49" charset="-122"/>
                <a:ea typeface="黑体" panose="02010609060101010101" pitchFamily="49" charset="-122"/>
              </a:rPr>
              <a:t> </a:t>
            </a:r>
            <a:r>
              <a:rPr lang="zh-CN" altLang="en-US" sz="1800">
                <a:solidFill>
                  <a:srgbClr val="000000"/>
                </a:solidFill>
                <a:latin typeface="黑体" panose="02010609060101010101" pitchFamily="49" charset="-122"/>
                <a:ea typeface="黑体" panose="02010609060101010101" pitchFamily="49" charset="-122"/>
              </a:rPr>
              <a:t>。</a:t>
            </a:r>
            <a:endParaRPr lang="en-US" altLang="zh-CN" sz="1800">
              <a:solidFill>
                <a:srgbClr val="000000"/>
              </a:solidFill>
              <a:latin typeface="黑体" panose="02010609060101010101" pitchFamily="49" charset="-122"/>
              <a:ea typeface="黑体" panose="02010609060101010101" pitchFamily="49" charset="-122"/>
            </a:endParaRPr>
          </a:p>
        </p:txBody>
      </p:sp>
      <p:sp>
        <p:nvSpPr>
          <p:cNvPr id="22533" name="矩形 7"/>
          <p:cNvSpPr/>
          <p:nvPr/>
        </p:nvSpPr>
        <p:spPr>
          <a:xfrm>
            <a:off x="2351088" y="2349500"/>
            <a:ext cx="1792287" cy="368300"/>
          </a:xfrm>
          <a:prstGeom prst="rect">
            <a:avLst/>
          </a:prstGeom>
          <a:noFill/>
          <a:ln w="9525">
            <a:noFill/>
          </a:ln>
        </p:spPr>
        <p:txBody>
          <a:bodyPr wrap="none" anchor="t" anchorCtr="0">
            <a:spAutoFit/>
          </a:bodyPr>
          <a:p>
            <a:r>
              <a:rPr lang="zh-CN" altLang="en-US" sz="1800" b="1">
                <a:solidFill>
                  <a:srgbClr val="CC3300"/>
                </a:solidFill>
                <a:latin typeface="黑体" panose="02010609060101010101" pitchFamily="49" charset="-122"/>
                <a:ea typeface="黑体" panose="02010609060101010101" pitchFamily="49" charset="-122"/>
              </a:rPr>
              <a:t>外包的竞争优势</a:t>
            </a:r>
            <a:endParaRPr lang="zh-CN" altLang="en-US" sz="1800">
              <a:latin typeface="MHeiTGB-Medium-U"/>
              <a:ea typeface="宋体" panose="02010600030101010101" pitchFamily="2" charset="-122"/>
            </a:endParaRPr>
          </a:p>
        </p:txBody>
      </p:sp>
      <p:sp>
        <p:nvSpPr>
          <p:cNvPr id="22534" name="Rectangle 3"/>
          <p:cNvSpPr txBox="1"/>
          <p:nvPr/>
        </p:nvSpPr>
        <p:spPr>
          <a:xfrm>
            <a:off x="2457450" y="2708275"/>
            <a:ext cx="7383463" cy="936625"/>
          </a:xfrm>
          <a:prstGeom prst="rect">
            <a:avLst/>
          </a:prstGeom>
          <a:solidFill>
            <a:srgbClr val="FFFFFF"/>
          </a:solidFill>
          <a:ln w="9525">
            <a:noFill/>
          </a:ln>
        </p:spPr>
        <p:txBody>
          <a:bodyPr lIns="0" tIns="0" rIns="0" bIns="0" anchor="t" anchorCtr="0"/>
          <a:p>
            <a:pPr>
              <a:lnSpc>
                <a:spcPct val="150000"/>
              </a:lnSpc>
              <a:spcBef>
                <a:spcPct val="20000"/>
              </a:spcBef>
            </a:pPr>
            <a:r>
              <a:rPr lang="zh-CN" altLang="en-US" sz="1800">
                <a:solidFill>
                  <a:srgbClr val="000000"/>
                </a:solidFill>
                <a:latin typeface="黑体" panose="02010609060101010101" pitchFamily="49" charset="-122"/>
                <a:ea typeface="黑体" panose="02010609060101010101" pitchFamily="49" charset="-122"/>
              </a:rPr>
              <a:t>  降低企业的运营成本、强化企业的核心能力、实现最佳资源配置</a:t>
            </a:r>
            <a:endParaRPr lang="en-US" altLang="zh-CN" sz="1800">
              <a:solidFill>
                <a:srgbClr val="000000"/>
              </a:solidFill>
              <a:latin typeface="黑体" panose="02010609060101010101" pitchFamily="49" charset="-122"/>
              <a:ea typeface="黑体" panose="02010609060101010101" pitchFamily="49" charset="-122"/>
            </a:endParaRPr>
          </a:p>
          <a:p>
            <a:pPr>
              <a:lnSpc>
                <a:spcPct val="150000"/>
              </a:lnSpc>
              <a:spcBef>
                <a:spcPct val="20000"/>
              </a:spcBef>
            </a:pPr>
            <a:r>
              <a:rPr lang="zh-CN" altLang="en-US" sz="1800">
                <a:solidFill>
                  <a:srgbClr val="000000"/>
                </a:solidFill>
                <a:latin typeface="黑体" panose="02010609060101010101" pitchFamily="49" charset="-122"/>
                <a:ea typeface="黑体" panose="02010609060101010101" pitchFamily="49" charset="-122"/>
              </a:rPr>
              <a:t>  提高业务服务水平、适应竞争环境、降低风险</a:t>
            </a:r>
            <a:r>
              <a:rPr lang="en-US" altLang="zh-CN" sz="1800">
                <a:solidFill>
                  <a:srgbClr val="000000"/>
                </a:solidFill>
                <a:latin typeface="黑体" panose="02010609060101010101" pitchFamily="49" charset="-122"/>
                <a:ea typeface="黑体" panose="02010609060101010101" pitchFamily="49" charset="-122"/>
              </a:rPr>
              <a:t> </a:t>
            </a:r>
            <a:endParaRPr lang="en-US" altLang="zh-CN" sz="1800">
              <a:solidFill>
                <a:srgbClr val="000000"/>
              </a:solidFill>
              <a:latin typeface="黑体" panose="02010609060101010101" pitchFamily="49" charset="-122"/>
              <a:ea typeface="黑体" panose="02010609060101010101" pitchFamily="49" charset="-122"/>
            </a:endParaRPr>
          </a:p>
        </p:txBody>
      </p:sp>
      <p:sp>
        <p:nvSpPr>
          <p:cNvPr id="22535" name="矩形 8"/>
          <p:cNvSpPr/>
          <p:nvPr/>
        </p:nvSpPr>
        <p:spPr>
          <a:xfrm>
            <a:off x="2363788" y="3716338"/>
            <a:ext cx="2482850" cy="368300"/>
          </a:xfrm>
          <a:prstGeom prst="rect">
            <a:avLst/>
          </a:prstGeom>
          <a:noFill/>
          <a:ln w="9525">
            <a:noFill/>
          </a:ln>
        </p:spPr>
        <p:txBody>
          <a:bodyPr wrap="none" anchor="t" anchorCtr="0">
            <a:spAutoFit/>
          </a:bodyPr>
          <a:p>
            <a:r>
              <a:rPr lang="zh-CN" altLang="en-US" sz="1800" b="1">
                <a:solidFill>
                  <a:srgbClr val="CC3300"/>
                </a:solidFill>
                <a:latin typeface="黑体" panose="02010609060101010101" pitchFamily="49" charset="-122"/>
                <a:ea typeface="黑体" panose="02010609060101010101" pitchFamily="49" charset="-122"/>
              </a:rPr>
              <a:t>什么样的业务可以外包</a:t>
            </a:r>
            <a:endParaRPr lang="zh-CN" altLang="en-US" sz="1800">
              <a:latin typeface="MHeiTGB-Medium-U"/>
              <a:ea typeface="宋体" panose="02010600030101010101" pitchFamily="2" charset="-122"/>
            </a:endParaRPr>
          </a:p>
        </p:txBody>
      </p:sp>
      <p:sp>
        <p:nvSpPr>
          <p:cNvPr id="22536" name="矩形 9"/>
          <p:cNvSpPr/>
          <p:nvPr/>
        </p:nvSpPr>
        <p:spPr>
          <a:xfrm>
            <a:off x="2566988" y="4005263"/>
            <a:ext cx="7489825" cy="2168525"/>
          </a:xfrm>
          <a:prstGeom prst="rect">
            <a:avLst/>
          </a:prstGeom>
          <a:noFill/>
          <a:ln w="9525">
            <a:noFill/>
          </a:ln>
        </p:spPr>
        <p:txBody>
          <a:bodyPr anchor="t" anchorCtr="0">
            <a:spAutoFit/>
          </a:bodyPr>
          <a:p>
            <a:pPr>
              <a:lnSpc>
                <a:spcPct val="150000"/>
              </a:lnSpc>
            </a:pPr>
            <a:r>
              <a:rPr lang="zh-CN" altLang="en-US" sz="1800">
                <a:solidFill>
                  <a:srgbClr val="000000"/>
                </a:solidFill>
                <a:latin typeface="黑体" panose="02010609060101010101" pitchFamily="49" charset="-122"/>
                <a:ea typeface="黑体" panose="02010609060101010101" pitchFamily="49" charset="-122"/>
              </a:rPr>
              <a:t>不属于自己核心竞争力的业务包出去外包</a:t>
            </a:r>
            <a:endParaRPr lang="en-US" altLang="zh-CN" sz="1800">
              <a:solidFill>
                <a:srgbClr val="000000"/>
              </a:solidFill>
              <a:latin typeface="黑体" panose="02010609060101010101" pitchFamily="49" charset="-122"/>
              <a:ea typeface="黑体" panose="02010609060101010101" pitchFamily="49" charset="-122"/>
            </a:endParaRPr>
          </a:p>
          <a:p>
            <a:pPr>
              <a:lnSpc>
                <a:spcPct val="150000"/>
              </a:lnSpc>
            </a:pPr>
            <a:r>
              <a:rPr lang="zh-CN" altLang="en-US" sz="1800">
                <a:solidFill>
                  <a:srgbClr val="000000"/>
                </a:solidFill>
                <a:latin typeface="黑体" panose="02010609060101010101" pitchFamily="49" charset="-122"/>
                <a:ea typeface="黑体" panose="02010609060101010101" pitchFamily="49" charset="-122"/>
              </a:rPr>
              <a:t>把自己做不了外包</a:t>
            </a:r>
            <a:endParaRPr lang="en-US" altLang="zh-CN" sz="1800">
              <a:solidFill>
                <a:srgbClr val="000000"/>
              </a:solidFill>
              <a:latin typeface="黑体" panose="02010609060101010101" pitchFamily="49" charset="-122"/>
              <a:ea typeface="黑体" panose="02010609060101010101" pitchFamily="49" charset="-122"/>
            </a:endParaRPr>
          </a:p>
          <a:p>
            <a:pPr>
              <a:lnSpc>
                <a:spcPct val="150000"/>
              </a:lnSpc>
            </a:pPr>
            <a:r>
              <a:rPr lang="zh-CN" altLang="en-US" sz="1800">
                <a:solidFill>
                  <a:srgbClr val="000000"/>
                </a:solidFill>
                <a:latin typeface="黑体" panose="02010609060101010101" pitchFamily="49" charset="-122"/>
                <a:ea typeface="黑体" panose="02010609060101010101" pitchFamily="49" charset="-122"/>
              </a:rPr>
              <a:t>把自己做不好的外包</a:t>
            </a:r>
            <a:endParaRPr lang="en-US" altLang="zh-CN" sz="1800">
              <a:solidFill>
                <a:srgbClr val="000000"/>
              </a:solidFill>
              <a:latin typeface="黑体" panose="02010609060101010101" pitchFamily="49" charset="-122"/>
              <a:ea typeface="黑体" panose="02010609060101010101" pitchFamily="49" charset="-122"/>
            </a:endParaRPr>
          </a:p>
          <a:p>
            <a:pPr>
              <a:lnSpc>
                <a:spcPct val="150000"/>
              </a:lnSpc>
            </a:pPr>
            <a:r>
              <a:rPr lang="zh-CN" altLang="en-US" sz="1800">
                <a:solidFill>
                  <a:srgbClr val="000000"/>
                </a:solidFill>
                <a:latin typeface="黑体" panose="02010609060101010101" pitchFamily="49" charset="-122"/>
                <a:ea typeface="黑体" panose="02010609060101010101" pitchFamily="49" charset="-122"/>
              </a:rPr>
              <a:t>把别人做得更好的事交由别人做</a:t>
            </a:r>
            <a:r>
              <a:rPr lang="en-US" altLang="zh-CN" sz="1800">
                <a:solidFill>
                  <a:srgbClr val="000000"/>
                </a:solidFill>
                <a:latin typeface="黑体" panose="02010609060101010101" pitchFamily="49" charset="-122"/>
                <a:ea typeface="黑体" panose="02010609060101010101" pitchFamily="49" charset="-122"/>
              </a:rPr>
              <a:t> </a:t>
            </a:r>
            <a:endParaRPr lang="en-US" altLang="zh-CN" sz="1800">
              <a:solidFill>
                <a:srgbClr val="000000"/>
              </a:solidFill>
              <a:latin typeface="黑体" panose="02010609060101010101" pitchFamily="49" charset="-122"/>
              <a:ea typeface="黑体" panose="02010609060101010101" pitchFamily="49" charset="-122"/>
            </a:endParaRPr>
          </a:p>
          <a:p>
            <a:pPr>
              <a:lnSpc>
                <a:spcPct val="150000"/>
              </a:lnSpc>
            </a:pPr>
            <a:r>
              <a:rPr lang="zh-CN" altLang="en-US" sz="1800">
                <a:solidFill>
                  <a:srgbClr val="000000"/>
                </a:solidFill>
                <a:latin typeface="黑体" panose="02010609060101010101" pitchFamily="49" charset="-122"/>
                <a:ea typeface="黑体" panose="02010609060101010101" pitchFamily="49" charset="-122"/>
              </a:rPr>
              <a:t>把别人做得更便宜的事交由别人做</a:t>
            </a:r>
            <a:endParaRPr lang="zh-CN" altLang="en-US" sz="1800">
              <a:solidFill>
                <a:srgbClr val="000000"/>
              </a:solidFill>
              <a:latin typeface="黑体" panose="02010609060101010101" pitchFamily="49" charset="-122"/>
              <a:ea typeface="黑体" panose="02010609060101010101" pitchFamily="49" charset="-122"/>
            </a:endParaRPr>
          </a:p>
        </p:txBody>
      </p:sp>
      <p:sp>
        <p:nvSpPr>
          <p:cNvPr id="22537" name="圆角矩形 12"/>
          <p:cNvSpPr/>
          <p:nvPr/>
        </p:nvSpPr>
        <p:spPr>
          <a:xfrm>
            <a:off x="6743700" y="4800600"/>
            <a:ext cx="2881313" cy="423863"/>
          </a:xfrm>
          <a:prstGeom prst="roundRect">
            <a:avLst>
              <a:gd name="adj" fmla="val 16667"/>
            </a:avLst>
          </a:prstGeom>
          <a:noFill/>
          <a:ln w="9525">
            <a:noFill/>
          </a:ln>
        </p:spPr>
        <p:txBody>
          <a:bodyPr lIns="144000" tIns="0" rIns="72000" bIns="0" anchor="ctr" anchorCtr="0">
            <a:spAutoFit/>
          </a:bodyPr>
          <a:p>
            <a:pPr marL="177800" indent="-177800" algn="ctr" eaLnBrk="0" hangingPunct="0">
              <a:lnSpc>
                <a:spcPct val="150000"/>
              </a:lnSpc>
              <a:spcBef>
                <a:spcPct val="20000"/>
              </a:spcBef>
              <a:buClr>
                <a:srgbClr val="FF9900"/>
              </a:buClr>
              <a:buFont typeface="Wingdings" panose="05000000000000000000" pitchFamily="2" charset="2"/>
            </a:pPr>
            <a:endParaRPr lang="zh-CN" altLang="en-US" sz="1600" b="1">
              <a:latin typeface="仿宋_GB2312"/>
              <a:ea typeface="仿宋_GB2312"/>
            </a:endParaRPr>
          </a:p>
        </p:txBody>
      </p:sp>
      <p:sp>
        <p:nvSpPr>
          <p:cNvPr id="22538" name="五边形 13"/>
          <p:cNvSpPr/>
          <p:nvPr/>
        </p:nvSpPr>
        <p:spPr>
          <a:xfrm>
            <a:off x="6743700" y="4827588"/>
            <a:ext cx="2592388" cy="369887"/>
          </a:xfrm>
          <a:prstGeom prst="homePlate">
            <a:avLst>
              <a:gd name="adj" fmla="val 49741"/>
            </a:avLst>
          </a:prstGeom>
          <a:noFill/>
          <a:ln w="9525">
            <a:noFill/>
          </a:ln>
        </p:spPr>
        <p:txBody>
          <a:bodyPr lIns="144000" tIns="0" rIns="72000" bIns="0" anchor="ctr" anchorCtr="0">
            <a:spAutoFit/>
          </a:bodyPr>
          <a:p>
            <a:pPr marL="177800" indent="-177800" algn="ctr" eaLnBrk="0" hangingPunct="0">
              <a:lnSpc>
                <a:spcPct val="150000"/>
              </a:lnSpc>
              <a:spcBef>
                <a:spcPct val="20000"/>
              </a:spcBef>
              <a:buClr>
                <a:srgbClr val="FF9900"/>
              </a:buClr>
              <a:buFont typeface="Wingdings" panose="05000000000000000000" pitchFamily="2" charset="2"/>
            </a:pPr>
            <a:endParaRPr lang="zh-CN" altLang="en-US" sz="1600" b="1">
              <a:latin typeface="仿宋_GB2312"/>
              <a:ea typeface="仿宋_GB2312"/>
            </a:endParaRPr>
          </a:p>
        </p:txBody>
      </p:sp>
      <p:pic>
        <p:nvPicPr>
          <p:cNvPr id="22539" name="Picture 9" descr="83"/>
          <p:cNvPicPr>
            <a:picLocks noChangeAspect="1"/>
          </p:cNvPicPr>
          <p:nvPr/>
        </p:nvPicPr>
        <p:blipFill>
          <a:blip r:embed="rId1"/>
          <a:stretch>
            <a:fillRect/>
          </a:stretch>
        </p:blipFill>
        <p:spPr>
          <a:xfrm>
            <a:off x="7466013" y="3586163"/>
            <a:ext cx="2374900" cy="2274887"/>
          </a:xfrm>
          <a:prstGeom prst="rect">
            <a:avLst/>
          </a:prstGeom>
          <a:noFill/>
          <a:ln w="9525">
            <a:noFill/>
          </a:ln>
        </p:spPr>
      </p:pic>
      <p:pic>
        <p:nvPicPr>
          <p:cNvPr id="22540" name="图片 1" descr="议和网-白色"/>
          <p:cNvPicPr>
            <a:picLocks noChangeAspect="1"/>
          </p:cNvPicPr>
          <p:nvPr/>
        </p:nvPicPr>
        <p:blipFill>
          <a:blip r:embed="rId2"/>
          <a:stretch>
            <a:fillRect/>
          </a:stretch>
        </p:blipFill>
        <p:spPr>
          <a:xfrm>
            <a:off x="8347075" y="80963"/>
            <a:ext cx="1519238" cy="560387"/>
          </a:xfrm>
          <a:prstGeom prst="rect">
            <a:avLst/>
          </a:prstGeom>
          <a:noFill/>
          <a:ln w="9525">
            <a:noFill/>
          </a:ln>
        </p:spPr>
      </p:pic>
      <p:pic>
        <p:nvPicPr>
          <p:cNvPr id="22541" name="图片 4" descr="议和学院白色"/>
          <p:cNvPicPr>
            <a:picLocks noChangeAspect="1"/>
          </p:cNvPicPr>
          <p:nvPr/>
        </p:nvPicPr>
        <p:blipFill>
          <a:blip r:embed="rId3"/>
          <a:stretch>
            <a:fillRect/>
          </a:stretch>
        </p:blipFill>
        <p:spPr>
          <a:xfrm>
            <a:off x="9901238" y="152400"/>
            <a:ext cx="1844675" cy="487363"/>
          </a:xfrm>
          <a:prstGeom prst="rect">
            <a:avLst/>
          </a:prstGeom>
          <a:noFill/>
          <a:ln w="9525">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灯片编号占位符 4"/>
          <p:cNvSpPr>
            <a:spLocks noGrp="1"/>
          </p:cNvSpPr>
          <p:nvPr>
            <p:ph type="sldNum" sz="quarter" idx="12"/>
          </p:nvPr>
        </p:nvSpPr>
        <p:spPr>
          <a:xfrm>
            <a:off x="4648200" y="6400800"/>
            <a:ext cx="2895600" cy="320675"/>
          </a:xfrm>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fld id="{9A0DB2DC-4C9A-4742-B13C-FB6460FD3503}" type="slidenum">
              <a:rPr lang="zh-CN" altLang="en-US" sz="1000"/>
            </a:fld>
            <a:endParaRPr lang="zh-CN" altLang="en-US" sz="1000"/>
          </a:p>
        </p:txBody>
      </p:sp>
      <p:sp>
        <p:nvSpPr>
          <p:cNvPr id="23554" name="矩形 2"/>
          <p:cNvSpPr/>
          <p:nvPr/>
        </p:nvSpPr>
        <p:spPr>
          <a:xfrm>
            <a:off x="2151063" y="1006475"/>
            <a:ext cx="2371725" cy="398463"/>
          </a:xfrm>
          <a:prstGeom prst="rect">
            <a:avLst/>
          </a:prstGeom>
          <a:noFill/>
          <a:ln w="9525">
            <a:noFill/>
          </a:ln>
        </p:spPr>
        <p:txBody>
          <a:bodyPr wrap="none" anchor="t" anchorCtr="0">
            <a:spAutoFit/>
          </a:bodyPr>
          <a:p>
            <a:r>
              <a:rPr lang="en-US" altLang="zh-CN" sz="2000" b="1">
                <a:latin typeface="微软雅黑" panose="020B0503020204020204" pitchFamily="34" charset="-122"/>
                <a:ea typeface="微软雅黑" panose="020B0503020204020204" pitchFamily="34" charset="-122"/>
              </a:rPr>
              <a:t>1</a:t>
            </a:r>
            <a:r>
              <a:rPr lang="zh-CN" altLang="en-US" sz="2000" b="1">
                <a:latin typeface="微软雅黑" panose="020B0503020204020204" pitchFamily="34" charset="-122"/>
                <a:ea typeface="微软雅黑" panose="020B0503020204020204" pitchFamily="34" charset="-122"/>
              </a:rPr>
              <a:t>、外包的法律关系</a:t>
            </a:r>
            <a:endParaRPr lang="zh-CN" altLang="en-US" sz="2000" b="1">
              <a:latin typeface="微软雅黑" panose="020B0503020204020204" pitchFamily="34" charset="-122"/>
              <a:ea typeface="微软雅黑" panose="020B0503020204020204" pitchFamily="34" charset="-122"/>
            </a:endParaRPr>
          </a:p>
        </p:txBody>
      </p:sp>
      <p:sp>
        <p:nvSpPr>
          <p:cNvPr id="23555" name="标题 1"/>
          <p:cNvSpPr txBox="1"/>
          <p:nvPr/>
        </p:nvSpPr>
        <p:spPr>
          <a:xfrm>
            <a:off x="3524250" y="115888"/>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二、用工模式风险防范</a:t>
            </a:r>
            <a:endParaRPr lang="zh-CN" altLang="en-US" sz="2300">
              <a:solidFill>
                <a:srgbClr val="C00000"/>
              </a:solidFill>
              <a:latin typeface="黑体" panose="02010609060101010101" pitchFamily="49" charset="-122"/>
              <a:ea typeface="黑体" panose="02010609060101010101" pitchFamily="49" charset="-122"/>
            </a:endParaRPr>
          </a:p>
        </p:txBody>
      </p:sp>
      <p:grpSp>
        <p:nvGrpSpPr>
          <p:cNvPr id="23556" name="组合 1"/>
          <p:cNvGrpSpPr/>
          <p:nvPr/>
        </p:nvGrpSpPr>
        <p:grpSpPr>
          <a:xfrm>
            <a:off x="2874963" y="1550988"/>
            <a:ext cx="6810375" cy="4424362"/>
            <a:chOff x="2127" y="2216"/>
            <a:chExt cx="10436" cy="6698"/>
          </a:xfrm>
        </p:grpSpPr>
        <p:grpSp>
          <p:nvGrpSpPr>
            <p:cNvPr id="23557" name="Group 3"/>
            <p:cNvGrpSpPr/>
            <p:nvPr/>
          </p:nvGrpSpPr>
          <p:grpSpPr>
            <a:xfrm>
              <a:off x="2127" y="2216"/>
              <a:ext cx="10436" cy="5962"/>
              <a:chOff x="884" y="1207"/>
              <a:chExt cx="4491" cy="4285"/>
            </a:xfrm>
          </p:grpSpPr>
          <p:sp>
            <p:nvSpPr>
              <p:cNvPr id="23558" name="Rectangle 4"/>
              <p:cNvSpPr/>
              <p:nvPr/>
            </p:nvSpPr>
            <p:spPr>
              <a:xfrm>
                <a:off x="884" y="1207"/>
                <a:ext cx="1100" cy="54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eaLnBrk="0" hangingPunct="0"/>
                <a:r>
                  <a:rPr lang="zh-CN" altLang="en-US" sz="1600" b="1">
                    <a:latin typeface="黑体" panose="02010609060101010101" pitchFamily="49" charset="-122"/>
                    <a:ea typeface="黑体" panose="02010609060101010101" pitchFamily="49" charset="-122"/>
                  </a:rPr>
                  <a:t>承包人</a:t>
                </a:r>
                <a:endParaRPr lang="zh-CN" altLang="en-US" sz="1600" b="1">
                  <a:latin typeface="黑体" panose="02010609060101010101" pitchFamily="49" charset="-122"/>
                  <a:ea typeface="黑体" panose="02010609060101010101" pitchFamily="49" charset="-122"/>
                </a:endParaRPr>
              </a:p>
              <a:p>
                <a:pPr algn="ctr" eaLnBrk="0" hangingPunct="0"/>
                <a:r>
                  <a:rPr lang="zh-CN" altLang="en-US" sz="1600" b="1">
                    <a:latin typeface="黑体" panose="02010609060101010101" pitchFamily="49" charset="-122"/>
                    <a:ea typeface="黑体" panose="02010609060101010101" pitchFamily="49" charset="-122"/>
                  </a:rPr>
                  <a:t>（组织）</a:t>
                </a:r>
                <a:endParaRPr lang="zh-CN" altLang="en-US" sz="1600" b="1">
                  <a:latin typeface="黑体" panose="02010609060101010101" pitchFamily="49" charset="-122"/>
                  <a:ea typeface="黑体" panose="02010609060101010101" pitchFamily="49" charset="-122"/>
                </a:endParaRPr>
              </a:p>
            </p:txBody>
          </p:sp>
          <p:sp>
            <p:nvSpPr>
              <p:cNvPr id="23559" name="Rectangle 5"/>
              <p:cNvSpPr/>
              <p:nvPr/>
            </p:nvSpPr>
            <p:spPr>
              <a:xfrm>
                <a:off x="3784" y="1207"/>
                <a:ext cx="1591" cy="589"/>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eaLnBrk="0" hangingPunct="0"/>
                <a:r>
                  <a:rPr lang="zh-CN" altLang="en-US" sz="1600" b="1">
                    <a:latin typeface="黑体" panose="02010609060101010101" pitchFamily="49" charset="-122"/>
                    <a:ea typeface="黑体" panose="02010609060101010101" pitchFamily="49" charset="-122"/>
                  </a:rPr>
                  <a:t>发包人</a:t>
                </a:r>
                <a:endParaRPr lang="zh-CN" altLang="en-US" sz="1600" b="1">
                  <a:latin typeface="黑体" panose="02010609060101010101" pitchFamily="49" charset="-122"/>
                  <a:ea typeface="黑体" panose="02010609060101010101" pitchFamily="49" charset="-122"/>
                </a:endParaRPr>
              </a:p>
            </p:txBody>
          </p:sp>
          <p:sp>
            <p:nvSpPr>
              <p:cNvPr id="23560" name="Rectangle 6"/>
              <p:cNvSpPr/>
              <p:nvPr/>
            </p:nvSpPr>
            <p:spPr>
              <a:xfrm>
                <a:off x="1984" y="2704"/>
                <a:ext cx="1549" cy="54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eaLnBrk="0" hangingPunct="0"/>
                <a:r>
                  <a:rPr lang="zh-CN" altLang="en-US" sz="1600" b="1">
                    <a:latin typeface="黑体" panose="02010609060101010101" pitchFamily="49" charset="-122"/>
                    <a:ea typeface="黑体" panose="02010609060101010101" pitchFamily="49" charset="-122"/>
                  </a:rPr>
                  <a:t>劳动者</a:t>
                </a:r>
                <a:endParaRPr lang="zh-CN" altLang="en-US" sz="1600" b="1">
                  <a:latin typeface="黑体" panose="02010609060101010101" pitchFamily="49" charset="-122"/>
                  <a:ea typeface="黑体" panose="02010609060101010101" pitchFamily="49" charset="-122"/>
                </a:endParaRPr>
              </a:p>
            </p:txBody>
          </p:sp>
          <p:sp>
            <p:nvSpPr>
              <p:cNvPr id="23561" name="Line 7"/>
              <p:cNvSpPr/>
              <p:nvPr/>
            </p:nvSpPr>
            <p:spPr>
              <a:xfrm>
                <a:off x="1535" y="1797"/>
                <a:ext cx="899" cy="862"/>
              </a:xfrm>
              <a:prstGeom prst="line">
                <a:avLst/>
              </a:prstGeom>
              <a:ln w="9525" cap="flat" cmpd="sng">
                <a:solidFill>
                  <a:schemeClr val="tx1"/>
                </a:solidFill>
                <a:prstDash val="solid"/>
                <a:round/>
                <a:headEnd type="arrow" w="lg" len="lg"/>
                <a:tailEnd type="arrow" w="lg" len="lg"/>
              </a:ln>
            </p:spPr>
          </p:sp>
          <p:sp>
            <p:nvSpPr>
              <p:cNvPr id="23562" name="Rectangle 8"/>
              <p:cNvSpPr/>
              <p:nvPr/>
            </p:nvSpPr>
            <p:spPr>
              <a:xfrm>
                <a:off x="1066" y="2160"/>
                <a:ext cx="1049" cy="272"/>
              </a:xfrm>
              <a:prstGeom prst="rect">
                <a:avLst/>
              </a:prstGeom>
              <a:noFill/>
              <a:ln w="9525">
                <a:noFill/>
              </a:ln>
            </p:spPr>
            <p:txBody>
              <a:bodyPr wrap="none" anchor="ctr" anchorCtr="0"/>
              <a:p>
                <a:pPr algn="ctr" eaLnBrk="0" hangingPunct="0"/>
                <a:r>
                  <a:rPr lang="zh-CN" altLang="en-US" sz="1600" b="1">
                    <a:latin typeface="黑体" panose="02010609060101010101" pitchFamily="49" charset="-122"/>
                    <a:ea typeface="黑体" panose="02010609060101010101" pitchFamily="49" charset="-122"/>
                  </a:rPr>
                  <a:t>劳动关系</a:t>
                </a:r>
                <a:endParaRPr lang="zh-CN" altLang="en-US" sz="1600" b="1">
                  <a:latin typeface="黑体" panose="02010609060101010101" pitchFamily="49" charset="-122"/>
                  <a:ea typeface="黑体" panose="02010609060101010101" pitchFamily="49" charset="-122"/>
                </a:endParaRPr>
              </a:p>
            </p:txBody>
          </p:sp>
          <p:sp>
            <p:nvSpPr>
              <p:cNvPr id="23563" name="Line 9"/>
              <p:cNvSpPr/>
              <p:nvPr/>
            </p:nvSpPr>
            <p:spPr>
              <a:xfrm>
                <a:off x="2034" y="1480"/>
                <a:ext cx="1708" cy="0"/>
              </a:xfrm>
              <a:prstGeom prst="line">
                <a:avLst/>
              </a:prstGeom>
              <a:ln w="9525" cap="flat" cmpd="sng">
                <a:solidFill>
                  <a:schemeClr val="tx1"/>
                </a:solidFill>
                <a:prstDash val="solid"/>
                <a:round/>
                <a:headEnd type="arrow" w="lg" len="lg"/>
                <a:tailEnd type="arrow" w="lg" len="lg"/>
              </a:ln>
            </p:spPr>
          </p:sp>
          <p:sp>
            <p:nvSpPr>
              <p:cNvPr id="23564" name="Rectangle 10"/>
              <p:cNvSpPr/>
              <p:nvPr/>
            </p:nvSpPr>
            <p:spPr>
              <a:xfrm>
                <a:off x="2333" y="1207"/>
                <a:ext cx="951" cy="227"/>
              </a:xfrm>
              <a:prstGeom prst="rect">
                <a:avLst/>
              </a:prstGeom>
              <a:noFill/>
              <a:ln w="9525">
                <a:noFill/>
              </a:ln>
            </p:spPr>
            <p:txBody>
              <a:bodyPr wrap="none" anchor="ctr" anchorCtr="0"/>
              <a:p>
                <a:pPr algn="ctr" eaLnBrk="0" hangingPunct="0"/>
                <a:r>
                  <a:rPr lang="zh-CN" altLang="en-US" sz="1600" b="1">
                    <a:latin typeface="黑体" panose="02010609060101010101" pitchFamily="49" charset="-122"/>
                    <a:ea typeface="黑体" panose="02010609060101010101" pitchFamily="49" charset="-122"/>
                  </a:rPr>
                  <a:t>经济关系</a:t>
                </a:r>
                <a:endParaRPr lang="zh-CN" altLang="en-US" sz="1600" b="1">
                  <a:latin typeface="黑体" panose="02010609060101010101" pitchFamily="49" charset="-122"/>
                  <a:ea typeface="黑体" panose="02010609060101010101" pitchFamily="49" charset="-122"/>
                </a:endParaRPr>
              </a:p>
            </p:txBody>
          </p:sp>
          <p:sp>
            <p:nvSpPr>
              <p:cNvPr id="23565" name="Rectangle 8"/>
              <p:cNvSpPr/>
              <p:nvPr/>
            </p:nvSpPr>
            <p:spPr>
              <a:xfrm>
                <a:off x="4055" y="5220"/>
                <a:ext cx="1049" cy="272"/>
              </a:xfrm>
              <a:prstGeom prst="rect">
                <a:avLst/>
              </a:prstGeom>
              <a:noFill/>
              <a:ln w="9525">
                <a:noFill/>
              </a:ln>
            </p:spPr>
            <p:txBody>
              <a:bodyPr wrap="none" anchor="ctr" anchorCtr="0"/>
              <a:p>
                <a:pPr algn="ctr" eaLnBrk="0" hangingPunct="0"/>
                <a:r>
                  <a:rPr lang="zh-CN" altLang="en-US" sz="1600" b="1">
                    <a:latin typeface="黑体" panose="02010609060101010101" pitchFamily="49" charset="-122"/>
                    <a:ea typeface="黑体" panose="02010609060101010101" pitchFamily="49" charset="-122"/>
                  </a:rPr>
                  <a:t>连带责任</a:t>
                </a:r>
                <a:endParaRPr lang="zh-CN" altLang="en-US" sz="1600" b="1">
                  <a:latin typeface="黑体" panose="02010609060101010101" pitchFamily="49" charset="-122"/>
                  <a:ea typeface="黑体" panose="02010609060101010101" pitchFamily="49" charset="-122"/>
                </a:endParaRPr>
              </a:p>
            </p:txBody>
          </p:sp>
        </p:grpSp>
        <p:grpSp>
          <p:nvGrpSpPr>
            <p:cNvPr id="23566" name="Group 3"/>
            <p:cNvGrpSpPr/>
            <p:nvPr/>
          </p:nvGrpSpPr>
          <p:grpSpPr>
            <a:xfrm>
              <a:off x="2127" y="6360"/>
              <a:ext cx="10435" cy="2555"/>
              <a:chOff x="884" y="1207"/>
              <a:chExt cx="4491" cy="2042"/>
            </a:xfrm>
          </p:grpSpPr>
          <p:sp>
            <p:nvSpPr>
              <p:cNvPr id="23567" name="Rectangle 4"/>
              <p:cNvSpPr/>
              <p:nvPr/>
            </p:nvSpPr>
            <p:spPr>
              <a:xfrm>
                <a:off x="884" y="1207"/>
                <a:ext cx="1100" cy="54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eaLnBrk="0" hangingPunct="0"/>
                <a:r>
                  <a:rPr lang="zh-CN" altLang="en-US" sz="1600" b="1">
                    <a:latin typeface="黑体" panose="02010609060101010101" pitchFamily="49" charset="-122"/>
                    <a:ea typeface="黑体" panose="02010609060101010101" pitchFamily="49" charset="-122"/>
                  </a:rPr>
                  <a:t>承包方</a:t>
                </a:r>
                <a:endParaRPr lang="zh-CN" altLang="en-US" sz="1600" b="1">
                  <a:latin typeface="黑体" panose="02010609060101010101" pitchFamily="49" charset="-122"/>
                  <a:ea typeface="黑体" panose="02010609060101010101" pitchFamily="49" charset="-122"/>
                </a:endParaRPr>
              </a:p>
              <a:p>
                <a:pPr algn="ctr" eaLnBrk="0" hangingPunct="0"/>
                <a:r>
                  <a:rPr lang="zh-CN" altLang="en-US" sz="1600" b="1">
                    <a:latin typeface="黑体" panose="02010609060101010101" pitchFamily="49" charset="-122"/>
                    <a:ea typeface="黑体" panose="02010609060101010101" pitchFamily="49" charset="-122"/>
                  </a:rPr>
                  <a:t>（个人）</a:t>
                </a:r>
                <a:endParaRPr lang="zh-CN" altLang="en-US" sz="1600" b="1">
                  <a:latin typeface="黑体" panose="02010609060101010101" pitchFamily="49" charset="-122"/>
                  <a:ea typeface="黑体" panose="02010609060101010101" pitchFamily="49" charset="-122"/>
                </a:endParaRPr>
              </a:p>
            </p:txBody>
          </p:sp>
          <p:sp>
            <p:nvSpPr>
              <p:cNvPr id="23568" name="Rectangle 5"/>
              <p:cNvSpPr/>
              <p:nvPr/>
            </p:nvSpPr>
            <p:spPr>
              <a:xfrm>
                <a:off x="3784" y="1207"/>
                <a:ext cx="1591" cy="589"/>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eaLnBrk="0" hangingPunct="0"/>
                <a:r>
                  <a:rPr lang="zh-CN" altLang="en-US" sz="1600" b="1">
                    <a:latin typeface="黑体" panose="02010609060101010101" pitchFamily="49" charset="-122"/>
                    <a:ea typeface="黑体" panose="02010609060101010101" pitchFamily="49" charset="-122"/>
                  </a:rPr>
                  <a:t>发包人</a:t>
                </a:r>
                <a:endParaRPr lang="zh-CN" altLang="en-US" sz="1600" b="1">
                  <a:latin typeface="黑体" panose="02010609060101010101" pitchFamily="49" charset="-122"/>
                  <a:ea typeface="黑体" panose="02010609060101010101" pitchFamily="49" charset="-122"/>
                </a:endParaRPr>
              </a:p>
            </p:txBody>
          </p:sp>
          <p:sp>
            <p:nvSpPr>
              <p:cNvPr id="23569" name="Rectangle 6"/>
              <p:cNvSpPr/>
              <p:nvPr/>
            </p:nvSpPr>
            <p:spPr>
              <a:xfrm>
                <a:off x="1984" y="2704"/>
                <a:ext cx="1549" cy="54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eaLnBrk="0" hangingPunct="0"/>
                <a:r>
                  <a:rPr lang="zh-CN" altLang="en-US" sz="1600" b="1">
                    <a:latin typeface="黑体" panose="02010609060101010101" pitchFamily="49" charset="-122"/>
                    <a:ea typeface="黑体" panose="02010609060101010101" pitchFamily="49" charset="-122"/>
                  </a:rPr>
                  <a:t>劳动者</a:t>
                </a:r>
                <a:endParaRPr lang="zh-CN" altLang="en-US" sz="1600" b="1">
                  <a:latin typeface="黑体" panose="02010609060101010101" pitchFamily="49" charset="-122"/>
                  <a:ea typeface="黑体" panose="02010609060101010101" pitchFamily="49" charset="-122"/>
                </a:endParaRPr>
              </a:p>
            </p:txBody>
          </p:sp>
          <p:sp>
            <p:nvSpPr>
              <p:cNvPr id="23570" name="Line 7"/>
              <p:cNvSpPr/>
              <p:nvPr/>
            </p:nvSpPr>
            <p:spPr>
              <a:xfrm>
                <a:off x="1535" y="1797"/>
                <a:ext cx="899" cy="862"/>
              </a:xfrm>
              <a:prstGeom prst="line">
                <a:avLst/>
              </a:prstGeom>
              <a:ln w="9525" cap="flat" cmpd="sng">
                <a:solidFill>
                  <a:schemeClr val="tx1"/>
                </a:solidFill>
                <a:prstDash val="solid"/>
                <a:round/>
                <a:headEnd type="arrow" w="lg" len="lg"/>
                <a:tailEnd type="arrow" w="lg" len="lg"/>
              </a:ln>
            </p:spPr>
          </p:sp>
          <p:sp>
            <p:nvSpPr>
              <p:cNvPr id="23571" name="Rectangle 8"/>
              <p:cNvSpPr/>
              <p:nvPr/>
            </p:nvSpPr>
            <p:spPr>
              <a:xfrm>
                <a:off x="1066" y="2160"/>
                <a:ext cx="1049" cy="272"/>
              </a:xfrm>
              <a:prstGeom prst="rect">
                <a:avLst/>
              </a:prstGeom>
              <a:noFill/>
              <a:ln w="9525">
                <a:noFill/>
              </a:ln>
            </p:spPr>
            <p:txBody>
              <a:bodyPr wrap="none" anchor="ctr" anchorCtr="0"/>
              <a:p>
                <a:pPr algn="ctr" eaLnBrk="0" hangingPunct="0"/>
                <a:r>
                  <a:rPr lang="zh-CN" altLang="en-US" sz="1600" b="1">
                    <a:latin typeface="黑体" panose="02010609060101010101" pitchFamily="49" charset="-122"/>
                    <a:ea typeface="黑体" panose="02010609060101010101" pitchFamily="49" charset="-122"/>
                  </a:rPr>
                  <a:t>招用</a:t>
                </a:r>
                <a:endParaRPr lang="zh-CN" altLang="en-US" sz="1600" b="1">
                  <a:latin typeface="黑体" panose="02010609060101010101" pitchFamily="49" charset="-122"/>
                  <a:ea typeface="黑体" panose="02010609060101010101" pitchFamily="49" charset="-122"/>
                </a:endParaRPr>
              </a:p>
            </p:txBody>
          </p:sp>
          <p:sp>
            <p:nvSpPr>
              <p:cNvPr id="23572" name="Line 9"/>
              <p:cNvSpPr/>
              <p:nvPr/>
            </p:nvSpPr>
            <p:spPr>
              <a:xfrm>
                <a:off x="2034" y="1480"/>
                <a:ext cx="1708" cy="0"/>
              </a:xfrm>
              <a:prstGeom prst="line">
                <a:avLst/>
              </a:prstGeom>
              <a:ln w="9525" cap="flat" cmpd="sng">
                <a:solidFill>
                  <a:schemeClr val="tx1"/>
                </a:solidFill>
                <a:prstDash val="solid"/>
                <a:round/>
                <a:headEnd type="arrow" w="lg" len="lg"/>
                <a:tailEnd type="arrow" w="lg" len="lg"/>
              </a:ln>
            </p:spPr>
          </p:sp>
          <p:sp>
            <p:nvSpPr>
              <p:cNvPr id="23573" name="Rectangle 10"/>
              <p:cNvSpPr/>
              <p:nvPr/>
            </p:nvSpPr>
            <p:spPr>
              <a:xfrm>
                <a:off x="2333" y="1207"/>
                <a:ext cx="951" cy="227"/>
              </a:xfrm>
              <a:prstGeom prst="rect">
                <a:avLst/>
              </a:prstGeom>
              <a:noFill/>
              <a:ln w="9525">
                <a:noFill/>
              </a:ln>
            </p:spPr>
            <p:txBody>
              <a:bodyPr wrap="none" anchor="ctr" anchorCtr="0"/>
              <a:p>
                <a:pPr algn="ctr" eaLnBrk="0" hangingPunct="0"/>
                <a:r>
                  <a:rPr lang="zh-CN" altLang="en-US" sz="1600" b="1">
                    <a:latin typeface="黑体" panose="02010609060101010101" pitchFamily="49" charset="-122"/>
                    <a:ea typeface="黑体" panose="02010609060101010101" pitchFamily="49" charset="-122"/>
                  </a:rPr>
                  <a:t>经济关系</a:t>
                </a:r>
                <a:endParaRPr lang="zh-CN" altLang="en-US" sz="1600" b="1">
                  <a:latin typeface="黑体" panose="02010609060101010101" pitchFamily="49" charset="-122"/>
                  <a:ea typeface="黑体" panose="02010609060101010101" pitchFamily="49" charset="-122"/>
                </a:endParaRPr>
              </a:p>
            </p:txBody>
          </p:sp>
        </p:grpSp>
        <p:sp>
          <p:nvSpPr>
            <p:cNvPr id="23574" name="Line 7"/>
            <p:cNvSpPr/>
            <p:nvPr/>
          </p:nvSpPr>
          <p:spPr>
            <a:xfrm flipH="1">
              <a:off x="8282" y="7090"/>
              <a:ext cx="2190" cy="1485"/>
            </a:xfrm>
            <a:prstGeom prst="line">
              <a:avLst/>
            </a:prstGeom>
            <a:ln w="9525" cap="flat" cmpd="sng">
              <a:solidFill>
                <a:schemeClr val="tx1"/>
              </a:solidFill>
              <a:prstDash val="solid"/>
              <a:round/>
              <a:headEnd type="arrow" w="lg" len="lg"/>
              <a:tailEnd type="arrow" w="lg" len="lg"/>
            </a:ln>
          </p:spPr>
        </p:sp>
      </p:grpSp>
      <p:pic>
        <p:nvPicPr>
          <p:cNvPr id="23575"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23576"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3"/>
          <p:cNvSpPr>
            <a:spLocks noGrp="1"/>
          </p:cNvSpPr>
          <p:nvPr>
            <p:ph idx="1"/>
          </p:nvPr>
        </p:nvSpPr>
        <p:spPr>
          <a:xfrm>
            <a:off x="2566988" y="1557338"/>
            <a:ext cx="6985000" cy="3313112"/>
          </a:xfrm>
          <a:ln/>
        </p:spPr>
        <p:txBody>
          <a:bodyPr vert="horz" wrap="square" lIns="91440" tIns="45720" rIns="91440" bIns="45720" anchor="t" anchorCtr="0"/>
          <a:p>
            <a:pPr>
              <a:lnSpc>
                <a:spcPct val="150000"/>
              </a:lnSpc>
            </a:pPr>
            <a:r>
              <a:rPr lang="zh-CN" altLang="en-US" sz="1800">
                <a:latin typeface="黑体" panose="02010609060101010101" pitchFamily="49" charset="-122"/>
                <a:ea typeface="黑体" panose="02010609060101010101" pitchFamily="49" charset="-122"/>
              </a:rPr>
              <a:t>自我评估</a:t>
            </a:r>
            <a:r>
              <a:rPr lang="en-US" altLang="zh-CN" sz="1800">
                <a:latin typeface="黑体" panose="02010609060101010101" pitchFamily="49" charset="-122"/>
                <a:ea typeface="黑体" panose="02010609060101010101" pitchFamily="49" charset="-122"/>
              </a:rPr>
              <a:t>——</a:t>
            </a:r>
            <a:r>
              <a:rPr lang="zh-CN" altLang="en-US" sz="1800">
                <a:latin typeface="黑体" panose="02010609060101010101" pitchFamily="49" charset="-122"/>
                <a:ea typeface="黑体" panose="02010609060101010101" pitchFamily="49" charset="-122"/>
              </a:rPr>
              <a:t>是否做好了实施外包的准备</a:t>
            </a:r>
            <a:endParaRPr lang="en-US" altLang="zh-CN" sz="1800">
              <a:latin typeface="黑体" panose="02010609060101010101" pitchFamily="49" charset="-122"/>
              <a:ea typeface="黑体" panose="02010609060101010101" pitchFamily="49" charset="-122"/>
            </a:endParaRPr>
          </a:p>
          <a:p>
            <a:pPr>
              <a:lnSpc>
                <a:spcPct val="150000"/>
              </a:lnSpc>
            </a:pPr>
            <a:r>
              <a:rPr lang="zh-CN" altLang="en-US" sz="1800">
                <a:latin typeface="黑体" panose="02010609060101010101" pitchFamily="49" charset="-122"/>
                <a:ea typeface="黑体" panose="02010609060101010101" pitchFamily="49" charset="-122"/>
              </a:rPr>
              <a:t>外包目标</a:t>
            </a:r>
            <a:r>
              <a:rPr lang="en-US" altLang="zh-CN" sz="1800">
                <a:latin typeface="黑体" panose="02010609060101010101" pitchFamily="49" charset="-122"/>
                <a:ea typeface="黑体" panose="02010609060101010101" pitchFamily="49" charset="-122"/>
              </a:rPr>
              <a:t>——</a:t>
            </a:r>
            <a:r>
              <a:rPr lang="zh-CN" altLang="en-US" sz="1800">
                <a:latin typeface="黑体" panose="02010609060101010101" pitchFamily="49" charset="-122"/>
                <a:ea typeface="黑体" panose="02010609060101010101" pitchFamily="49" charset="-122"/>
              </a:rPr>
              <a:t>理解公司的目的和目标</a:t>
            </a:r>
            <a:endParaRPr lang="en-US" altLang="zh-CN" sz="1800">
              <a:latin typeface="黑体" panose="02010609060101010101" pitchFamily="49" charset="-122"/>
              <a:ea typeface="黑体" panose="02010609060101010101" pitchFamily="49" charset="-122"/>
            </a:endParaRPr>
          </a:p>
          <a:p>
            <a:pPr>
              <a:lnSpc>
                <a:spcPct val="150000"/>
              </a:lnSpc>
            </a:pPr>
            <a:r>
              <a:rPr lang="zh-CN" altLang="en-US" sz="1800">
                <a:latin typeface="黑体" panose="02010609060101010101" pitchFamily="49" charset="-122"/>
                <a:ea typeface="黑体" panose="02010609060101010101" pitchFamily="49" charset="-122"/>
              </a:rPr>
              <a:t>人事问题</a:t>
            </a:r>
            <a:r>
              <a:rPr lang="en-US" altLang="zh-CN" sz="1800">
                <a:latin typeface="黑体" panose="02010609060101010101" pitchFamily="49" charset="-122"/>
                <a:ea typeface="黑体" panose="02010609060101010101" pitchFamily="49" charset="-122"/>
              </a:rPr>
              <a:t>——</a:t>
            </a:r>
            <a:r>
              <a:rPr lang="zh-CN" altLang="en-US" sz="1800">
                <a:latin typeface="黑体" panose="02010609060101010101" pitchFamily="49" charset="-122"/>
                <a:ea typeface="黑体" panose="02010609060101010101" pitchFamily="49" charset="-122"/>
              </a:rPr>
              <a:t>与受到影响的个人</a:t>
            </a:r>
            <a:r>
              <a:rPr lang="en-US" altLang="zh-CN" sz="1800">
                <a:latin typeface="黑体" panose="02010609060101010101" pitchFamily="49" charset="-122"/>
                <a:ea typeface="黑体" panose="02010609060101010101" pitchFamily="49" charset="-122"/>
              </a:rPr>
              <a:t>/</a:t>
            </a:r>
            <a:r>
              <a:rPr lang="zh-CN" altLang="en-US" sz="1800">
                <a:latin typeface="黑体" panose="02010609060101010101" pitchFamily="49" charset="-122"/>
                <a:ea typeface="黑体" panose="02010609060101010101" pitchFamily="49" charset="-122"/>
              </a:rPr>
              <a:t>团体进行开放式的沟通</a:t>
            </a:r>
            <a:endParaRPr lang="en-US" altLang="zh-CN" sz="1800">
              <a:latin typeface="黑体" panose="02010609060101010101" pitchFamily="49" charset="-122"/>
              <a:ea typeface="黑体" panose="02010609060101010101" pitchFamily="49" charset="-122"/>
            </a:endParaRPr>
          </a:p>
          <a:p>
            <a:pPr>
              <a:lnSpc>
                <a:spcPct val="150000"/>
              </a:lnSpc>
            </a:pPr>
            <a:r>
              <a:rPr lang="zh-CN" altLang="en-US" sz="1800">
                <a:latin typeface="黑体" panose="02010609060101010101" pitchFamily="49" charset="-122"/>
                <a:ea typeface="黑体" panose="02010609060101010101" pitchFamily="49" charset="-122"/>
              </a:rPr>
              <a:t>合作对象</a:t>
            </a:r>
            <a:r>
              <a:rPr lang="en-US" altLang="zh-CN" sz="1800">
                <a:latin typeface="黑体" panose="02010609060101010101" pitchFamily="49" charset="-122"/>
                <a:ea typeface="黑体" panose="02010609060101010101" pitchFamily="49" charset="-122"/>
              </a:rPr>
              <a:t>——</a:t>
            </a:r>
            <a:r>
              <a:rPr lang="zh-CN" altLang="en-US" sz="1800">
                <a:latin typeface="黑体" panose="02010609060101010101" pitchFamily="49" charset="-122"/>
                <a:ea typeface="黑体" panose="02010609060101010101" pitchFamily="49" charset="-122"/>
              </a:rPr>
              <a:t>选择正确的外包供应商</a:t>
            </a:r>
            <a:r>
              <a:rPr lang="zh-CN" altLang="zh-CN" sz="1800">
                <a:latin typeface="黑体" panose="02010609060101010101" pitchFamily="49" charset="-122"/>
                <a:ea typeface="黑体" panose="02010609060101010101" pitchFamily="49" charset="-122"/>
              </a:rPr>
              <a:t>，</a:t>
            </a:r>
            <a:r>
              <a:rPr lang="zh-CN" altLang="en-US" sz="1800">
                <a:latin typeface="黑体" panose="02010609060101010101" pitchFamily="49" charset="-122"/>
                <a:ea typeface="黑体" panose="02010609060101010101" pitchFamily="49" charset="-122"/>
              </a:rPr>
              <a:t>尽量避免个人承包</a:t>
            </a:r>
            <a:endParaRPr lang="en-US" altLang="zh-CN" sz="1800">
              <a:latin typeface="黑体" panose="02010609060101010101" pitchFamily="49" charset="-122"/>
              <a:ea typeface="黑体" panose="02010609060101010101" pitchFamily="49" charset="-122"/>
            </a:endParaRPr>
          </a:p>
          <a:p>
            <a:pPr>
              <a:lnSpc>
                <a:spcPct val="150000"/>
              </a:lnSpc>
            </a:pPr>
            <a:r>
              <a:rPr lang="zh-CN" altLang="en-US" sz="1800">
                <a:latin typeface="黑体" panose="02010609060101010101" pitchFamily="49" charset="-122"/>
                <a:ea typeface="黑体" panose="02010609060101010101" pitchFamily="49" charset="-122"/>
              </a:rPr>
              <a:t>外包合同</a:t>
            </a:r>
            <a:r>
              <a:rPr lang="en-US" altLang="zh-CN" sz="1800">
                <a:latin typeface="黑体" panose="02010609060101010101" pitchFamily="49" charset="-122"/>
                <a:ea typeface="黑体" panose="02010609060101010101" pitchFamily="49" charset="-122"/>
              </a:rPr>
              <a:t>——</a:t>
            </a:r>
            <a:r>
              <a:rPr lang="zh-CN" altLang="en-US" sz="1800">
                <a:latin typeface="黑体" panose="02010609060101010101" pitchFamily="49" charset="-122"/>
                <a:ea typeface="黑体" panose="02010609060101010101" pitchFamily="49" charset="-122"/>
              </a:rPr>
              <a:t>组织严密、内容完备的合同</a:t>
            </a:r>
            <a:endParaRPr lang="en-US" altLang="zh-CN" sz="1800">
              <a:latin typeface="黑体" panose="02010609060101010101" pitchFamily="49" charset="-122"/>
              <a:ea typeface="黑体" panose="02010609060101010101" pitchFamily="49" charset="-122"/>
            </a:endParaRPr>
          </a:p>
          <a:p>
            <a:pPr>
              <a:lnSpc>
                <a:spcPct val="150000"/>
              </a:lnSpc>
            </a:pPr>
            <a:r>
              <a:rPr lang="zh-CN" altLang="en-US" sz="1800">
                <a:latin typeface="黑体" panose="02010609060101010101" pitchFamily="49" charset="-122"/>
                <a:ea typeface="黑体" panose="02010609060101010101" pitchFamily="49" charset="-122"/>
              </a:rPr>
              <a:t>监管机制——质量、进度、风险控制</a:t>
            </a:r>
            <a:endParaRPr lang="en-US" altLang="zh-CN" sz="1800">
              <a:latin typeface="黑体" panose="02010609060101010101" pitchFamily="49" charset="-122"/>
              <a:ea typeface="黑体" panose="02010609060101010101" pitchFamily="49" charset="-122"/>
            </a:endParaRPr>
          </a:p>
          <a:p>
            <a:pPr>
              <a:lnSpc>
                <a:spcPct val="150000"/>
              </a:lnSpc>
            </a:pPr>
            <a:r>
              <a:rPr lang="zh-CN" altLang="en-US" sz="1800">
                <a:latin typeface="黑体" panose="02010609060101010101" pitchFamily="49" charset="-122"/>
                <a:ea typeface="黑体" panose="02010609060101010101" pitchFamily="49" charset="-122"/>
              </a:rPr>
              <a:t>派遣规避</a:t>
            </a:r>
            <a:r>
              <a:rPr lang="en-US" altLang="zh-CN" sz="1800">
                <a:latin typeface="黑体" panose="02010609060101010101" pitchFamily="49" charset="-122"/>
                <a:ea typeface="黑体" panose="02010609060101010101" pitchFamily="49" charset="-122"/>
              </a:rPr>
              <a:t>——</a:t>
            </a:r>
            <a:r>
              <a:rPr lang="zh-CN" altLang="en-US" sz="1800">
                <a:latin typeface="黑体" panose="02010609060101010101" pitchFamily="49" charset="-122"/>
                <a:ea typeface="黑体" panose="02010609060101010101" pitchFamily="49" charset="-122"/>
              </a:rPr>
              <a:t>防止外包被认定为派遣</a:t>
            </a:r>
            <a:endParaRPr lang="en-US" altLang="zh-CN" sz="1800">
              <a:latin typeface="黑体" panose="02010609060101010101" pitchFamily="49" charset="-122"/>
              <a:ea typeface="黑体" panose="02010609060101010101" pitchFamily="49" charset="-122"/>
            </a:endParaRPr>
          </a:p>
          <a:p>
            <a:pPr>
              <a:lnSpc>
                <a:spcPct val="150000"/>
              </a:lnSpc>
            </a:pPr>
            <a:endParaRPr lang="zh-CN" altLang="en-US" sz="1800">
              <a:latin typeface="黑体" panose="02010609060101010101" pitchFamily="49" charset="-122"/>
              <a:ea typeface="黑体" panose="02010609060101010101" pitchFamily="49" charset="-122"/>
            </a:endParaRPr>
          </a:p>
          <a:p>
            <a:pPr>
              <a:lnSpc>
                <a:spcPct val="90000"/>
              </a:lnSpc>
              <a:buNone/>
            </a:pPr>
            <a:endParaRPr lang="en-US" altLang="zh-CN" sz="1800"/>
          </a:p>
        </p:txBody>
      </p:sp>
      <p:sp>
        <p:nvSpPr>
          <p:cNvPr id="25602" name="灯片编号占位符 4"/>
          <p:cNvSpPr>
            <a:spLocks noGrp="1"/>
          </p:cNvSpPr>
          <p:nvPr>
            <p:ph type="sldNum" sz="quarter" idx="12"/>
          </p:nvPr>
        </p:nvSpPr>
        <p:spPr>
          <a:xfrm>
            <a:off x="4648200" y="6400800"/>
            <a:ext cx="2895600" cy="320675"/>
          </a:xfrm>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fld id="{9A0DB2DC-4C9A-4742-B13C-FB6460FD3503}" type="slidenum">
              <a:rPr lang="zh-CN" altLang="en-US" sz="1000"/>
            </a:fld>
            <a:endParaRPr lang="zh-CN" altLang="en-US" sz="1000"/>
          </a:p>
        </p:txBody>
      </p:sp>
      <p:sp>
        <p:nvSpPr>
          <p:cNvPr id="25603" name="矩形 2"/>
          <p:cNvSpPr/>
          <p:nvPr/>
        </p:nvSpPr>
        <p:spPr>
          <a:xfrm>
            <a:off x="2151063" y="1006475"/>
            <a:ext cx="3133725" cy="398463"/>
          </a:xfrm>
          <a:prstGeom prst="rect">
            <a:avLst/>
          </a:prstGeom>
          <a:noFill/>
          <a:ln w="9525">
            <a:noFill/>
          </a:ln>
        </p:spPr>
        <p:txBody>
          <a:bodyPr wrap="none" anchor="t" anchorCtr="0">
            <a:spAutoFit/>
          </a:bodyPr>
          <a:p>
            <a:r>
              <a:rPr lang="en-US" altLang="zh-CN" sz="2000" b="1">
                <a:latin typeface="微软雅黑" panose="020B0503020204020204" pitchFamily="34" charset="-122"/>
                <a:ea typeface="微软雅黑" panose="020B0503020204020204" pitchFamily="34" charset="-122"/>
              </a:rPr>
              <a:t>2</a:t>
            </a:r>
            <a:r>
              <a:rPr lang="zh-CN" altLang="en-US" sz="2000" b="1">
                <a:latin typeface="微软雅黑" panose="020B0503020204020204" pitchFamily="34" charset="-122"/>
                <a:ea typeface="微软雅黑" panose="020B0503020204020204" pitchFamily="34" charset="-122"/>
              </a:rPr>
              <a:t>、外包的实施与风险防范</a:t>
            </a:r>
            <a:endParaRPr lang="zh-CN" altLang="en-US" sz="2000" b="1">
              <a:latin typeface="微软雅黑" panose="020B0503020204020204" pitchFamily="34" charset="-122"/>
              <a:ea typeface="微软雅黑" panose="020B0503020204020204" pitchFamily="34" charset="-122"/>
            </a:endParaRPr>
          </a:p>
        </p:txBody>
      </p:sp>
      <p:sp>
        <p:nvSpPr>
          <p:cNvPr id="25604" name="标题 1"/>
          <p:cNvSpPr txBox="1"/>
          <p:nvPr/>
        </p:nvSpPr>
        <p:spPr>
          <a:xfrm>
            <a:off x="3538538" y="84138"/>
            <a:ext cx="5757862"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二、用工模式风险防范</a:t>
            </a:r>
            <a:endParaRPr lang="zh-CN" altLang="en-US" sz="2300">
              <a:solidFill>
                <a:srgbClr val="C00000"/>
              </a:solidFill>
              <a:latin typeface="黑体" panose="02010609060101010101" pitchFamily="49" charset="-122"/>
              <a:ea typeface="黑体" panose="02010609060101010101" pitchFamily="49" charset="-122"/>
            </a:endParaRPr>
          </a:p>
        </p:txBody>
      </p:sp>
      <p:sp>
        <p:nvSpPr>
          <p:cNvPr id="25605" name="TextBox 1"/>
          <p:cNvSpPr txBox="1"/>
          <p:nvPr/>
        </p:nvSpPr>
        <p:spPr>
          <a:xfrm>
            <a:off x="2566988" y="5030788"/>
            <a:ext cx="7256462" cy="692150"/>
          </a:xfrm>
          <a:prstGeom prst="rect">
            <a:avLst/>
          </a:prstGeom>
          <a:solidFill>
            <a:srgbClr val="FFFFFF"/>
          </a:solidFill>
          <a:ln w="9525">
            <a:noFill/>
          </a:ln>
        </p:spPr>
        <p:txBody>
          <a:bodyPr lIns="0" tIns="0" rIns="0" bIns="0" anchor="t" anchorCtr="0">
            <a:spAutoFit/>
          </a:bodyPr>
          <a:p>
            <a:pPr>
              <a:lnSpc>
                <a:spcPct val="150000"/>
              </a:lnSpc>
            </a:pPr>
            <a:r>
              <a:rPr lang="zh-CN" altLang="en-US" sz="1600">
                <a:solidFill>
                  <a:srgbClr val="002060"/>
                </a:solidFill>
                <a:latin typeface="MHeiTGB-Medium-U"/>
                <a:ea typeface="宋体" panose="02010600030101010101" pitchFamily="2" charset="-122"/>
              </a:rPr>
              <a:t>     </a:t>
            </a:r>
            <a:r>
              <a:rPr lang="zh-CN" altLang="en-US">
                <a:solidFill>
                  <a:srgbClr val="002060"/>
                </a:solidFill>
                <a:latin typeface="微软雅黑" panose="020B0503020204020204" pitchFamily="34" charset="-122"/>
                <a:ea typeface="微软雅黑" panose="020B0503020204020204" pitchFamily="34" charset="-122"/>
              </a:rPr>
              <a:t>业务外包在许多方面优越于劳务派遣，广泛应用于保安、司机、保洁、客户服务、应收账款催收等业务。</a:t>
            </a:r>
            <a:endParaRPr lang="zh-CN" altLang="en-US">
              <a:solidFill>
                <a:srgbClr val="002060"/>
              </a:solidFill>
              <a:latin typeface="微软雅黑" panose="020B0503020204020204" pitchFamily="34" charset="-122"/>
              <a:ea typeface="微软雅黑" panose="020B0503020204020204" pitchFamily="34" charset="-122"/>
            </a:endParaRPr>
          </a:p>
        </p:txBody>
      </p:sp>
      <p:pic>
        <p:nvPicPr>
          <p:cNvPr id="25606"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25607"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noRot="1"/>
          </p:cNvSpPr>
          <p:nvPr>
            <p:ph type="title"/>
          </p:nvPr>
        </p:nvSpPr>
        <p:spPr>
          <a:xfrm>
            <a:off x="2279650" y="1341438"/>
            <a:ext cx="5757863" cy="571500"/>
          </a:xfrm>
          <a:ln/>
        </p:spPr>
        <p:txBody>
          <a:bodyPr vert="horz" wrap="square" lIns="91440" tIns="45720" rIns="91440" bIns="45720" anchor="ctr" anchorCtr="0"/>
          <a:p>
            <a:r>
              <a:rPr lang="en-US" altLang="zh-CN" sz="1800" b="1">
                <a:solidFill>
                  <a:srgbClr val="CC3300"/>
                </a:solidFill>
              </a:rPr>
              <a:t>1</a:t>
            </a:r>
            <a:r>
              <a:rPr lang="zh-CN" altLang="en-US" sz="1800" b="1">
                <a:solidFill>
                  <a:srgbClr val="CC3300"/>
                </a:solidFill>
              </a:rPr>
              <a:t>、借调</a:t>
            </a:r>
            <a:endParaRPr lang="zh-CN" altLang="en-US" sz="1800" b="1">
              <a:solidFill>
                <a:srgbClr val="CC3300"/>
              </a:solidFill>
            </a:endParaRPr>
          </a:p>
        </p:txBody>
      </p:sp>
      <p:sp>
        <p:nvSpPr>
          <p:cNvPr id="26626" name="Rectangle 3"/>
          <p:cNvSpPr>
            <a:spLocks noGrp="1"/>
          </p:cNvSpPr>
          <p:nvPr>
            <p:ph idx="1"/>
          </p:nvPr>
        </p:nvSpPr>
        <p:spPr>
          <a:xfrm>
            <a:off x="2351088" y="1749425"/>
            <a:ext cx="7653337" cy="2447925"/>
          </a:xfrm>
          <a:solidFill>
            <a:srgbClr val="FFFFFF"/>
          </a:solidFill>
          <a:ln/>
        </p:spPr>
        <p:txBody>
          <a:bodyPr vert="horz" wrap="square" lIns="91440" tIns="45720" rIns="91440" bIns="45720" anchor="t" anchorCtr="0"/>
          <a:p>
            <a:pPr>
              <a:lnSpc>
                <a:spcPct val="150000"/>
              </a:lnSpc>
            </a:pPr>
            <a:r>
              <a:rPr lang="en-US" altLang="zh-CN" sz="1600" b="1">
                <a:solidFill>
                  <a:srgbClr val="000000"/>
                </a:solidFill>
                <a:latin typeface="黑体" panose="02010609060101010101" pitchFamily="49" charset="-122"/>
                <a:ea typeface="黑体" panose="02010609060101010101" pitchFamily="49" charset="-122"/>
              </a:rPr>
              <a:t>《</a:t>
            </a:r>
            <a:r>
              <a:rPr lang="zh-CN" altLang="en-US" sz="1600" b="1">
                <a:solidFill>
                  <a:srgbClr val="000000"/>
                </a:solidFill>
                <a:latin typeface="黑体" panose="02010609060101010101" pitchFamily="49" charset="-122"/>
                <a:ea typeface="黑体" panose="02010609060101010101" pitchFamily="49" charset="-122"/>
              </a:rPr>
              <a:t>工伤保险条例</a:t>
            </a:r>
            <a:r>
              <a:rPr lang="en-US" altLang="zh-CN" sz="1600" b="1">
                <a:solidFill>
                  <a:srgbClr val="000000"/>
                </a:solidFill>
                <a:latin typeface="黑体" panose="02010609060101010101" pitchFamily="49" charset="-122"/>
                <a:ea typeface="黑体" panose="02010609060101010101" pitchFamily="49" charset="-122"/>
              </a:rPr>
              <a:t>》</a:t>
            </a:r>
            <a:endParaRPr lang="en-US" altLang="zh-CN" sz="1600" b="1">
              <a:solidFill>
                <a:srgbClr val="000000"/>
              </a:solidFill>
              <a:latin typeface="黑体" panose="02010609060101010101" pitchFamily="49" charset="-122"/>
              <a:ea typeface="黑体" panose="02010609060101010101" pitchFamily="49" charset="-122"/>
            </a:endParaRPr>
          </a:p>
          <a:p>
            <a:pPr>
              <a:lnSpc>
                <a:spcPct val="150000"/>
              </a:lnSpc>
              <a:buFont typeface="Wingdings" panose="05000000000000000000" pitchFamily="2" charset="2"/>
              <a:buNone/>
            </a:pPr>
            <a:r>
              <a:rPr lang="zh-CN" altLang="en-US" sz="1600">
                <a:solidFill>
                  <a:srgbClr val="000000"/>
                </a:solidFill>
                <a:latin typeface="黑体" panose="02010609060101010101" pitchFamily="49" charset="-122"/>
                <a:ea typeface="黑体" panose="02010609060101010101" pitchFamily="49" charset="-122"/>
              </a:rPr>
              <a:t>   第</a:t>
            </a:r>
            <a:r>
              <a:rPr lang="en-US" altLang="zh-CN" sz="1600">
                <a:solidFill>
                  <a:srgbClr val="000000"/>
                </a:solidFill>
                <a:latin typeface="黑体" panose="02010609060101010101" pitchFamily="49" charset="-122"/>
                <a:ea typeface="黑体" panose="02010609060101010101" pitchFamily="49" charset="-122"/>
              </a:rPr>
              <a:t>41</a:t>
            </a:r>
            <a:r>
              <a:rPr lang="zh-CN" altLang="en-US" sz="1600">
                <a:solidFill>
                  <a:srgbClr val="000000"/>
                </a:solidFill>
                <a:latin typeface="黑体" panose="02010609060101010101" pitchFamily="49" charset="-122"/>
                <a:ea typeface="黑体" panose="02010609060101010101" pitchFamily="49" charset="-122"/>
              </a:rPr>
              <a:t>条  职工被借调期间受到工伤事故伤害的，由原用人单位承担工伤保险责任，但原用人单位与借调单位可以约定补偿办法。</a:t>
            </a:r>
            <a:endParaRPr lang="zh-CN" altLang="en-US" sz="1600">
              <a:solidFill>
                <a:srgbClr val="000000"/>
              </a:solidFill>
              <a:latin typeface="黑体" panose="02010609060101010101" pitchFamily="49" charset="-122"/>
              <a:ea typeface="黑体" panose="02010609060101010101" pitchFamily="49" charset="-122"/>
            </a:endParaRPr>
          </a:p>
          <a:p>
            <a:pPr>
              <a:lnSpc>
                <a:spcPct val="150000"/>
              </a:lnSpc>
            </a:pPr>
            <a:r>
              <a:rPr lang="zh-CN" altLang="en-US" sz="1600" b="1">
                <a:solidFill>
                  <a:srgbClr val="000000"/>
                </a:solidFill>
                <a:ea typeface="黑体" panose="02010609060101010101" pitchFamily="49" charset="-122"/>
              </a:rPr>
              <a:t> </a:t>
            </a:r>
            <a:r>
              <a:rPr lang="en-US" altLang="zh-CN" sz="1600" b="1">
                <a:solidFill>
                  <a:srgbClr val="000000"/>
                </a:solidFill>
                <a:latin typeface="黑体" panose="02010609060101010101" pitchFamily="49" charset="-122"/>
                <a:ea typeface="黑体" panose="02010609060101010101" pitchFamily="49" charset="-122"/>
              </a:rPr>
              <a:t>《</a:t>
            </a:r>
            <a:r>
              <a:rPr lang="zh-CN" altLang="en-US" sz="1600" b="1">
                <a:solidFill>
                  <a:srgbClr val="000000"/>
                </a:solidFill>
                <a:latin typeface="黑体" panose="02010609060101010101" pitchFamily="49" charset="-122"/>
                <a:ea typeface="黑体" panose="02010609060101010101" pitchFamily="49" charset="-122"/>
              </a:rPr>
              <a:t>劳动部关于贯彻执行</a:t>
            </a:r>
            <a:r>
              <a:rPr lang="en-US" altLang="zh-CN" sz="1600" b="1">
                <a:solidFill>
                  <a:srgbClr val="000000"/>
                </a:solidFill>
                <a:latin typeface="黑体" panose="02010609060101010101" pitchFamily="49" charset="-122"/>
                <a:ea typeface="黑体" panose="02010609060101010101" pitchFamily="49" charset="-122"/>
              </a:rPr>
              <a:t>&lt;</a:t>
            </a:r>
            <a:r>
              <a:rPr lang="zh-CN" altLang="en-US" sz="1600" b="1">
                <a:solidFill>
                  <a:srgbClr val="000000"/>
                </a:solidFill>
                <a:latin typeface="黑体" panose="02010609060101010101" pitchFamily="49" charset="-122"/>
                <a:ea typeface="黑体" panose="02010609060101010101" pitchFamily="49" charset="-122"/>
              </a:rPr>
              <a:t>劳动法</a:t>
            </a:r>
            <a:r>
              <a:rPr lang="en-US" altLang="zh-CN" sz="1600" b="1">
                <a:solidFill>
                  <a:srgbClr val="000000"/>
                </a:solidFill>
                <a:latin typeface="黑体" panose="02010609060101010101" pitchFamily="49" charset="-122"/>
                <a:ea typeface="黑体" panose="02010609060101010101" pitchFamily="49" charset="-122"/>
              </a:rPr>
              <a:t>&gt;</a:t>
            </a:r>
            <a:r>
              <a:rPr lang="zh-CN" altLang="en-US" sz="1600" b="1">
                <a:solidFill>
                  <a:srgbClr val="000000"/>
                </a:solidFill>
                <a:latin typeface="黑体" panose="02010609060101010101" pitchFamily="49" charset="-122"/>
                <a:ea typeface="黑体" panose="02010609060101010101" pitchFamily="49" charset="-122"/>
              </a:rPr>
              <a:t>若干问题的意见</a:t>
            </a:r>
            <a:r>
              <a:rPr lang="en-US" altLang="zh-CN" sz="1600" b="1">
                <a:solidFill>
                  <a:srgbClr val="000000"/>
                </a:solidFill>
                <a:latin typeface="黑体" panose="02010609060101010101" pitchFamily="49" charset="-122"/>
                <a:ea typeface="黑体" panose="02010609060101010101" pitchFamily="49" charset="-122"/>
              </a:rPr>
              <a:t>》</a:t>
            </a:r>
            <a:endParaRPr lang="en-US" altLang="zh-CN" sz="1600" b="1">
              <a:solidFill>
                <a:srgbClr val="000000"/>
              </a:solidFill>
              <a:latin typeface="黑体" panose="02010609060101010101" pitchFamily="49" charset="-122"/>
              <a:ea typeface="黑体" panose="02010609060101010101" pitchFamily="49" charset="-122"/>
            </a:endParaRPr>
          </a:p>
          <a:p>
            <a:pPr>
              <a:lnSpc>
                <a:spcPct val="150000"/>
              </a:lnSpc>
              <a:buFont typeface="Wingdings" panose="05000000000000000000" pitchFamily="2" charset="2"/>
              <a:buNone/>
            </a:pPr>
            <a:r>
              <a:rPr lang="en-US" altLang="zh-CN" sz="1600">
                <a:solidFill>
                  <a:srgbClr val="000000"/>
                </a:solidFill>
                <a:latin typeface="黑体" panose="02010609060101010101" pitchFamily="49" charset="-122"/>
                <a:ea typeface="黑体" panose="02010609060101010101" pitchFamily="49" charset="-122"/>
              </a:rPr>
              <a:t>    </a:t>
            </a:r>
            <a:r>
              <a:rPr lang="zh-CN" altLang="en-US" sz="1600">
                <a:solidFill>
                  <a:srgbClr val="000000"/>
                </a:solidFill>
                <a:latin typeface="黑体" panose="02010609060101010101" pitchFamily="49" charset="-122"/>
                <a:ea typeface="黑体" panose="02010609060101010101" pitchFamily="49" charset="-122"/>
              </a:rPr>
              <a:t>企业富余职工、请长假人员、请长病假人员、外借人员和带薪上学人员，其社会保险费仍按规定由原单位和个人继续缴纳，缴纳保险费期间计算为缴费年限。</a:t>
            </a:r>
            <a:endParaRPr lang="zh-CN" altLang="en-US" sz="1600">
              <a:solidFill>
                <a:srgbClr val="000000"/>
              </a:solidFill>
              <a:latin typeface="黑体" panose="02010609060101010101" pitchFamily="49" charset="-122"/>
              <a:ea typeface="黑体" panose="02010609060101010101" pitchFamily="49" charset="-122"/>
            </a:endParaRPr>
          </a:p>
        </p:txBody>
      </p:sp>
      <p:sp>
        <p:nvSpPr>
          <p:cNvPr id="26627" name="灯片编号占位符 4"/>
          <p:cNvSpPr>
            <a:spLocks noGrp="1"/>
          </p:cNvSpPr>
          <p:nvPr>
            <p:ph type="sldNum" sz="quarter" idx="12"/>
          </p:nvPr>
        </p:nvSpPr>
        <p:spPr>
          <a:xfrm>
            <a:off x="4648200" y="6400800"/>
            <a:ext cx="2895600" cy="320675"/>
          </a:xfrm>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fld id="{9A0DB2DC-4C9A-4742-B13C-FB6460FD3503}" type="slidenum">
              <a:rPr lang="zh-CN" altLang="en-US" sz="1000"/>
            </a:fld>
            <a:endParaRPr lang="zh-CN" altLang="en-US" sz="1000"/>
          </a:p>
        </p:txBody>
      </p:sp>
      <p:sp>
        <p:nvSpPr>
          <p:cNvPr id="26628" name="标题 1"/>
          <p:cNvSpPr txBox="1"/>
          <p:nvPr/>
        </p:nvSpPr>
        <p:spPr>
          <a:xfrm>
            <a:off x="3578225" y="115888"/>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二、用工模式风险防范</a:t>
            </a:r>
            <a:endParaRPr lang="zh-CN" altLang="en-US" sz="2300">
              <a:solidFill>
                <a:srgbClr val="C00000"/>
              </a:solidFill>
              <a:latin typeface="黑体" panose="02010609060101010101" pitchFamily="49" charset="-122"/>
              <a:ea typeface="黑体" panose="02010609060101010101" pitchFamily="49" charset="-122"/>
            </a:endParaRPr>
          </a:p>
        </p:txBody>
      </p:sp>
      <p:sp>
        <p:nvSpPr>
          <p:cNvPr id="26629" name="矩形 2"/>
          <p:cNvSpPr/>
          <p:nvPr/>
        </p:nvSpPr>
        <p:spPr>
          <a:xfrm>
            <a:off x="2151063" y="1006475"/>
            <a:ext cx="2470150" cy="398463"/>
          </a:xfrm>
          <a:prstGeom prst="rect">
            <a:avLst/>
          </a:prstGeom>
          <a:noFill/>
          <a:ln w="9525">
            <a:noFill/>
          </a:ln>
        </p:spPr>
        <p:txBody>
          <a:bodyPr wrap="none" anchor="t" anchorCtr="0">
            <a:spAutoFit/>
          </a:bodyPr>
          <a:p>
            <a:r>
              <a:rPr lang="zh-CN" altLang="en-US" sz="2000" b="1">
                <a:latin typeface="微软雅黑" panose="020B0503020204020204" pitchFamily="34" charset="-122"/>
                <a:ea typeface="微软雅黑" panose="020B0503020204020204" pitchFamily="34" charset="-122"/>
              </a:rPr>
              <a:t>（五）其他用工模式</a:t>
            </a:r>
            <a:endParaRPr lang="zh-CN" altLang="en-US" sz="2000" b="1">
              <a:latin typeface="微软雅黑" panose="020B0503020204020204" pitchFamily="34" charset="-122"/>
              <a:ea typeface="微软雅黑" panose="020B0503020204020204" pitchFamily="34" charset="-122"/>
            </a:endParaRPr>
          </a:p>
        </p:txBody>
      </p:sp>
      <p:sp>
        <p:nvSpPr>
          <p:cNvPr id="26630" name="矩形 1"/>
          <p:cNvSpPr/>
          <p:nvPr/>
        </p:nvSpPr>
        <p:spPr>
          <a:xfrm>
            <a:off x="2398713" y="4221163"/>
            <a:ext cx="989012" cy="368300"/>
          </a:xfrm>
          <a:prstGeom prst="rect">
            <a:avLst/>
          </a:prstGeom>
          <a:noFill/>
          <a:ln w="9525">
            <a:noFill/>
          </a:ln>
        </p:spPr>
        <p:txBody>
          <a:bodyPr wrap="none" anchor="t" anchorCtr="0">
            <a:spAutoFit/>
          </a:bodyPr>
          <a:p>
            <a:r>
              <a:rPr lang="en-US" altLang="zh-CN" sz="1800" b="1">
                <a:solidFill>
                  <a:srgbClr val="CC3300"/>
                </a:solidFill>
                <a:latin typeface="黑体" panose="02010609060101010101" pitchFamily="49" charset="-122"/>
                <a:ea typeface="黑体" panose="02010609060101010101" pitchFamily="49" charset="-122"/>
              </a:rPr>
              <a:t>2</a:t>
            </a:r>
            <a:r>
              <a:rPr lang="zh-CN" altLang="en-US" sz="1800" b="1">
                <a:solidFill>
                  <a:srgbClr val="CC3300"/>
                </a:solidFill>
                <a:latin typeface="黑体" panose="02010609060101010101" pitchFamily="49" charset="-122"/>
                <a:ea typeface="黑体" panose="02010609060101010101" pitchFamily="49" charset="-122"/>
              </a:rPr>
              <a:t>、代理</a:t>
            </a:r>
            <a:endParaRPr lang="zh-CN" altLang="en-US" sz="1800">
              <a:latin typeface="MHeiTGB-Medium-U"/>
              <a:ea typeface="宋体" panose="02010600030101010101" pitchFamily="2" charset="-122"/>
            </a:endParaRPr>
          </a:p>
        </p:txBody>
      </p:sp>
      <p:sp>
        <p:nvSpPr>
          <p:cNvPr id="26631" name="矩形 2"/>
          <p:cNvSpPr/>
          <p:nvPr/>
        </p:nvSpPr>
        <p:spPr>
          <a:xfrm>
            <a:off x="2374900" y="4581525"/>
            <a:ext cx="7586663" cy="1568450"/>
          </a:xfrm>
          <a:prstGeom prst="rect">
            <a:avLst/>
          </a:prstGeom>
          <a:noFill/>
          <a:ln w="9525">
            <a:noFill/>
          </a:ln>
        </p:spPr>
        <p:txBody>
          <a:bodyPr anchor="t" anchorCtr="0">
            <a:spAutoFit/>
          </a:bodyPr>
          <a:p>
            <a:pPr>
              <a:lnSpc>
                <a:spcPct val="150000"/>
              </a:lnSpc>
            </a:pPr>
            <a:r>
              <a:rPr lang="en-US" altLang="zh-CN" sz="1600" b="1">
                <a:solidFill>
                  <a:srgbClr val="000000"/>
                </a:solidFill>
                <a:latin typeface="黑体" panose="02010609060101010101" pitchFamily="49" charset="-122"/>
                <a:ea typeface="黑体" panose="02010609060101010101" pitchFamily="49" charset="-122"/>
              </a:rPr>
              <a:t>《</a:t>
            </a:r>
            <a:r>
              <a:rPr lang="zh-CN" altLang="en-US" sz="1600" b="1">
                <a:solidFill>
                  <a:srgbClr val="000000"/>
                </a:solidFill>
                <a:latin typeface="黑体" panose="02010609060101010101" pitchFamily="49" charset="-122"/>
                <a:ea typeface="黑体" panose="02010609060101010101" pitchFamily="49" charset="-122"/>
              </a:rPr>
              <a:t>保险法</a:t>
            </a:r>
            <a:r>
              <a:rPr lang="en-US" altLang="zh-CN" sz="1600" b="1">
                <a:solidFill>
                  <a:srgbClr val="000000"/>
                </a:solidFill>
                <a:latin typeface="黑体" panose="02010609060101010101" pitchFamily="49" charset="-122"/>
                <a:ea typeface="黑体" panose="02010609060101010101" pitchFamily="49" charset="-122"/>
              </a:rPr>
              <a:t>》</a:t>
            </a:r>
            <a:r>
              <a:rPr lang="zh-CN" altLang="en-US" sz="1600" b="1">
                <a:solidFill>
                  <a:srgbClr val="000000"/>
                </a:solidFill>
                <a:latin typeface="黑体" panose="02010609060101010101" pitchFamily="49" charset="-122"/>
                <a:ea typeface="黑体" panose="02010609060101010101" pitchFamily="49" charset="-122"/>
              </a:rPr>
              <a:t>第</a:t>
            </a:r>
            <a:r>
              <a:rPr lang="en-US" altLang="zh-CN" sz="1600" b="1">
                <a:solidFill>
                  <a:srgbClr val="000000"/>
                </a:solidFill>
                <a:latin typeface="黑体" panose="02010609060101010101" pitchFamily="49" charset="-122"/>
                <a:ea typeface="黑体" panose="02010609060101010101" pitchFamily="49" charset="-122"/>
              </a:rPr>
              <a:t>117</a:t>
            </a:r>
            <a:r>
              <a:rPr lang="zh-CN" altLang="en-US" sz="1600" b="1">
                <a:solidFill>
                  <a:srgbClr val="000000"/>
                </a:solidFill>
                <a:latin typeface="黑体" panose="02010609060101010101" pitchFamily="49" charset="-122"/>
                <a:ea typeface="黑体" panose="02010609060101010101" pitchFamily="49" charset="-122"/>
              </a:rPr>
              <a:t>条</a:t>
            </a:r>
            <a:r>
              <a:rPr lang="zh-CN" altLang="en-US" sz="1600">
                <a:solidFill>
                  <a:srgbClr val="000000"/>
                </a:solidFill>
                <a:latin typeface="黑体" panose="02010609060101010101" pitchFamily="49" charset="-122"/>
                <a:ea typeface="黑体" panose="02010609060101010101" pitchFamily="49" charset="-122"/>
              </a:rPr>
              <a:t>　保险代理人是根据保险人的委托，向保险人收取佣金，并在保险人授权的范围内代为办理保险业务的机构或者个人。</a:t>
            </a:r>
            <a:endParaRPr lang="zh-CN" altLang="en-US" sz="1600">
              <a:solidFill>
                <a:srgbClr val="000000"/>
              </a:solidFill>
              <a:latin typeface="黑体" panose="02010609060101010101" pitchFamily="49" charset="-122"/>
              <a:ea typeface="黑体" panose="02010609060101010101" pitchFamily="49" charset="-122"/>
            </a:endParaRPr>
          </a:p>
          <a:p>
            <a:pPr>
              <a:lnSpc>
                <a:spcPct val="150000"/>
              </a:lnSpc>
            </a:pPr>
            <a:r>
              <a:rPr lang="en-US" altLang="zh-CN" sz="1600" b="1">
                <a:solidFill>
                  <a:srgbClr val="000000"/>
                </a:solidFill>
                <a:latin typeface="黑体" panose="02010609060101010101" pitchFamily="49" charset="-122"/>
                <a:ea typeface="黑体" panose="02010609060101010101" pitchFamily="49" charset="-122"/>
              </a:rPr>
              <a:t>《</a:t>
            </a:r>
            <a:r>
              <a:rPr lang="zh-CN" altLang="en-US" sz="1600" b="1">
                <a:solidFill>
                  <a:srgbClr val="000000"/>
                </a:solidFill>
                <a:latin typeface="黑体" panose="02010609060101010101" pitchFamily="49" charset="-122"/>
                <a:ea typeface="黑体" panose="02010609060101010101" pitchFamily="49" charset="-122"/>
              </a:rPr>
              <a:t>保险法</a:t>
            </a:r>
            <a:r>
              <a:rPr lang="en-US" altLang="zh-CN" sz="1600" b="1">
                <a:solidFill>
                  <a:srgbClr val="000000"/>
                </a:solidFill>
                <a:latin typeface="黑体" panose="02010609060101010101" pitchFamily="49" charset="-122"/>
                <a:ea typeface="黑体" panose="02010609060101010101" pitchFamily="49" charset="-122"/>
              </a:rPr>
              <a:t>》</a:t>
            </a:r>
            <a:r>
              <a:rPr lang="zh-CN" altLang="en-US" sz="1600" b="1">
                <a:solidFill>
                  <a:srgbClr val="000000"/>
                </a:solidFill>
                <a:latin typeface="黑体" panose="02010609060101010101" pitchFamily="49" charset="-122"/>
                <a:ea typeface="黑体" panose="02010609060101010101" pitchFamily="49" charset="-122"/>
              </a:rPr>
              <a:t>第</a:t>
            </a:r>
            <a:r>
              <a:rPr lang="en-US" altLang="zh-CN" sz="1600" b="1">
                <a:solidFill>
                  <a:srgbClr val="000000"/>
                </a:solidFill>
                <a:latin typeface="黑体" panose="02010609060101010101" pitchFamily="49" charset="-122"/>
                <a:ea typeface="黑体" panose="02010609060101010101" pitchFamily="49" charset="-122"/>
              </a:rPr>
              <a:t>126</a:t>
            </a:r>
            <a:r>
              <a:rPr lang="zh-CN" altLang="en-US" sz="1600" b="1">
                <a:solidFill>
                  <a:srgbClr val="000000"/>
                </a:solidFill>
                <a:latin typeface="黑体" panose="02010609060101010101" pitchFamily="49" charset="-122"/>
                <a:ea typeface="黑体" panose="02010609060101010101" pitchFamily="49" charset="-122"/>
              </a:rPr>
              <a:t>条</a:t>
            </a:r>
            <a:r>
              <a:rPr lang="zh-CN" altLang="en-US" sz="1600">
                <a:solidFill>
                  <a:srgbClr val="000000"/>
                </a:solidFill>
                <a:latin typeface="黑体" panose="02010609060101010101" pitchFamily="49" charset="-122"/>
                <a:ea typeface="黑体" panose="02010609060101010101" pitchFamily="49" charset="-122"/>
              </a:rPr>
              <a:t>　保险人委托保险代理人代为办理保险业务，应当与保险代理人签订</a:t>
            </a:r>
            <a:r>
              <a:rPr lang="zh-CN" altLang="en-US" sz="1600" b="1">
                <a:solidFill>
                  <a:srgbClr val="FF0000"/>
                </a:solidFill>
                <a:latin typeface="黑体" panose="02010609060101010101" pitchFamily="49" charset="-122"/>
                <a:ea typeface="黑体" panose="02010609060101010101" pitchFamily="49" charset="-122"/>
              </a:rPr>
              <a:t>委托代理协议</a:t>
            </a:r>
            <a:r>
              <a:rPr lang="zh-CN" altLang="en-US" sz="1600">
                <a:solidFill>
                  <a:srgbClr val="000000"/>
                </a:solidFill>
                <a:latin typeface="黑体" panose="02010609060101010101" pitchFamily="49" charset="-122"/>
                <a:ea typeface="黑体" panose="02010609060101010101" pitchFamily="49" charset="-122"/>
              </a:rPr>
              <a:t>，依法约定双方的权利和义务。</a:t>
            </a:r>
            <a:endParaRPr lang="zh-CN" altLang="en-US" sz="1600">
              <a:latin typeface="MHeiTGB-Medium-U"/>
              <a:ea typeface="宋体" panose="02010600030101010101" pitchFamily="2" charset="-122"/>
            </a:endParaRPr>
          </a:p>
        </p:txBody>
      </p:sp>
      <p:sp>
        <p:nvSpPr>
          <p:cNvPr id="26632" name="矩形 3"/>
          <p:cNvSpPr/>
          <p:nvPr/>
        </p:nvSpPr>
        <p:spPr>
          <a:xfrm>
            <a:off x="3216275" y="4276725"/>
            <a:ext cx="3435350" cy="336550"/>
          </a:xfrm>
          <a:prstGeom prst="rect">
            <a:avLst/>
          </a:prstGeom>
          <a:noFill/>
          <a:ln w="9525">
            <a:noFill/>
          </a:ln>
        </p:spPr>
        <p:txBody>
          <a:bodyPr wrap="none" anchor="t" anchorCtr="0">
            <a:spAutoFit/>
          </a:bodyPr>
          <a:p>
            <a:r>
              <a:rPr lang="zh-CN" altLang="en-US" sz="1600">
                <a:latin typeface="华文行楷" panose="02010800040101010101" pitchFamily="2" charset="-122"/>
                <a:ea typeface="华文行楷" panose="02010800040101010101" pitchFamily="2" charset="-122"/>
              </a:rPr>
              <a:t>（经销、代理、特许、连锁、加盟）</a:t>
            </a:r>
            <a:endParaRPr lang="zh-CN" altLang="en-US" sz="1600">
              <a:latin typeface="MHeiTGB-Medium-U"/>
              <a:ea typeface="宋体" panose="02010600030101010101" pitchFamily="2" charset="-122"/>
            </a:endParaRPr>
          </a:p>
        </p:txBody>
      </p:sp>
      <p:pic>
        <p:nvPicPr>
          <p:cNvPr id="26633"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26634"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内容占位符 2"/>
          <p:cNvSpPr txBox="1"/>
          <p:nvPr/>
        </p:nvSpPr>
        <p:spPr>
          <a:xfrm>
            <a:off x="2351088" y="1412875"/>
            <a:ext cx="7626350" cy="2952750"/>
          </a:xfrm>
          <a:prstGeom prst="rect">
            <a:avLst/>
          </a:prstGeom>
          <a:solidFill>
            <a:srgbClr val="FFFFFF"/>
          </a:solidFill>
          <a:ln w="9525">
            <a:noFill/>
          </a:ln>
        </p:spPr>
        <p:txBody>
          <a:bodyPr lIns="0" tIns="0" rIns="0" bIns="0" anchor="t" anchorCtr="0"/>
          <a:p>
            <a:pPr marL="158750" indent="-158750">
              <a:lnSpc>
                <a:spcPct val="150000"/>
              </a:lnSpc>
              <a:spcBef>
                <a:spcPct val="20000"/>
              </a:spcBef>
              <a:buFont typeface="Arial" panose="020B0604020202020204" pitchFamily="34" charset="0"/>
              <a:buChar char="•"/>
            </a:pPr>
            <a:r>
              <a:rPr lang="zh-CN" altLang="zh-CN" sz="1600" b="1">
                <a:solidFill>
                  <a:srgbClr val="000000"/>
                </a:solidFill>
                <a:latin typeface="黑体" panose="02010609060101010101" pitchFamily="49" charset="-122"/>
                <a:ea typeface="黑体" panose="02010609060101010101" pitchFamily="49" charset="-122"/>
              </a:rPr>
              <a:t>《</a:t>
            </a:r>
            <a:r>
              <a:rPr lang="zh-CN" altLang="en-US" sz="1600" b="1">
                <a:solidFill>
                  <a:srgbClr val="000000"/>
                </a:solidFill>
                <a:latin typeface="黑体" panose="02010609060101010101" pitchFamily="49" charset="-122"/>
                <a:ea typeface="黑体" panose="02010609060101010101" pitchFamily="49" charset="-122"/>
              </a:rPr>
              <a:t>合同法</a:t>
            </a:r>
            <a:r>
              <a:rPr lang="zh-CN" altLang="zh-CN" sz="1600" b="1">
                <a:solidFill>
                  <a:srgbClr val="000000"/>
                </a:solidFill>
                <a:latin typeface="黑体" panose="02010609060101010101" pitchFamily="49" charset="-122"/>
                <a:ea typeface="黑体" panose="02010609060101010101" pitchFamily="49" charset="-122"/>
              </a:rPr>
              <a:t>》</a:t>
            </a:r>
            <a:r>
              <a:rPr lang="zh-CN" altLang="en-US" sz="1600">
                <a:solidFill>
                  <a:srgbClr val="000000"/>
                </a:solidFill>
                <a:latin typeface="黑体" panose="02010609060101010101" pitchFamily="49" charset="-122"/>
                <a:ea typeface="黑体" panose="02010609060101010101" pitchFamily="49" charset="-122"/>
              </a:rPr>
              <a:t>第</a:t>
            </a:r>
            <a:r>
              <a:rPr lang="en-US" altLang="zh-CN" sz="1600">
                <a:solidFill>
                  <a:srgbClr val="000000"/>
                </a:solidFill>
                <a:latin typeface="黑体" panose="02010609060101010101" pitchFamily="49" charset="-122"/>
                <a:ea typeface="黑体" panose="02010609060101010101" pitchFamily="49" charset="-122"/>
              </a:rPr>
              <a:t>251</a:t>
            </a:r>
            <a:r>
              <a:rPr lang="zh-CN" altLang="en-US" sz="1600">
                <a:solidFill>
                  <a:srgbClr val="000000"/>
                </a:solidFill>
                <a:latin typeface="黑体" panose="02010609060101010101" pitchFamily="49" charset="-122"/>
                <a:ea typeface="黑体" panose="02010609060101010101" pitchFamily="49" charset="-122"/>
              </a:rPr>
              <a:t>条</a:t>
            </a:r>
            <a:r>
              <a:rPr lang="zh-CN" altLang="zh-CN" sz="1600">
                <a:solidFill>
                  <a:srgbClr val="000000"/>
                </a:solidFill>
                <a:latin typeface="黑体" panose="02010609060101010101" pitchFamily="49" charset="-122"/>
                <a:ea typeface="黑体" panose="02010609060101010101" pitchFamily="49" charset="-122"/>
              </a:rPr>
              <a:t> </a:t>
            </a:r>
            <a:r>
              <a:rPr lang="zh-CN" altLang="en-US" sz="1600">
                <a:solidFill>
                  <a:srgbClr val="000000"/>
                </a:solidFill>
                <a:latin typeface="黑体" panose="02010609060101010101" pitchFamily="49" charset="-122"/>
                <a:ea typeface="黑体" panose="02010609060101010101" pitchFamily="49" charset="-122"/>
              </a:rPr>
              <a:t>承揽合同是承揽人按照定作人的</a:t>
            </a:r>
            <a:r>
              <a:rPr lang="zh-CN" altLang="en-US" sz="1600">
                <a:solidFill>
                  <a:srgbClr val="0D0D0D"/>
                </a:solidFill>
                <a:latin typeface="黑体" panose="02010609060101010101" pitchFamily="49" charset="-122"/>
                <a:ea typeface="黑体" panose="02010609060101010101" pitchFamily="49" charset="-122"/>
              </a:rPr>
              <a:t>要求完成工作，交付工作成果，定作人给付报酬的合同。承揽包括加工、定做、修理、复制、测试、检验等工作。</a:t>
            </a:r>
            <a:endParaRPr lang="en-US" altLang="zh-CN" sz="1600">
              <a:solidFill>
                <a:srgbClr val="0D0D0D"/>
              </a:solidFill>
              <a:latin typeface="黑体" panose="02010609060101010101" pitchFamily="49" charset="-122"/>
              <a:ea typeface="黑体" panose="02010609060101010101" pitchFamily="49" charset="-122"/>
            </a:endParaRPr>
          </a:p>
          <a:p>
            <a:pPr marL="158750" indent="-158750">
              <a:lnSpc>
                <a:spcPct val="150000"/>
              </a:lnSpc>
              <a:spcBef>
                <a:spcPct val="20000"/>
              </a:spcBef>
              <a:buFont typeface="Arial" panose="020B0604020202020204" pitchFamily="34" charset="0"/>
              <a:buChar char="•"/>
            </a:pPr>
            <a:endParaRPr lang="en-US" altLang="zh-CN" sz="1600">
              <a:solidFill>
                <a:srgbClr val="000000"/>
              </a:solidFill>
              <a:latin typeface="黑体" panose="02010609060101010101" pitchFamily="49" charset="-122"/>
              <a:ea typeface="黑体" panose="02010609060101010101" pitchFamily="49" charset="-122"/>
            </a:endParaRPr>
          </a:p>
          <a:p>
            <a:pPr marL="158750" indent="-158750">
              <a:lnSpc>
                <a:spcPct val="150000"/>
              </a:lnSpc>
              <a:spcBef>
                <a:spcPct val="20000"/>
              </a:spcBef>
              <a:buFont typeface="Arial" panose="020B0604020202020204" pitchFamily="34" charset="0"/>
              <a:buChar char="•"/>
            </a:pPr>
            <a:r>
              <a:rPr lang="zh-CN" altLang="zh-CN" sz="1600" b="1">
                <a:solidFill>
                  <a:srgbClr val="000000"/>
                </a:solidFill>
                <a:latin typeface="黑体" panose="02010609060101010101" pitchFamily="49" charset="-122"/>
                <a:ea typeface="黑体" panose="02010609060101010101" pitchFamily="49" charset="-122"/>
              </a:rPr>
              <a:t>《</a:t>
            </a:r>
            <a:r>
              <a:rPr lang="zh-CN" altLang="en-US" sz="1600" b="1">
                <a:solidFill>
                  <a:srgbClr val="000000"/>
                </a:solidFill>
                <a:latin typeface="黑体" panose="02010609060101010101" pitchFamily="49" charset="-122"/>
                <a:ea typeface="黑体" panose="02010609060101010101" pitchFamily="49" charset="-122"/>
              </a:rPr>
              <a:t>最高人民法院关于审理人身损害赔偿案件适用法律若干问题的解释</a:t>
            </a:r>
            <a:r>
              <a:rPr lang="zh-CN" altLang="zh-CN" sz="1600" b="1">
                <a:solidFill>
                  <a:srgbClr val="000000"/>
                </a:solidFill>
                <a:latin typeface="黑体" panose="02010609060101010101" pitchFamily="49" charset="-122"/>
                <a:ea typeface="黑体" panose="02010609060101010101" pitchFamily="49" charset="-122"/>
              </a:rPr>
              <a:t>》</a:t>
            </a:r>
            <a:r>
              <a:rPr lang="en-US" altLang="zh-CN" sz="1600" b="1">
                <a:solidFill>
                  <a:srgbClr val="000000"/>
                </a:solidFill>
                <a:latin typeface="黑体" panose="02010609060101010101" pitchFamily="49" charset="-122"/>
                <a:ea typeface="黑体" panose="02010609060101010101" pitchFamily="49" charset="-122"/>
              </a:rPr>
              <a:t>(</a:t>
            </a:r>
            <a:r>
              <a:rPr lang="zh-CN" altLang="en-US" sz="1600" b="1">
                <a:solidFill>
                  <a:srgbClr val="000000"/>
                </a:solidFill>
                <a:latin typeface="黑体" panose="02010609060101010101" pitchFamily="49" charset="-122"/>
                <a:ea typeface="黑体" panose="02010609060101010101" pitchFamily="49" charset="-122"/>
              </a:rPr>
              <a:t>法释</a:t>
            </a:r>
            <a:r>
              <a:rPr lang="en-US" altLang="zh-CN" sz="1600" b="1">
                <a:solidFill>
                  <a:srgbClr val="000000"/>
                </a:solidFill>
                <a:latin typeface="黑体" panose="02010609060101010101" pitchFamily="49" charset="-122"/>
                <a:ea typeface="黑体" panose="02010609060101010101" pitchFamily="49" charset="-122"/>
              </a:rPr>
              <a:t>[2003]20</a:t>
            </a:r>
            <a:r>
              <a:rPr lang="zh-CN" altLang="en-US" sz="1600" b="1">
                <a:solidFill>
                  <a:srgbClr val="000000"/>
                </a:solidFill>
                <a:latin typeface="黑体" panose="02010609060101010101" pitchFamily="49" charset="-122"/>
                <a:ea typeface="黑体" panose="02010609060101010101" pitchFamily="49" charset="-122"/>
              </a:rPr>
              <a:t>号</a:t>
            </a:r>
            <a:r>
              <a:rPr lang="en-US" altLang="zh-CN" sz="1600" b="1">
                <a:solidFill>
                  <a:srgbClr val="000000"/>
                </a:solidFill>
                <a:latin typeface="黑体" panose="02010609060101010101" pitchFamily="49" charset="-122"/>
                <a:ea typeface="黑体" panose="02010609060101010101" pitchFamily="49" charset="-122"/>
              </a:rPr>
              <a:t>) </a:t>
            </a:r>
            <a:r>
              <a:rPr lang="zh-CN" altLang="en-US" sz="1600">
                <a:solidFill>
                  <a:srgbClr val="000000"/>
                </a:solidFill>
                <a:latin typeface="黑体" panose="02010609060101010101" pitchFamily="49" charset="-122"/>
                <a:ea typeface="黑体" panose="02010609060101010101" pitchFamily="49" charset="-122"/>
              </a:rPr>
              <a:t>第</a:t>
            </a:r>
            <a:r>
              <a:rPr lang="en-US" altLang="zh-CN" sz="1600">
                <a:solidFill>
                  <a:srgbClr val="000000"/>
                </a:solidFill>
                <a:latin typeface="黑体" panose="02010609060101010101" pitchFamily="49" charset="-122"/>
                <a:ea typeface="黑体" panose="02010609060101010101" pitchFamily="49" charset="-122"/>
              </a:rPr>
              <a:t>10</a:t>
            </a:r>
            <a:r>
              <a:rPr lang="zh-CN" altLang="en-US" sz="1600">
                <a:solidFill>
                  <a:srgbClr val="000000"/>
                </a:solidFill>
                <a:latin typeface="黑体" panose="02010609060101010101" pitchFamily="49" charset="-122"/>
                <a:ea typeface="黑体" panose="02010609060101010101" pitchFamily="49" charset="-122"/>
              </a:rPr>
              <a:t>条</a:t>
            </a:r>
            <a:r>
              <a:rPr lang="zh-CN" altLang="zh-CN" sz="1600">
                <a:solidFill>
                  <a:srgbClr val="000000"/>
                </a:solidFill>
                <a:latin typeface="黑体" panose="02010609060101010101" pitchFamily="49" charset="-122"/>
                <a:ea typeface="黑体" panose="02010609060101010101" pitchFamily="49" charset="-122"/>
              </a:rPr>
              <a:t> </a:t>
            </a:r>
            <a:r>
              <a:rPr lang="zh-CN" altLang="en-US" sz="1600">
                <a:solidFill>
                  <a:srgbClr val="000000"/>
                </a:solidFill>
                <a:latin typeface="黑体" panose="02010609060101010101" pitchFamily="49" charset="-122"/>
                <a:ea typeface="黑体" panose="02010609060101010101" pitchFamily="49" charset="-122"/>
              </a:rPr>
              <a:t>承揽人在完成</a:t>
            </a:r>
            <a:r>
              <a:rPr lang="zh-CN" altLang="en-US" sz="1600">
                <a:solidFill>
                  <a:srgbClr val="0D0D0D"/>
                </a:solidFill>
                <a:latin typeface="黑体" panose="02010609060101010101" pitchFamily="49" charset="-122"/>
                <a:ea typeface="黑体" panose="02010609060101010101" pitchFamily="49" charset="-122"/>
              </a:rPr>
              <a:t>工作过程中</a:t>
            </a:r>
            <a:r>
              <a:rPr lang="zh-CN" altLang="en-US" sz="1600">
                <a:solidFill>
                  <a:srgbClr val="FF0000"/>
                </a:solidFill>
                <a:latin typeface="黑体" panose="02010609060101010101" pitchFamily="49" charset="-122"/>
                <a:ea typeface="黑体" panose="02010609060101010101" pitchFamily="49" charset="-122"/>
              </a:rPr>
              <a:t>对第三人造成损害或者造成自身损害的</a:t>
            </a:r>
            <a:r>
              <a:rPr lang="zh-CN" altLang="en-US" sz="1600">
                <a:solidFill>
                  <a:srgbClr val="00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定作人不承担赔偿责任</a:t>
            </a:r>
            <a:r>
              <a:rPr lang="zh-CN" altLang="en-US" sz="1600">
                <a:solidFill>
                  <a:srgbClr val="000000"/>
                </a:solidFill>
                <a:latin typeface="黑体" panose="02010609060101010101" pitchFamily="49" charset="-122"/>
                <a:ea typeface="黑体" panose="02010609060101010101" pitchFamily="49" charset="-122"/>
              </a:rPr>
              <a:t>。但定作人对定作、指示或者选任有过失的，应当承担相应的赔偿责任。</a:t>
            </a:r>
            <a:endParaRPr lang="zh-CN" altLang="zh-CN" sz="1600">
              <a:solidFill>
                <a:srgbClr val="000000"/>
              </a:solidFill>
              <a:latin typeface="黑体" panose="02010609060101010101" pitchFamily="49" charset="-122"/>
              <a:ea typeface="黑体" panose="02010609060101010101" pitchFamily="49" charset="-122"/>
            </a:endParaRPr>
          </a:p>
          <a:p>
            <a:pPr marL="158750" indent="-158750">
              <a:lnSpc>
                <a:spcPct val="150000"/>
              </a:lnSpc>
              <a:spcBef>
                <a:spcPct val="20000"/>
              </a:spcBef>
              <a:buFont typeface="Arial" panose="020B0604020202020204" pitchFamily="34" charset="0"/>
              <a:buChar char="•"/>
            </a:pPr>
            <a:endParaRPr lang="zh-CN" altLang="zh-CN" sz="1600">
              <a:solidFill>
                <a:srgbClr val="000000"/>
              </a:solidFill>
              <a:latin typeface="Arial" panose="020B0604020202020204" pitchFamily="34" charset="0"/>
              <a:ea typeface="宋体" panose="02010600030101010101" pitchFamily="2" charset="-122"/>
            </a:endParaRPr>
          </a:p>
          <a:p>
            <a:pPr marL="158750" indent="-158750">
              <a:lnSpc>
                <a:spcPct val="150000"/>
              </a:lnSpc>
              <a:spcBef>
                <a:spcPct val="20000"/>
              </a:spcBef>
              <a:buFont typeface="Arial" panose="020B0604020202020204" pitchFamily="34" charset="0"/>
              <a:buChar char="•"/>
            </a:pPr>
            <a:endParaRPr lang="zh-CN" altLang="en-US" sz="1600">
              <a:solidFill>
                <a:srgbClr val="000000"/>
              </a:solidFill>
              <a:latin typeface="Arial" panose="020B0604020202020204" pitchFamily="34" charset="0"/>
              <a:ea typeface="宋体" panose="02010600030101010101" pitchFamily="2" charset="-122"/>
            </a:endParaRPr>
          </a:p>
        </p:txBody>
      </p:sp>
      <p:sp>
        <p:nvSpPr>
          <p:cNvPr id="27650" name="标题 1"/>
          <p:cNvSpPr txBox="1"/>
          <p:nvPr/>
        </p:nvSpPr>
        <p:spPr>
          <a:xfrm>
            <a:off x="2279650" y="981075"/>
            <a:ext cx="5757863" cy="431800"/>
          </a:xfrm>
          <a:prstGeom prst="rect">
            <a:avLst/>
          </a:prstGeom>
          <a:noFill/>
          <a:ln w="9525">
            <a:noFill/>
          </a:ln>
        </p:spPr>
        <p:txBody>
          <a:bodyPr lIns="82783" tIns="41392" rIns="82783" bIns="41392" anchor="ctr" anchorCtr="0"/>
          <a:p>
            <a:r>
              <a:rPr lang="en-US" altLang="zh-CN" sz="1800" b="1">
                <a:solidFill>
                  <a:srgbClr val="CC3300"/>
                </a:solidFill>
                <a:latin typeface="黑体" panose="02010609060101010101" pitchFamily="49" charset="-122"/>
                <a:ea typeface="黑体" panose="02010609060101010101" pitchFamily="49" charset="-122"/>
              </a:rPr>
              <a:t>3</a:t>
            </a:r>
            <a:r>
              <a:rPr lang="zh-CN" altLang="en-US" sz="1800" b="1">
                <a:solidFill>
                  <a:srgbClr val="CC3300"/>
                </a:solidFill>
                <a:latin typeface="黑体" panose="02010609060101010101" pitchFamily="49" charset="-122"/>
                <a:ea typeface="黑体" panose="02010609060101010101" pitchFamily="49" charset="-122"/>
              </a:rPr>
              <a:t>、承揽</a:t>
            </a:r>
            <a:endParaRPr lang="zh-CN" altLang="en-US" sz="1800" b="1">
              <a:solidFill>
                <a:srgbClr val="CC3300"/>
              </a:solidFill>
              <a:latin typeface="黑体" panose="02010609060101010101" pitchFamily="49" charset="-122"/>
              <a:ea typeface="黑体" panose="02010609060101010101" pitchFamily="49" charset="-122"/>
            </a:endParaRPr>
          </a:p>
        </p:txBody>
      </p:sp>
      <p:sp>
        <p:nvSpPr>
          <p:cNvPr id="27651" name="标题 1"/>
          <p:cNvSpPr txBox="1"/>
          <p:nvPr/>
        </p:nvSpPr>
        <p:spPr>
          <a:xfrm>
            <a:off x="3511550" y="128588"/>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二、用工模式风险防范</a:t>
            </a:r>
            <a:endParaRPr lang="zh-CN" altLang="en-US" sz="2300">
              <a:solidFill>
                <a:srgbClr val="C00000"/>
              </a:solidFill>
              <a:latin typeface="黑体" panose="02010609060101010101" pitchFamily="49" charset="-122"/>
              <a:ea typeface="黑体" panose="02010609060101010101" pitchFamily="49" charset="-122"/>
            </a:endParaRPr>
          </a:p>
        </p:txBody>
      </p:sp>
      <p:pic>
        <p:nvPicPr>
          <p:cNvPr id="27652" name="Picture 7" descr="c:\users\lenovo\appdata\roaming\360se6\USERDA~1\Temp\201008~1.JPG"/>
          <p:cNvPicPr>
            <a:picLocks noChangeAspect="1"/>
          </p:cNvPicPr>
          <p:nvPr/>
        </p:nvPicPr>
        <p:blipFill>
          <a:blip r:embed="rId1"/>
          <a:stretch>
            <a:fillRect/>
          </a:stretch>
        </p:blipFill>
        <p:spPr>
          <a:xfrm>
            <a:off x="4800600" y="3933825"/>
            <a:ext cx="2327275" cy="2103438"/>
          </a:xfrm>
          <a:prstGeom prst="rect">
            <a:avLst/>
          </a:prstGeom>
          <a:noFill/>
          <a:ln w="9525">
            <a:noFill/>
          </a:ln>
        </p:spPr>
      </p:pic>
      <p:pic>
        <p:nvPicPr>
          <p:cNvPr id="27653" name="图片 1" descr="议和网-白色"/>
          <p:cNvPicPr>
            <a:picLocks noChangeAspect="1"/>
          </p:cNvPicPr>
          <p:nvPr/>
        </p:nvPicPr>
        <p:blipFill>
          <a:blip r:embed="rId2"/>
          <a:stretch>
            <a:fillRect/>
          </a:stretch>
        </p:blipFill>
        <p:spPr>
          <a:xfrm>
            <a:off x="8347075" y="80963"/>
            <a:ext cx="1519238" cy="560387"/>
          </a:xfrm>
          <a:prstGeom prst="rect">
            <a:avLst/>
          </a:prstGeom>
          <a:noFill/>
          <a:ln w="9525">
            <a:noFill/>
          </a:ln>
        </p:spPr>
      </p:pic>
      <p:pic>
        <p:nvPicPr>
          <p:cNvPr id="27654" name="图片 4" descr="议和学院白色"/>
          <p:cNvPicPr>
            <a:picLocks noChangeAspect="1"/>
          </p:cNvPicPr>
          <p:nvPr/>
        </p:nvPicPr>
        <p:blipFill>
          <a:blip r:embed="rId3"/>
          <a:stretch>
            <a:fillRect/>
          </a:stretch>
        </p:blipFill>
        <p:spPr>
          <a:xfrm>
            <a:off x="9901238" y="152400"/>
            <a:ext cx="1844675" cy="487363"/>
          </a:xfrm>
          <a:prstGeom prst="rect">
            <a:avLst/>
          </a:prstGeom>
          <a:noFill/>
          <a:ln w="9525">
            <a:noFill/>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矩形 2"/>
          <p:cNvSpPr>
            <a:spLocks noGrp="1"/>
          </p:cNvSpPr>
          <p:nvPr>
            <p:ph idx="1"/>
          </p:nvPr>
        </p:nvSpPr>
        <p:spPr>
          <a:xfrm>
            <a:off x="1981200" y="1316038"/>
            <a:ext cx="2978150" cy="398462"/>
          </a:xfrm>
          <a:ln/>
        </p:spPr>
        <p:txBody>
          <a:bodyPr vert="horz" wrap="none" lIns="91440" tIns="45720" rIns="91440" bIns="45720" anchor="t" anchorCtr="0">
            <a:spAutoFit/>
          </a:bodyPr>
          <a:p>
            <a:pPr>
              <a:spcBef>
                <a:spcPct val="0"/>
              </a:spcBef>
              <a:buNone/>
            </a:pPr>
            <a:r>
              <a:rPr lang="zh-CN" altLang="en-US" sz="2000" b="1">
                <a:solidFill>
                  <a:srgbClr val="00B0F0"/>
                </a:solidFill>
                <a:latin typeface="微软雅黑" panose="020B0503020204020204" pitchFamily="34" charset="-122"/>
                <a:ea typeface="微软雅黑" panose="020B0503020204020204" pitchFamily="34" charset="-122"/>
              </a:rPr>
              <a:t>（六）</a:t>
            </a:r>
            <a:r>
              <a:rPr lang="zh-CN" altLang="en-US" sz="2000" b="1">
                <a:latin typeface="微软雅黑" panose="020B0503020204020204" pitchFamily="34" charset="-122"/>
                <a:ea typeface="微软雅黑" panose="020B0503020204020204" pitchFamily="34" charset="-122"/>
              </a:rPr>
              <a:t>用工</a:t>
            </a:r>
            <a:r>
              <a:rPr lang="zh-CN" altLang="en-US" sz="2000" b="1">
                <a:solidFill>
                  <a:srgbClr val="00B0F0"/>
                </a:solidFill>
                <a:latin typeface="微软雅黑" panose="020B0503020204020204" pitchFamily="34" charset="-122"/>
                <a:ea typeface="微软雅黑" panose="020B0503020204020204" pitchFamily="34" charset="-122"/>
              </a:rPr>
              <a:t>模式选择原则</a:t>
            </a:r>
            <a:endParaRPr lang="zh-CN" altLang="en-US" sz="2000" b="1">
              <a:solidFill>
                <a:srgbClr val="00B0F0"/>
              </a:solidFill>
              <a:latin typeface="微软雅黑" panose="020B0503020204020204" pitchFamily="34" charset="-122"/>
              <a:ea typeface="微软雅黑" panose="020B0503020204020204" pitchFamily="34" charset="-122"/>
            </a:endParaRPr>
          </a:p>
        </p:txBody>
      </p:sp>
      <p:sp>
        <p:nvSpPr>
          <p:cNvPr id="28674" name="灯片编号占位符 3"/>
          <p:cNvSpPr>
            <a:spLocks noGrp="1"/>
          </p:cNvSpPr>
          <p:nvPr>
            <p:ph type="sldNum" sz="quarter" idx="12"/>
          </p:nvPr>
        </p:nvSpPr>
        <p:spPr>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200">
                <a:solidFill>
                  <a:srgbClr val="898989"/>
                </a:solidFill>
                <a:latin typeface="MHeiTGB-Medium-U"/>
              </a:rPr>
            </a:fld>
            <a:endParaRPr lang="en-US" altLang="zh-CN" sz="1200">
              <a:solidFill>
                <a:srgbClr val="898989"/>
              </a:solidFill>
              <a:latin typeface="MHeiTGB-Medium-U"/>
            </a:endParaRPr>
          </a:p>
        </p:txBody>
      </p:sp>
      <p:sp>
        <p:nvSpPr>
          <p:cNvPr id="28675" name="标题 1"/>
          <p:cNvSpPr txBox="1"/>
          <p:nvPr/>
        </p:nvSpPr>
        <p:spPr>
          <a:xfrm>
            <a:off x="3506788" y="76200"/>
            <a:ext cx="5757862"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二、用工模式风险防范</a:t>
            </a:r>
            <a:endParaRPr lang="zh-CN" altLang="en-US" sz="2300">
              <a:solidFill>
                <a:srgbClr val="C00000"/>
              </a:solidFill>
              <a:latin typeface="黑体" panose="02010609060101010101" pitchFamily="49" charset="-122"/>
              <a:ea typeface="黑体" panose="02010609060101010101" pitchFamily="49" charset="-122"/>
            </a:endParaRPr>
          </a:p>
        </p:txBody>
      </p:sp>
      <p:sp>
        <p:nvSpPr>
          <p:cNvPr id="28676" name="矩形 2"/>
          <p:cNvSpPr/>
          <p:nvPr/>
        </p:nvSpPr>
        <p:spPr>
          <a:xfrm>
            <a:off x="2644775" y="1903413"/>
            <a:ext cx="3055938" cy="368300"/>
          </a:xfrm>
          <a:prstGeom prst="rect">
            <a:avLst/>
          </a:prstGeom>
          <a:noFill/>
          <a:ln w="9525">
            <a:noFill/>
          </a:ln>
        </p:spPr>
        <p:txBody>
          <a:bodyPr wrap="none" anchor="t" anchorCtr="0">
            <a:spAutoFit/>
          </a:bodyPr>
          <a:p>
            <a:pPr algn="ctr"/>
            <a:r>
              <a:rPr lang="en-US" altLang="zh-CN" sz="1800" b="1">
                <a:solidFill>
                  <a:srgbClr val="CC3300"/>
                </a:solidFill>
                <a:latin typeface="黑体" panose="02010609060101010101" pitchFamily="49" charset="-122"/>
                <a:ea typeface="黑体" panose="02010609060101010101" pitchFamily="49" charset="-122"/>
              </a:rPr>
              <a:t>1</a:t>
            </a:r>
            <a:r>
              <a:rPr lang="zh-CN" altLang="en-US" sz="1800" b="1">
                <a:solidFill>
                  <a:srgbClr val="CC3300"/>
                </a:solidFill>
                <a:latin typeface="黑体" panose="02010609060101010101" pitchFamily="49" charset="-122"/>
                <a:ea typeface="黑体" panose="02010609060101010101" pitchFamily="49" charset="-122"/>
              </a:rPr>
              <a:t>、影响用工模式选择的因素</a:t>
            </a:r>
            <a:endParaRPr lang="zh-CN" altLang="en-US" sz="1800">
              <a:latin typeface="MHeiTGB-Medium-U"/>
              <a:ea typeface="宋体" panose="02010600030101010101" pitchFamily="2" charset="-122"/>
            </a:endParaRPr>
          </a:p>
        </p:txBody>
      </p:sp>
      <p:sp>
        <p:nvSpPr>
          <p:cNvPr id="28677" name="矩形 4"/>
          <p:cNvSpPr/>
          <p:nvPr/>
        </p:nvSpPr>
        <p:spPr>
          <a:xfrm>
            <a:off x="2422525" y="2301875"/>
            <a:ext cx="6842125" cy="411163"/>
          </a:xfrm>
          <a:prstGeom prst="rect">
            <a:avLst/>
          </a:prstGeom>
          <a:noFill/>
          <a:ln w="9525">
            <a:noFill/>
          </a:ln>
        </p:spPr>
        <p:txBody>
          <a:bodyPr anchor="t" anchorCtr="0">
            <a:spAutoFit/>
          </a:bodyPr>
          <a:p>
            <a:pPr>
              <a:lnSpc>
                <a:spcPct val="130000"/>
              </a:lnSpc>
            </a:pPr>
            <a:r>
              <a:rPr lang="zh-CN" altLang="en-US" sz="1600">
                <a:solidFill>
                  <a:srgbClr val="000000"/>
                </a:solidFill>
                <a:latin typeface="黑体" panose="02010609060101010101" pitchFamily="49" charset="-122"/>
                <a:ea typeface="黑体" panose="02010609060101010101" pitchFamily="49" charset="-122"/>
              </a:rPr>
              <a:t>      用工环境、管理理念、岗位特点、用工成本、法律风险</a:t>
            </a:r>
            <a:endParaRPr lang="zh-CN" altLang="en-US" sz="1600">
              <a:solidFill>
                <a:srgbClr val="000000"/>
              </a:solidFill>
              <a:latin typeface="黑体" panose="02010609060101010101" pitchFamily="49" charset="-122"/>
              <a:ea typeface="黑体" panose="02010609060101010101" pitchFamily="49" charset="-122"/>
            </a:endParaRPr>
          </a:p>
        </p:txBody>
      </p:sp>
      <p:sp>
        <p:nvSpPr>
          <p:cNvPr id="28678" name="矩形 5"/>
          <p:cNvSpPr/>
          <p:nvPr/>
        </p:nvSpPr>
        <p:spPr>
          <a:xfrm>
            <a:off x="2711450" y="3021013"/>
            <a:ext cx="2597150" cy="368300"/>
          </a:xfrm>
          <a:prstGeom prst="rect">
            <a:avLst/>
          </a:prstGeom>
          <a:noFill/>
          <a:ln w="9525">
            <a:noFill/>
          </a:ln>
        </p:spPr>
        <p:txBody>
          <a:bodyPr wrap="none" anchor="t" anchorCtr="0">
            <a:spAutoFit/>
          </a:bodyPr>
          <a:p>
            <a:r>
              <a:rPr lang="en-US" altLang="zh-CN" sz="1800" b="1">
                <a:solidFill>
                  <a:srgbClr val="CC3300"/>
                </a:solidFill>
                <a:latin typeface="黑体" panose="02010609060101010101" pitchFamily="49" charset="-122"/>
                <a:ea typeface="黑体" panose="02010609060101010101" pitchFamily="49" charset="-122"/>
              </a:rPr>
              <a:t>2</a:t>
            </a:r>
            <a:r>
              <a:rPr lang="zh-CN" altLang="en-US" sz="1800" b="1">
                <a:solidFill>
                  <a:srgbClr val="CC3300"/>
                </a:solidFill>
                <a:latin typeface="黑体" panose="02010609060101010101" pitchFamily="49" charset="-122"/>
                <a:ea typeface="黑体" panose="02010609060101010101" pitchFamily="49" charset="-122"/>
              </a:rPr>
              <a:t>、用工模式选择的原则</a:t>
            </a:r>
            <a:endParaRPr lang="zh-CN" altLang="en-US" sz="1800">
              <a:latin typeface="MHeiTGB-Medium-U"/>
              <a:ea typeface="宋体" panose="02010600030101010101" pitchFamily="2" charset="-122"/>
            </a:endParaRPr>
          </a:p>
        </p:txBody>
      </p:sp>
      <p:sp>
        <p:nvSpPr>
          <p:cNvPr id="28679" name="矩形 6"/>
          <p:cNvSpPr/>
          <p:nvPr/>
        </p:nvSpPr>
        <p:spPr>
          <a:xfrm>
            <a:off x="3036888" y="3452813"/>
            <a:ext cx="4572000" cy="1198562"/>
          </a:xfrm>
          <a:prstGeom prst="rect">
            <a:avLst/>
          </a:prstGeom>
          <a:noFill/>
          <a:ln w="9525">
            <a:noFill/>
          </a:ln>
        </p:spPr>
        <p:txBody>
          <a:bodyPr anchor="t" anchorCtr="0">
            <a:spAutoFit/>
          </a:bodyPr>
          <a:p>
            <a:pPr>
              <a:lnSpc>
                <a:spcPct val="150000"/>
              </a:lnSpc>
            </a:pPr>
            <a:r>
              <a:rPr lang="zh-CN" altLang="en-US" sz="1600">
                <a:solidFill>
                  <a:srgbClr val="000000"/>
                </a:solidFill>
                <a:latin typeface="Garamond" panose="02020404030301010803" pitchFamily="18" charset="0"/>
                <a:ea typeface="黑体" panose="02010609060101010101" pitchFamily="49" charset="-122"/>
              </a:rPr>
              <a:t>创新用工模式，根据需要进行选择</a:t>
            </a:r>
            <a:endParaRPr lang="en-US" altLang="zh-CN" sz="1600">
              <a:solidFill>
                <a:srgbClr val="000000"/>
              </a:solidFill>
              <a:latin typeface="Garamond" panose="02020404030301010803" pitchFamily="18" charset="0"/>
              <a:ea typeface="黑体" panose="02010609060101010101" pitchFamily="49" charset="-122"/>
            </a:endParaRPr>
          </a:p>
          <a:p>
            <a:pPr>
              <a:lnSpc>
                <a:spcPct val="150000"/>
              </a:lnSpc>
            </a:pPr>
            <a:r>
              <a:rPr lang="zh-CN" altLang="en-US" sz="1600">
                <a:solidFill>
                  <a:srgbClr val="000000"/>
                </a:solidFill>
                <a:latin typeface="Garamond" panose="02020404030301010803" pitchFamily="18" charset="0"/>
                <a:ea typeface="黑体" panose="02010609060101010101" pitchFamily="49" charset="-122"/>
              </a:rPr>
              <a:t>尽量将劳动关系变为劳务、经济关系</a:t>
            </a:r>
            <a:endParaRPr lang="zh-CN" altLang="en-US" sz="1600">
              <a:solidFill>
                <a:srgbClr val="000000"/>
              </a:solidFill>
              <a:latin typeface="Garamond" panose="02020404030301010803" pitchFamily="18" charset="0"/>
              <a:ea typeface="黑体" panose="02010609060101010101" pitchFamily="49" charset="-122"/>
            </a:endParaRPr>
          </a:p>
          <a:p>
            <a:pPr>
              <a:lnSpc>
                <a:spcPct val="150000"/>
              </a:lnSpc>
            </a:pPr>
            <a:r>
              <a:rPr lang="zh-CN" altLang="en-US" sz="1600">
                <a:solidFill>
                  <a:srgbClr val="000000"/>
                </a:solidFill>
                <a:latin typeface="Garamond" panose="02020404030301010803" pitchFamily="18" charset="0"/>
                <a:ea typeface="黑体" panose="02010609060101010101" pitchFamily="49" charset="-122"/>
              </a:rPr>
              <a:t>避免将劳务、经济关系变成劳动关系 </a:t>
            </a:r>
            <a:endParaRPr lang="zh-CN" altLang="en-US" sz="1600">
              <a:solidFill>
                <a:srgbClr val="000000"/>
              </a:solidFill>
              <a:latin typeface="Garamond" panose="02020404030301010803" pitchFamily="18" charset="0"/>
              <a:ea typeface="黑体" panose="02010609060101010101" pitchFamily="49" charset="-122"/>
            </a:endParaRPr>
          </a:p>
        </p:txBody>
      </p:sp>
      <p:pic>
        <p:nvPicPr>
          <p:cNvPr id="11" name="Picture 4" descr="PE01670_"/>
          <p:cNvPicPr>
            <a:picLocks noChangeAspect="1"/>
          </p:cNvPicPr>
          <p:nvPr/>
        </p:nvPicPr>
        <p:blipFill>
          <a:blip r:embed="rId1"/>
          <a:stretch>
            <a:fillRect/>
          </a:stretch>
        </p:blipFill>
        <p:spPr>
          <a:xfrm>
            <a:off x="6743700" y="3205163"/>
            <a:ext cx="2952750" cy="2476500"/>
          </a:xfrm>
          <a:prstGeom prst="rect">
            <a:avLst/>
          </a:prstGeom>
          <a:noFill/>
          <a:ln w="9525">
            <a:noFill/>
          </a:ln>
        </p:spPr>
      </p:pic>
      <p:pic>
        <p:nvPicPr>
          <p:cNvPr id="28681" name="图片 1" descr="议和网-白色"/>
          <p:cNvPicPr>
            <a:picLocks noChangeAspect="1"/>
          </p:cNvPicPr>
          <p:nvPr/>
        </p:nvPicPr>
        <p:blipFill>
          <a:blip r:embed="rId2"/>
          <a:stretch>
            <a:fillRect/>
          </a:stretch>
        </p:blipFill>
        <p:spPr>
          <a:xfrm>
            <a:off x="8347075" y="80963"/>
            <a:ext cx="1519238" cy="560387"/>
          </a:xfrm>
          <a:prstGeom prst="rect">
            <a:avLst/>
          </a:prstGeom>
          <a:noFill/>
          <a:ln w="9525">
            <a:noFill/>
          </a:ln>
        </p:spPr>
      </p:pic>
      <p:pic>
        <p:nvPicPr>
          <p:cNvPr id="28682" name="图片 4" descr="议和学院白色"/>
          <p:cNvPicPr>
            <a:picLocks noChangeAspect="1"/>
          </p:cNvPicPr>
          <p:nvPr/>
        </p:nvPicPr>
        <p:blipFill>
          <a:blip r:embed="rId3"/>
          <a:stretch>
            <a:fillRect/>
          </a:stretch>
        </p:blipFill>
        <p:spPr>
          <a:xfrm>
            <a:off x="9901238" y="152400"/>
            <a:ext cx="1844675" cy="4873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标题 1"/>
          <p:cNvSpPr>
            <a:spLocks noGrp="1"/>
          </p:cNvSpPr>
          <p:nvPr>
            <p:ph type="title"/>
          </p:nvPr>
        </p:nvSpPr>
        <p:spPr>
          <a:ln/>
        </p:spPr>
        <p:txBody>
          <a:bodyPr vert="horz" wrap="square" lIns="91440" tIns="45720" rIns="91440" bIns="45720" anchor="ctr" anchorCtr="0"/>
          <a:p>
            <a:r>
              <a:rPr lang="zh-CN" altLang="en-US" sz="2400">
                <a:solidFill>
                  <a:srgbClr val="C00000"/>
                </a:solidFill>
              </a:rPr>
              <a:t>一、劳动用工法律风险</a:t>
            </a:r>
            <a:endParaRPr lang="zh-CN" altLang="en-US">
              <a:solidFill>
                <a:srgbClr val="C00000"/>
              </a:solidFill>
            </a:endParaRPr>
          </a:p>
        </p:txBody>
      </p:sp>
      <p:sp>
        <p:nvSpPr>
          <p:cNvPr id="6146" name="Rectangle 3"/>
          <p:cNvSpPr>
            <a:spLocks noGrp="1"/>
          </p:cNvSpPr>
          <p:nvPr>
            <p:ph idx="1"/>
          </p:nvPr>
        </p:nvSpPr>
        <p:spPr>
          <a:xfrm>
            <a:off x="2054225" y="892175"/>
            <a:ext cx="7848600" cy="4286250"/>
          </a:xfrm>
          <a:ln/>
        </p:spPr>
        <p:txBody>
          <a:bodyPr vert="horz" wrap="square" lIns="91440" tIns="45720" rIns="91440" bIns="45720" anchor="t" anchorCtr="0"/>
          <a:p>
            <a:pPr marL="0" indent="0">
              <a:lnSpc>
                <a:spcPct val="150000"/>
              </a:lnSpc>
              <a:buNone/>
            </a:pPr>
            <a:r>
              <a:rPr lang="" altLang="zh-CN" sz="1800">
                <a:latin typeface="微软雅黑" panose="020B0503020204020204" pitchFamily="34" charset="-122"/>
                <a:ea typeface="微软雅黑" panose="020B0503020204020204" pitchFamily="34" charset="-122"/>
              </a:rPr>
              <a:t>1</a:t>
            </a:r>
            <a:r>
              <a:rPr lang="" altLang="en-US" sz="1800">
                <a:latin typeface="微软雅黑" panose="020B0503020204020204" pitchFamily="34" charset="-122"/>
                <a:ea typeface="微软雅黑" panose="020B0503020204020204" pitchFamily="34" charset="-122"/>
              </a:rPr>
              <a:t>、企业人力资源法律风险产生的原因？</a:t>
            </a:r>
            <a:endParaRPr lang="" altLang="en-US" sz="1800">
              <a:latin typeface="微软雅黑" panose="020B0503020204020204" pitchFamily="34" charset="-122"/>
              <a:ea typeface="微软雅黑" panose="020B0503020204020204" pitchFamily="34" charset="-122"/>
            </a:endParaRPr>
          </a:p>
          <a:p>
            <a:pPr marL="0" indent="0">
              <a:lnSpc>
                <a:spcPct val="150000"/>
              </a:lnSpc>
            </a:pPr>
            <a:r>
              <a:rPr lang="" altLang="en-US" sz="1800">
                <a:solidFill>
                  <a:srgbClr val="3366CC"/>
                </a:solidFill>
                <a:latin typeface="微软雅黑" panose="020B0503020204020204" pitchFamily="34" charset="-122"/>
                <a:ea typeface="微软雅黑" panose="020B0503020204020204" pitchFamily="34" charset="-122"/>
              </a:rPr>
              <a:t>违反法律法规的硬性要求</a:t>
            </a:r>
            <a:endParaRPr lang="" altLang="en-US" sz="1800">
              <a:solidFill>
                <a:srgbClr val="3366CC"/>
              </a:solidFill>
              <a:latin typeface="微软雅黑" panose="020B0503020204020204" pitchFamily="34" charset="-122"/>
              <a:ea typeface="微软雅黑" panose="020B0503020204020204" pitchFamily="34" charset="-122"/>
            </a:endParaRPr>
          </a:p>
          <a:p>
            <a:pPr marL="0" indent="0">
              <a:lnSpc>
                <a:spcPct val="150000"/>
              </a:lnSpc>
              <a:buNone/>
            </a:pPr>
            <a:r>
              <a:rPr lang="" altLang="zh-CN" sz="1800">
                <a:latin typeface="微软雅黑" panose="020B0503020204020204" pitchFamily="34" charset="-122"/>
                <a:ea typeface="微软雅黑" panose="020B0503020204020204" pitchFamily="34" charset="-122"/>
              </a:rPr>
              <a:t>2</a:t>
            </a:r>
            <a:r>
              <a:rPr lang="" altLang="en-US" sz="1800">
                <a:latin typeface="微软雅黑" panose="020B0503020204020204" pitchFamily="34" charset="-122"/>
                <a:ea typeface="微软雅黑" panose="020B0503020204020204" pitchFamily="34" charset="-122"/>
              </a:rPr>
              <a:t>、哪些法律风险是可以避免或减少的？</a:t>
            </a:r>
            <a:endParaRPr lang="" altLang="en-US" sz="1800">
              <a:latin typeface="微软雅黑" panose="020B0503020204020204" pitchFamily="34" charset="-122"/>
              <a:ea typeface="微软雅黑" panose="020B0503020204020204" pitchFamily="34" charset="-122"/>
            </a:endParaRPr>
          </a:p>
          <a:p>
            <a:pPr marL="0" indent="0">
              <a:lnSpc>
                <a:spcPct val="150000"/>
              </a:lnSpc>
            </a:pPr>
            <a:r>
              <a:rPr lang="" altLang="en-US" sz="1800">
                <a:solidFill>
                  <a:srgbClr val="3366CC"/>
                </a:solidFill>
                <a:latin typeface="微软雅黑" panose="020B0503020204020204" pitchFamily="34" charset="-122"/>
                <a:ea typeface="微软雅黑" panose="020B0503020204020204" pitchFamily="34" charset="-122"/>
              </a:rPr>
              <a:t>人为操作不当；随意承诺又不履行</a:t>
            </a:r>
            <a:r>
              <a:rPr lang="" altLang="zh-CN" sz="1800">
                <a:solidFill>
                  <a:srgbClr val="3366CC"/>
                </a:solidFill>
                <a:latin typeface="微软雅黑" panose="020B0503020204020204" pitchFamily="34" charset="-122"/>
                <a:ea typeface="微软雅黑" panose="020B0503020204020204" pitchFamily="34" charset="-122"/>
              </a:rPr>
              <a:t>.......</a:t>
            </a:r>
            <a:endParaRPr lang="" altLang="zh-CN" sz="1800">
              <a:solidFill>
                <a:srgbClr val="3366CC"/>
              </a:solidFill>
              <a:latin typeface="微软雅黑" panose="020B0503020204020204" pitchFamily="34" charset="-122"/>
              <a:ea typeface="微软雅黑" panose="020B0503020204020204" pitchFamily="34" charset="-122"/>
            </a:endParaRPr>
          </a:p>
          <a:p>
            <a:pPr marL="0" indent="0">
              <a:lnSpc>
                <a:spcPct val="150000"/>
              </a:lnSpc>
              <a:buNone/>
            </a:pPr>
            <a:r>
              <a:rPr lang="" altLang="zh-CN" sz="1800">
                <a:latin typeface="微软雅黑" panose="020B0503020204020204" pitchFamily="34" charset="-122"/>
                <a:ea typeface="微软雅黑" panose="020B0503020204020204" pitchFamily="34" charset="-122"/>
              </a:rPr>
              <a:t>3</a:t>
            </a:r>
            <a:r>
              <a:rPr lang="" altLang="en-US" sz="1800">
                <a:latin typeface="微软雅黑" panose="020B0503020204020204" pitchFamily="34" charset="-122"/>
                <a:ea typeface="微软雅黑" panose="020B0503020204020204" pitchFamily="34" charset="-122"/>
              </a:rPr>
              <a:t>、如何操作才能避免或减少法律风险？</a:t>
            </a:r>
            <a:endParaRPr lang="" altLang="en-US" sz="1800">
              <a:latin typeface="微软雅黑" panose="020B0503020204020204" pitchFamily="34" charset="-122"/>
              <a:ea typeface="微软雅黑" panose="020B0503020204020204" pitchFamily="34" charset="-122"/>
            </a:endParaRPr>
          </a:p>
          <a:p>
            <a:pPr marL="0" indent="0">
              <a:lnSpc>
                <a:spcPct val="150000"/>
              </a:lnSpc>
              <a:buNone/>
            </a:pPr>
            <a:r>
              <a:rPr lang="" altLang="en-US" sz="1800">
                <a:latin typeface="微软雅黑" panose="020B0503020204020204" pitchFamily="34" charset="-122"/>
                <a:ea typeface="微软雅黑" panose="020B0503020204020204" pitchFamily="34" charset="-122"/>
              </a:rPr>
              <a:t>（</a:t>
            </a:r>
            <a:r>
              <a:rPr lang="" altLang="zh-CN" sz="1800">
                <a:latin typeface="微软雅黑" panose="020B0503020204020204" pitchFamily="34" charset="-122"/>
                <a:ea typeface="微软雅黑" panose="020B0503020204020204" pitchFamily="34" charset="-122"/>
              </a:rPr>
              <a:t>1</a:t>
            </a:r>
            <a:r>
              <a:rPr lang="" altLang="en-US" sz="1800">
                <a:latin typeface="微软雅黑" panose="020B0503020204020204" pitchFamily="34" charset="-122"/>
                <a:ea typeface="微软雅黑" panose="020B0503020204020204" pitchFamily="34" charset="-122"/>
              </a:rPr>
              <a:t>）企业应合法合规，遵守强制性或禁止性规定；</a:t>
            </a:r>
            <a:endParaRPr lang="" altLang="en-US" sz="1800">
              <a:latin typeface="微软雅黑" panose="020B0503020204020204" pitchFamily="34" charset="-122"/>
              <a:ea typeface="微软雅黑" panose="020B0503020204020204" pitchFamily="34" charset="-122"/>
            </a:endParaRPr>
          </a:p>
          <a:p>
            <a:pPr marL="0" indent="0">
              <a:lnSpc>
                <a:spcPct val="150000"/>
              </a:lnSpc>
              <a:buNone/>
            </a:pPr>
            <a:r>
              <a:rPr lang="" altLang="en-US" sz="1800">
                <a:latin typeface="微软雅黑" panose="020B0503020204020204" pitchFamily="34" charset="-122"/>
                <a:ea typeface="微软雅黑" panose="020B0503020204020204" pitchFamily="34" charset="-122"/>
              </a:rPr>
              <a:t>（</a:t>
            </a:r>
            <a:r>
              <a:rPr lang="" altLang="zh-CN" sz="1800">
                <a:latin typeface="微软雅黑" panose="020B0503020204020204" pitchFamily="34" charset="-122"/>
                <a:ea typeface="微软雅黑" panose="020B0503020204020204" pitchFamily="34" charset="-122"/>
              </a:rPr>
              <a:t>2</a:t>
            </a:r>
            <a:r>
              <a:rPr lang="" altLang="en-US" sz="1800">
                <a:latin typeface="微软雅黑" panose="020B0503020204020204" pitchFamily="34" charset="-122"/>
                <a:ea typeface="微软雅黑" panose="020B0503020204020204" pitchFamily="34" charset="-122"/>
              </a:rPr>
              <a:t>）对于非法定义务与责任，企业应抓主动权；</a:t>
            </a:r>
            <a:endParaRPr lang="" altLang="en-US" sz="1800">
              <a:latin typeface="微软雅黑" panose="020B0503020204020204" pitchFamily="34" charset="-122"/>
              <a:ea typeface="微软雅黑" panose="020B0503020204020204" pitchFamily="34" charset="-122"/>
            </a:endParaRPr>
          </a:p>
          <a:p>
            <a:pPr marL="0" indent="0">
              <a:lnSpc>
                <a:spcPct val="150000"/>
              </a:lnSpc>
              <a:buNone/>
            </a:pPr>
            <a:r>
              <a:rPr lang="" altLang="en-US" sz="1800">
                <a:latin typeface="微软雅黑" panose="020B0503020204020204" pitchFamily="34" charset="-122"/>
                <a:ea typeface="微软雅黑" panose="020B0503020204020204" pitchFamily="34" charset="-122"/>
              </a:rPr>
              <a:t>（</a:t>
            </a:r>
            <a:r>
              <a:rPr lang="" altLang="zh-CN" sz="1800">
                <a:latin typeface="微软雅黑" panose="020B0503020204020204" pitchFamily="34" charset="-122"/>
                <a:ea typeface="微软雅黑" panose="020B0503020204020204" pitchFamily="34" charset="-122"/>
              </a:rPr>
              <a:t>3</a:t>
            </a:r>
            <a:r>
              <a:rPr lang="" altLang="en-US" sz="1800">
                <a:latin typeface="微软雅黑" panose="020B0503020204020204" pitchFamily="34" charset="-122"/>
                <a:ea typeface="微软雅黑" panose="020B0503020204020204" pitchFamily="34" charset="-122"/>
              </a:rPr>
              <a:t>）解雇问题员工</a:t>
            </a:r>
            <a:r>
              <a:rPr lang="" altLang="zh-CN" sz="1800">
                <a:latin typeface="微软雅黑" panose="020B0503020204020204" pitchFamily="34" charset="-122"/>
                <a:ea typeface="微软雅黑" panose="020B0503020204020204" pitchFamily="34" charset="-122"/>
              </a:rPr>
              <a:t>=</a:t>
            </a:r>
            <a:r>
              <a:rPr lang="" altLang="en-US" sz="1800">
                <a:latin typeface="微软雅黑" panose="020B0503020204020204" pitchFamily="34" charset="-122"/>
                <a:ea typeface="微软雅黑" panose="020B0503020204020204" pitchFamily="34" charset="-122"/>
              </a:rPr>
              <a:t>静态法律依据</a:t>
            </a:r>
            <a:r>
              <a:rPr lang="" altLang="zh-CN" sz="1800">
                <a:latin typeface="微软雅黑" panose="020B0503020204020204" pitchFamily="34" charset="-122"/>
                <a:ea typeface="微软雅黑" panose="020B0503020204020204" pitchFamily="34" charset="-122"/>
              </a:rPr>
              <a:t>+</a:t>
            </a:r>
            <a:r>
              <a:rPr lang="" altLang="en-US" sz="1800">
                <a:latin typeface="微软雅黑" panose="020B0503020204020204" pitchFamily="34" charset="-122"/>
                <a:ea typeface="微软雅黑" panose="020B0503020204020204" pitchFamily="34" charset="-122"/>
              </a:rPr>
              <a:t>动态事实证据</a:t>
            </a:r>
            <a:r>
              <a:rPr lang="" altLang="zh-CN" sz="1800">
                <a:latin typeface="微软雅黑" panose="020B0503020204020204" pitchFamily="34" charset="-122"/>
                <a:ea typeface="微软雅黑" panose="020B0503020204020204" pitchFamily="34" charset="-122"/>
              </a:rPr>
              <a:t>+</a:t>
            </a:r>
            <a:r>
              <a:rPr lang="" altLang="en-US" sz="1800">
                <a:latin typeface="微软雅黑" panose="020B0503020204020204" pitchFamily="34" charset="-122"/>
                <a:ea typeface="微软雅黑" panose="020B0503020204020204" pitchFamily="34" charset="-122"/>
              </a:rPr>
              <a:t>工会程序</a:t>
            </a:r>
            <a:endParaRPr lang="" altLang="en-US" sz="1800">
              <a:latin typeface="微软雅黑" panose="020B0503020204020204" pitchFamily="34" charset="-122"/>
              <a:ea typeface="微软雅黑" panose="020B0503020204020204" pitchFamily="34" charset="-122"/>
            </a:endParaRPr>
          </a:p>
          <a:p>
            <a:pPr marL="0" indent="0">
              <a:lnSpc>
                <a:spcPct val="150000"/>
              </a:lnSpc>
              <a:buNone/>
            </a:pPr>
            <a:r>
              <a:rPr lang="" altLang="en-US" sz="1800">
                <a:latin typeface="微软雅黑" panose="020B0503020204020204" pitchFamily="34" charset="-122"/>
                <a:ea typeface="微软雅黑" panose="020B0503020204020204" pitchFamily="34" charset="-122"/>
              </a:rPr>
              <a:t>                              </a:t>
            </a:r>
            <a:r>
              <a:rPr lang="" altLang="zh-CN" sz="1800">
                <a:latin typeface="微软雅黑" panose="020B0503020204020204" pitchFamily="34" charset="-122"/>
                <a:ea typeface="微软雅黑" panose="020B0503020204020204" pitchFamily="34" charset="-122"/>
              </a:rPr>
              <a:t>+</a:t>
            </a:r>
            <a:r>
              <a:rPr lang="" altLang="en-US" sz="1800">
                <a:latin typeface="微软雅黑" panose="020B0503020204020204" pitchFamily="34" charset="-122"/>
                <a:ea typeface="微软雅黑" panose="020B0503020204020204" pitchFamily="34" charset="-122"/>
              </a:rPr>
              <a:t>文书表述</a:t>
            </a:r>
            <a:r>
              <a:rPr lang="" altLang="zh-CN" sz="1800">
                <a:latin typeface="微软雅黑" panose="020B0503020204020204" pitchFamily="34" charset="-122"/>
                <a:ea typeface="微软雅黑" panose="020B0503020204020204" pitchFamily="34" charset="-122"/>
              </a:rPr>
              <a:t>+</a:t>
            </a:r>
            <a:r>
              <a:rPr lang="" altLang="en-US" sz="1800">
                <a:latin typeface="微软雅黑" panose="020B0503020204020204" pitchFamily="34" charset="-122"/>
                <a:ea typeface="微软雅黑" panose="020B0503020204020204" pitchFamily="34" charset="-122"/>
              </a:rPr>
              <a:t>文书送达</a:t>
            </a:r>
            <a:endParaRPr lang="" altLang="en-US" sz="1800">
              <a:latin typeface="微软雅黑" panose="020B0503020204020204" pitchFamily="34" charset="-122"/>
              <a:ea typeface="微软雅黑" panose="020B0503020204020204" pitchFamily="34" charset="-122"/>
            </a:endParaRPr>
          </a:p>
          <a:p>
            <a:pPr marL="0" indent="0">
              <a:lnSpc>
                <a:spcPct val="150000"/>
              </a:lnSpc>
              <a:buNone/>
            </a:pPr>
            <a:endParaRPr lang="" altLang="en-US" sz="1800">
              <a:solidFill>
                <a:srgbClr val="3366CC"/>
              </a:solidFill>
              <a:latin typeface="微软雅黑" panose="020B0503020204020204" pitchFamily="34" charset="-122"/>
              <a:ea typeface="微软雅黑" panose="020B0503020204020204" pitchFamily="34" charset="-122"/>
            </a:endParaRPr>
          </a:p>
          <a:p>
            <a:pPr marL="0" indent="0">
              <a:lnSpc>
                <a:spcPct val="150000"/>
              </a:lnSpc>
            </a:pPr>
            <a:endParaRPr lang="" altLang="en-US" sz="1800">
              <a:solidFill>
                <a:srgbClr val="3366CC"/>
              </a:solidFill>
              <a:latin typeface="微软雅黑" panose="020B0503020204020204" pitchFamily="34" charset="-122"/>
              <a:ea typeface="微软雅黑" panose="020B0503020204020204" pitchFamily="34" charset="-122"/>
            </a:endParaRPr>
          </a:p>
        </p:txBody>
      </p:sp>
      <p:sp>
        <p:nvSpPr>
          <p:cNvPr id="6147" name="灯片编号占位符 5"/>
          <p:cNvSpPr>
            <a:spLocks noGrp="1"/>
          </p:cNvSpPr>
          <p:nvPr>
            <p:ph type="sldNum" sz="quarter" idx="12"/>
          </p:nvPr>
        </p:nvSpPr>
        <p:spPr>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300">
                <a:solidFill>
                  <a:srgbClr val="000000"/>
                </a:solidFill>
                <a:latin typeface="Times New Roman" panose="02020603050405020304" pitchFamily="18" charset="0"/>
              </a:rPr>
            </a:fld>
            <a:endParaRPr lang="zh-CN" altLang="en-US" sz="1300">
              <a:solidFill>
                <a:srgbClr val="000000"/>
              </a:solidFill>
              <a:latin typeface="Times New Roman" panose="02020603050405020304" pitchFamily="18" charset="0"/>
            </a:endParaRPr>
          </a:p>
        </p:txBody>
      </p:sp>
      <p:pic>
        <p:nvPicPr>
          <p:cNvPr id="6148" name="图片 2"/>
          <p:cNvPicPr>
            <a:picLocks noChangeAspect="1"/>
          </p:cNvPicPr>
          <p:nvPr/>
        </p:nvPicPr>
        <p:blipFill>
          <a:blip r:embed="rId1"/>
          <a:stretch>
            <a:fillRect/>
          </a:stretch>
        </p:blipFill>
        <p:spPr>
          <a:xfrm rot="1020000">
            <a:off x="7597775" y="1120775"/>
            <a:ext cx="2533650" cy="2776538"/>
          </a:xfrm>
          <a:prstGeom prst="rect">
            <a:avLst/>
          </a:prstGeom>
          <a:noFill/>
          <a:ln w="9525">
            <a:noFill/>
          </a:ln>
        </p:spPr>
      </p:pic>
      <p:sp>
        <p:nvSpPr>
          <p:cNvPr id="4" name="Rectangle 3"/>
          <p:cNvSpPr>
            <a:spLocks noGrp="1"/>
          </p:cNvSpPr>
          <p:nvPr/>
        </p:nvSpPr>
        <p:spPr bwMode="auto">
          <a:xfrm>
            <a:off x="2054225" y="5286375"/>
            <a:ext cx="7848600" cy="1089025"/>
          </a:xfrm>
          <a:prstGeom prst="rect">
            <a:avLst/>
          </a:prstGeom>
          <a:gradFill rotWithShape="1">
            <a:gsLst>
              <a:gs pos="0">
                <a:srgbClr val="ACACE1"/>
              </a:gs>
              <a:gs pos="35001">
                <a:srgbClr val="C5C5E9"/>
              </a:gs>
              <a:gs pos="100000">
                <a:srgbClr val="E9E9F7"/>
              </a:gs>
            </a:gsLst>
            <a:lin ang="16200000" scaled="1"/>
          </a:gradFill>
          <a:ln>
            <a:noFill/>
          </a:ln>
          <a:effectLst>
            <a:outerShdw blurRad="63500" dist="38100" dir="5400000" algn="t"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en-US" sz="1800" b="1" i="0" u="none" strike="noStrike" kern="1200" cap="none" spc="0" normalizeH="0" baseline="0" noProof="1">
                <a:solidFill>
                  <a:srgbClr val="3366CC"/>
                </a:solidFill>
                <a:latin typeface="微软雅黑" panose="020B0503020204020204" pitchFamily="34" charset="-122"/>
                <a:ea typeface="微软雅黑" panose="020B0503020204020204" pitchFamily="34" charset="-122"/>
                <a:cs typeface="+mn-cs"/>
                <a:sym typeface="+mn-ea"/>
              </a:rPr>
              <a:t>对于非法定的福利待遇、单位保留随时撤回、撤销、变更或调整的权利，而无须征得员工的同意。</a:t>
            </a:r>
            <a:endParaRPr kumimoji="0" lang="en-US" altLang="en-US" sz="1800" b="1" i="0" u="none" strike="noStrike" kern="1200" cap="none" spc="0" normalizeH="0" baseline="0" noProof="1">
              <a:solidFill>
                <a:srgbClr val="3366CC"/>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Char char="•"/>
            </a:pPr>
            <a:endParaRPr kumimoji="0" lang="en-US" altLang="en-US" sz="1800" b="0" i="0" u="none" strike="noStrike" kern="1200" cap="none" spc="0" normalizeH="0" baseline="0" noProof="1">
              <a:solidFill>
                <a:srgbClr val="3366CC"/>
              </a:solidFill>
              <a:latin typeface="微软雅黑" panose="020B0503020204020204" pitchFamily="34" charset="-122"/>
              <a:ea typeface="微软雅黑" panose="020B0503020204020204" pitchFamily="34" charset="-122"/>
              <a:cs typeface="+mn-cs"/>
            </a:endParaRPr>
          </a:p>
        </p:txBody>
      </p:sp>
      <p:pic>
        <p:nvPicPr>
          <p:cNvPr id="6150" name="图片 1" descr="议和网-白色"/>
          <p:cNvPicPr>
            <a:picLocks noChangeAspect="1"/>
          </p:cNvPicPr>
          <p:nvPr/>
        </p:nvPicPr>
        <p:blipFill>
          <a:blip r:embed="rId2"/>
          <a:stretch>
            <a:fillRect/>
          </a:stretch>
        </p:blipFill>
        <p:spPr>
          <a:xfrm>
            <a:off x="8347075" y="80963"/>
            <a:ext cx="1519238" cy="560387"/>
          </a:xfrm>
          <a:prstGeom prst="rect">
            <a:avLst/>
          </a:prstGeom>
          <a:noFill/>
          <a:ln w="9525">
            <a:noFill/>
          </a:ln>
        </p:spPr>
      </p:pic>
      <p:pic>
        <p:nvPicPr>
          <p:cNvPr id="6151" name="图片 4" descr="议和学院白色"/>
          <p:cNvPicPr>
            <a:picLocks noChangeAspect="1"/>
          </p:cNvPicPr>
          <p:nvPr/>
        </p:nvPicPr>
        <p:blipFill>
          <a:blip r:embed="rId3"/>
          <a:stretch>
            <a:fillRect/>
          </a:stretch>
        </p:blipFill>
        <p:spPr>
          <a:xfrm>
            <a:off x="9901238" y="152400"/>
            <a:ext cx="1844675" cy="487363"/>
          </a:xfrm>
          <a:prstGeom prst="rect">
            <a:avLst/>
          </a:prstGeom>
          <a:noFill/>
          <a:ln w="9525">
            <a:noFill/>
          </a:ln>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灯片编号占位符 3"/>
          <p:cNvSpPr>
            <a:spLocks noGrp="1"/>
          </p:cNvSpPr>
          <p:nvPr>
            <p:ph type="sldNum" sz="quarter" idx="12"/>
          </p:nvPr>
        </p:nvSpPr>
        <p:spPr>
          <a:xfrm>
            <a:off x="8077200" y="6045200"/>
            <a:ext cx="2133600" cy="476250"/>
          </a:xfrm>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200">
                <a:solidFill>
                  <a:srgbClr val="898989"/>
                </a:solidFill>
                <a:latin typeface="MHeiTGB-Medium-U"/>
              </a:rPr>
            </a:fld>
            <a:endParaRPr lang="en-US" altLang="zh-CN" sz="1200">
              <a:solidFill>
                <a:srgbClr val="898989"/>
              </a:solidFill>
              <a:latin typeface="MHeiTGB-Medium-U"/>
            </a:endParaRPr>
          </a:p>
        </p:txBody>
      </p:sp>
      <p:sp>
        <p:nvSpPr>
          <p:cNvPr id="29698" name="Text Box 3"/>
          <p:cNvSpPr txBox="1"/>
          <p:nvPr/>
        </p:nvSpPr>
        <p:spPr>
          <a:xfrm>
            <a:off x="5341938" y="993775"/>
            <a:ext cx="1555750" cy="522288"/>
          </a:xfrm>
          <a:prstGeom prst="rect">
            <a:avLst/>
          </a:prstGeom>
          <a:noFill/>
          <a:ln w="9525">
            <a:noFill/>
          </a:ln>
        </p:spPr>
        <p:txBody>
          <a:bodyPr anchor="t" anchorCtr="0">
            <a:spAutoFit/>
          </a:bodyPr>
          <a:p>
            <a:pPr algn="ctr"/>
            <a:r>
              <a:rPr lang="zh-CN" altLang="en-US" sz="2800" b="1">
                <a:solidFill>
                  <a:srgbClr val="6600FF"/>
                </a:solidFill>
                <a:latin typeface="微软雅黑" panose="020B0503020204020204" pitchFamily="34" charset="-122"/>
                <a:ea typeface="微软雅黑" panose="020B0503020204020204" pitchFamily="34" charset="-122"/>
              </a:rPr>
              <a:t>目 录</a:t>
            </a:r>
            <a:endParaRPr lang="zh-CN" altLang="en-US" sz="2800" b="1">
              <a:solidFill>
                <a:srgbClr val="6600FF"/>
              </a:solidFill>
              <a:latin typeface="微软雅黑" panose="020B0503020204020204" pitchFamily="34" charset="-122"/>
              <a:ea typeface="微软雅黑" panose="020B0503020204020204" pitchFamily="34" charset="-122"/>
            </a:endParaRPr>
          </a:p>
        </p:txBody>
      </p:sp>
      <p:sp>
        <p:nvSpPr>
          <p:cNvPr id="29699" name="AutoShape 6"/>
          <p:cNvSpPr/>
          <p:nvPr/>
        </p:nvSpPr>
        <p:spPr>
          <a:xfrm>
            <a:off x="3817938" y="1922463"/>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29700" name="Text Box 7"/>
          <p:cNvSpPr txBox="1">
            <a:spLocks noChangeArrowheads="1"/>
          </p:cNvSpPr>
          <p:nvPr/>
        </p:nvSpPr>
        <p:spPr bwMode="auto">
          <a:xfrm>
            <a:off x="4343400" y="1998663"/>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rgbClr val="0D0D0D"/>
                </a:solidFill>
                <a:latin typeface="MHeiTGB-Medium-U"/>
                <a:ea typeface="+mn-ea"/>
                <a:cs typeface="+mn-cs"/>
              </a:rPr>
              <a:t>一、劳动用工法律风险</a:t>
            </a:r>
            <a:endParaRPr kumimoji="0" lang="en-US" altLang="zh-CN" sz="2000" b="1" i="0" u="none" strike="noStrike" kern="1200" cap="none" spc="0" normalizeH="0" baseline="0" noProof="1">
              <a:solidFill>
                <a:srgbClr val="0D0D0D"/>
              </a:solidFill>
              <a:latin typeface="MHeiTGB-Medium-U"/>
              <a:ea typeface="+mn-ea"/>
              <a:cs typeface="+mn-cs"/>
            </a:endParaRPr>
          </a:p>
        </p:txBody>
      </p:sp>
      <p:sp>
        <p:nvSpPr>
          <p:cNvPr id="29701" name="AutoShape 6"/>
          <p:cNvSpPr/>
          <p:nvPr/>
        </p:nvSpPr>
        <p:spPr>
          <a:xfrm>
            <a:off x="3817938" y="2530475"/>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56327" name="Text Box 7"/>
          <p:cNvSpPr txBox="1">
            <a:spLocks noChangeArrowheads="1"/>
          </p:cNvSpPr>
          <p:nvPr/>
        </p:nvSpPr>
        <p:spPr bwMode="gray">
          <a:xfrm>
            <a:off x="4343400" y="2606675"/>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rgbClr val="0D0D0D"/>
                </a:solidFill>
                <a:latin typeface="MHeiTGB-Medium-U"/>
                <a:ea typeface="+mn-ea"/>
                <a:cs typeface="+mn-cs"/>
              </a:rPr>
              <a:t>二、用工模式风险防范</a:t>
            </a:r>
            <a:endParaRPr kumimoji="0" lang="en-US" altLang="zh-CN" sz="2000" b="1" i="0" u="none" strike="noStrike" kern="1200" cap="none" spc="0" normalizeH="0" baseline="0" noProof="1">
              <a:solidFill>
                <a:srgbClr val="0D0D0D"/>
              </a:solidFill>
              <a:latin typeface="MHeiTGB-Medium-U"/>
              <a:ea typeface="+mn-ea"/>
              <a:cs typeface="+mn-cs"/>
            </a:endParaRPr>
          </a:p>
        </p:txBody>
      </p:sp>
      <p:sp>
        <p:nvSpPr>
          <p:cNvPr id="29703" name="AutoShape 6"/>
          <p:cNvSpPr/>
          <p:nvPr/>
        </p:nvSpPr>
        <p:spPr>
          <a:xfrm>
            <a:off x="3843338" y="3140075"/>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29704" name="Text Box 7"/>
          <p:cNvSpPr txBox="1">
            <a:spLocks noChangeArrowheads="1"/>
          </p:cNvSpPr>
          <p:nvPr/>
        </p:nvSpPr>
        <p:spPr bwMode="auto">
          <a:xfrm>
            <a:off x="4356100" y="3216275"/>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rgbClr val="FF0000"/>
                </a:solidFill>
                <a:latin typeface="微软雅黑" panose="020B0503020204020204" pitchFamily="34" charset="-122"/>
                <a:ea typeface="微软雅黑" panose="020B0503020204020204" pitchFamily="34" charset="-122"/>
                <a:cs typeface="+mn-cs"/>
              </a:rPr>
              <a:t>三、招聘录用风险防范</a:t>
            </a:r>
            <a:endParaRPr kumimoji="0" lang="en-US" altLang="zh-CN" sz="2000" b="1" i="0" u="none" strike="noStrike" kern="1200" cap="none" spc="0" normalizeH="0" baseline="0" noProof="1">
              <a:solidFill>
                <a:srgbClr val="FF0000"/>
              </a:solidFill>
              <a:latin typeface="微软雅黑" panose="020B0503020204020204" pitchFamily="34" charset="-122"/>
              <a:ea typeface="微软雅黑" panose="020B0503020204020204" pitchFamily="34" charset="-122"/>
              <a:cs typeface="+mn-cs"/>
            </a:endParaRPr>
          </a:p>
        </p:txBody>
      </p:sp>
      <p:sp>
        <p:nvSpPr>
          <p:cNvPr id="29705" name="AutoShape 6"/>
          <p:cNvSpPr/>
          <p:nvPr/>
        </p:nvSpPr>
        <p:spPr>
          <a:xfrm>
            <a:off x="3830638" y="3748088"/>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29706" name="Text Box 7"/>
          <p:cNvSpPr txBox="1">
            <a:spLocks noChangeArrowheads="1"/>
          </p:cNvSpPr>
          <p:nvPr/>
        </p:nvSpPr>
        <p:spPr bwMode="auto">
          <a:xfrm>
            <a:off x="4356100" y="3824288"/>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chemeClr val="tx1"/>
                </a:solidFill>
                <a:latin typeface="MHeiTGB-Medium-U"/>
                <a:ea typeface="+mn-ea"/>
                <a:cs typeface="+mn-cs"/>
              </a:rPr>
              <a:t>四、劳动合同风险防范</a:t>
            </a:r>
            <a:endParaRPr kumimoji="0" lang="en-US" altLang="zh-CN" sz="2000" b="1" i="0" u="none" strike="noStrike" kern="1200" cap="none" spc="0" normalizeH="0" baseline="0" noProof="1">
              <a:solidFill>
                <a:schemeClr val="tx1"/>
              </a:solidFill>
              <a:latin typeface="MHeiTGB-Medium-U"/>
              <a:ea typeface="+mn-ea"/>
              <a:cs typeface="+mn-cs"/>
            </a:endParaRPr>
          </a:p>
        </p:txBody>
      </p:sp>
      <p:sp>
        <p:nvSpPr>
          <p:cNvPr id="29707" name="AutoShape 6"/>
          <p:cNvSpPr/>
          <p:nvPr/>
        </p:nvSpPr>
        <p:spPr>
          <a:xfrm>
            <a:off x="3830638" y="4356100"/>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29708" name="Text Box 7"/>
          <p:cNvSpPr txBox="1">
            <a:spLocks noChangeArrowheads="1"/>
          </p:cNvSpPr>
          <p:nvPr/>
        </p:nvSpPr>
        <p:spPr bwMode="auto">
          <a:xfrm>
            <a:off x="4356100" y="4432300"/>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chemeClr val="tx1"/>
                </a:solidFill>
                <a:latin typeface="MHeiTGB-Medium-U"/>
                <a:ea typeface="+mn-ea"/>
                <a:cs typeface="+mn-cs"/>
              </a:rPr>
              <a:t>五、员工离职风险防范</a:t>
            </a:r>
            <a:endParaRPr kumimoji="0" lang="en-US" altLang="zh-CN" sz="2000" b="1" i="0" u="none" strike="noStrike" kern="1200" cap="none" spc="0" normalizeH="0" baseline="0" noProof="1">
              <a:solidFill>
                <a:schemeClr val="tx1"/>
              </a:solidFill>
              <a:latin typeface="MHeiTGB-Medium-U"/>
              <a:ea typeface="+mn-ea"/>
              <a:cs typeface="+mn-cs"/>
            </a:endParaRPr>
          </a:p>
        </p:txBody>
      </p:sp>
      <p:pic>
        <p:nvPicPr>
          <p:cNvPr id="29709"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29710"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灯片编号占位符 3"/>
          <p:cNvSpPr>
            <a:spLocks noGrp="1"/>
          </p:cNvSpPr>
          <p:nvPr>
            <p:ph type="sldNum" sz="quarter" idx="12"/>
          </p:nvPr>
        </p:nvSpPr>
        <p:spPr>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200">
                <a:solidFill>
                  <a:srgbClr val="898989"/>
                </a:solidFill>
                <a:latin typeface="MHeiTGB-Medium-U"/>
              </a:rPr>
            </a:fld>
            <a:endParaRPr lang="en-US" altLang="zh-CN" sz="1200">
              <a:solidFill>
                <a:srgbClr val="898989"/>
              </a:solidFill>
              <a:latin typeface="MHeiTGB-Medium-U"/>
            </a:endParaRPr>
          </a:p>
        </p:txBody>
      </p:sp>
      <p:sp>
        <p:nvSpPr>
          <p:cNvPr id="30722" name="矩形 4"/>
          <p:cNvSpPr/>
          <p:nvPr/>
        </p:nvSpPr>
        <p:spPr>
          <a:xfrm>
            <a:off x="2208213" y="982663"/>
            <a:ext cx="7559675" cy="922337"/>
          </a:xfrm>
          <a:prstGeom prst="rect">
            <a:avLst/>
          </a:prstGeom>
          <a:noFill/>
          <a:ln w="9525">
            <a:noFill/>
          </a:ln>
        </p:spPr>
        <p:txBody>
          <a:bodyPr anchor="t" anchorCtr="0">
            <a:spAutoFit/>
          </a:bodyPr>
          <a:p>
            <a:pPr>
              <a:lnSpc>
                <a:spcPct val="150000"/>
              </a:lnSpc>
            </a:pPr>
            <a:r>
              <a:rPr lang="zh-CN" altLang="en-US" sz="1800">
                <a:solidFill>
                  <a:srgbClr val="000000"/>
                </a:solidFill>
                <a:latin typeface="黑体" panose="02010609060101010101" pitchFamily="49" charset="-122"/>
                <a:ea typeface="黑体" panose="02010609060101010101" pitchFamily="49" charset="-122"/>
              </a:rPr>
              <a:t>招聘是人力资源管理的第一环节，是与绩效考评并齐的世界性管理难题。</a:t>
            </a:r>
            <a:endParaRPr lang="zh-CN" altLang="en-US" sz="1800">
              <a:solidFill>
                <a:srgbClr val="000000"/>
              </a:solidFill>
              <a:latin typeface="黑体" panose="02010609060101010101" pitchFamily="49" charset="-122"/>
              <a:ea typeface="黑体" panose="02010609060101010101" pitchFamily="49" charset="-122"/>
            </a:endParaRPr>
          </a:p>
          <a:p>
            <a:pPr>
              <a:lnSpc>
                <a:spcPct val="150000"/>
              </a:lnSpc>
            </a:pPr>
            <a:r>
              <a:rPr lang="zh-CN" altLang="en-US" sz="1800">
                <a:solidFill>
                  <a:srgbClr val="000000"/>
                </a:solidFill>
                <a:latin typeface="黑体" panose="02010609060101010101" pitchFamily="49" charset="-122"/>
                <a:ea typeface="黑体" panose="02010609060101010101" pitchFamily="49" charset="-122"/>
              </a:rPr>
              <a:t>招聘的核心目的不仅是：找到人，更要是：</a:t>
            </a:r>
            <a:r>
              <a:rPr lang="zh-CN" altLang="en-US" sz="1800">
                <a:solidFill>
                  <a:srgbClr val="FF0000"/>
                </a:solidFill>
                <a:latin typeface="黑体" panose="02010609060101010101" pitchFamily="49" charset="-122"/>
                <a:ea typeface="黑体" panose="02010609060101010101" pitchFamily="49" charset="-122"/>
              </a:rPr>
              <a:t>找对人</a:t>
            </a:r>
            <a:r>
              <a:rPr lang="zh-CN" altLang="en-US" sz="1800">
                <a:solidFill>
                  <a:srgbClr val="000000"/>
                </a:solidFill>
                <a:latin typeface="黑体" panose="02010609060101010101" pitchFamily="49" charset="-122"/>
                <a:ea typeface="黑体" panose="02010609060101010101" pitchFamily="49" charset="-122"/>
              </a:rPr>
              <a:t>。</a:t>
            </a:r>
            <a:endParaRPr lang="zh-CN" altLang="en-US" sz="1800">
              <a:solidFill>
                <a:srgbClr val="000000"/>
              </a:solidFill>
              <a:latin typeface="黑体" panose="02010609060101010101" pitchFamily="49" charset="-122"/>
              <a:ea typeface="黑体" panose="02010609060101010101" pitchFamily="49" charset="-122"/>
            </a:endParaRPr>
          </a:p>
        </p:txBody>
      </p:sp>
      <p:sp>
        <p:nvSpPr>
          <p:cNvPr id="30723" name="标题 1"/>
          <p:cNvSpPr txBox="1"/>
          <p:nvPr/>
        </p:nvSpPr>
        <p:spPr>
          <a:xfrm>
            <a:off x="3511550" y="128588"/>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三、招聘录用风险防范</a:t>
            </a:r>
            <a:endParaRPr lang="zh-CN" altLang="en-US" sz="2300">
              <a:solidFill>
                <a:srgbClr val="C00000"/>
              </a:solidFill>
              <a:latin typeface="黑体" panose="02010609060101010101" pitchFamily="49" charset="-122"/>
              <a:ea typeface="黑体" panose="02010609060101010101" pitchFamily="49" charset="-122"/>
            </a:endParaRPr>
          </a:p>
        </p:txBody>
      </p:sp>
      <p:sp>
        <p:nvSpPr>
          <p:cNvPr id="30724" name="Rectangle 3"/>
          <p:cNvSpPr txBox="1"/>
          <p:nvPr/>
        </p:nvSpPr>
        <p:spPr>
          <a:xfrm>
            <a:off x="2230438" y="2422525"/>
            <a:ext cx="7713662" cy="3241675"/>
          </a:xfrm>
          <a:prstGeom prst="rect">
            <a:avLst/>
          </a:prstGeom>
          <a:solidFill>
            <a:srgbClr val="FFFFFF"/>
          </a:solidFill>
          <a:ln w="9525">
            <a:noFill/>
          </a:ln>
        </p:spPr>
        <p:txBody>
          <a:bodyPr lIns="0" tIns="0" rIns="0" bIns="0" anchor="t" anchorCtr="0"/>
          <a:p>
            <a:pPr eaLnBrk="0" hangingPunct="0">
              <a:lnSpc>
                <a:spcPct val="150000"/>
              </a:lnSpc>
              <a:spcBef>
                <a:spcPct val="20000"/>
              </a:spcBef>
              <a:buFont typeface="Arial" panose="020B0604020202020204" pitchFamily="34" charset="0"/>
              <a:buChar char="•"/>
            </a:pPr>
            <a:r>
              <a:rPr lang="zh-CN" altLang="en-US" sz="1600" b="1">
                <a:latin typeface="Arial" panose="020B0604020202020204" pitchFamily="34" charset="0"/>
                <a:ea typeface="宋体" panose="02010600030101010101" pitchFamily="2" charset="-122"/>
              </a:rPr>
              <a:t> </a:t>
            </a:r>
            <a:r>
              <a:rPr lang="zh-CN" altLang="en-US" sz="1600" b="1">
                <a:latin typeface="黑体" panose="02010609060101010101" pitchFamily="49" charset="-122"/>
                <a:ea typeface="黑体" panose="02010609060101010101" pitchFamily="49" charset="-122"/>
              </a:rPr>
              <a:t>辞职自由</a:t>
            </a:r>
            <a:endParaRPr lang="zh-CN" altLang="en-US" sz="1600" b="1">
              <a:latin typeface="黑体" panose="02010609060101010101" pitchFamily="49" charset="-122"/>
              <a:ea typeface="黑体" panose="02010609060101010101" pitchFamily="49" charset="-122"/>
            </a:endParaRPr>
          </a:p>
          <a:p>
            <a:pPr eaLnBrk="0" hangingPunct="0">
              <a:lnSpc>
                <a:spcPct val="150000"/>
              </a:lnSpc>
              <a:spcBef>
                <a:spcPct val="20000"/>
              </a:spcBef>
              <a:buFont typeface="Wingdings" panose="05000000000000000000" pitchFamily="2" charset="2"/>
            </a:pPr>
            <a:r>
              <a:rPr lang="en-US" altLang="zh-CN" sz="1600">
                <a:latin typeface="黑体" panose="02010609060101010101" pitchFamily="49" charset="-122"/>
                <a:ea typeface="黑体" panose="02010609060101010101" pitchFamily="49" charset="-122"/>
              </a:rPr>
              <a:t>  </a:t>
            </a:r>
            <a:r>
              <a:rPr lang="zh-CN" altLang="en-US" sz="1600">
                <a:latin typeface="黑体" panose="02010609060101010101" pitchFamily="49" charset="-122"/>
                <a:ea typeface="黑体" panose="02010609060101010101" pitchFamily="49" charset="-122"/>
              </a:rPr>
              <a:t>不能扣押证件、收取押金，不得要求员工提供担保</a:t>
            </a:r>
            <a:endParaRPr lang="zh-CN" altLang="en-US" sz="1600">
              <a:latin typeface="黑体" panose="02010609060101010101" pitchFamily="49" charset="-122"/>
              <a:ea typeface="黑体" panose="02010609060101010101" pitchFamily="49" charset="-122"/>
            </a:endParaRPr>
          </a:p>
          <a:p>
            <a:pPr eaLnBrk="0" hangingPunct="0">
              <a:lnSpc>
                <a:spcPct val="150000"/>
              </a:lnSpc>
              <a:spcBef>
                <a:spcPct val="20000"/>
              </a:spcBef>
              <a:buFont typeface="Wingdings" panose="05000000000000000000" pitchFamily="2" charset="2"/>
            </a:pPr>
            <a:r>
              <a:rPr lang="en-US" altLang="zh-CN" sz="1600">
                <a:latin typeface="黑体" panose="02010609060101010101" pitchFamily="49" charset="-122"/>
                <a:ea typeface="黑体" panose="02010609060101010101" pitchFamily="49" charset="-122"/>
              </a:rPr>
              <a:t>  </a:t>
            </a:r>
            <a:r>
              <a:rPr lang="zh-CN" altLang="en-US" sz="1600">
                <a:latin typeface="黑体" panose="02010609060101010101" pitchFamily="49" charset="-122"/>
                <a:ea typeface="黑体" panose="02010609060101010101" pitchFamily="49" charset="-122"/>
              </a:rPr>
              <a:t>不能随意设定违约金</a:t>
            </a:r>
            <a:endParaRPr lang="zh-CN" altLang="en-US" sz="1600">
              <a:latin typeface="黑体" panose="02010609060101010101" pitchFamily="49" charset="-122"/>
              <a:ea typeface="黑体" panose="02010609060101010101" pitchFamily="49" charset="-122"/>
            </a:endParaRPr>
          </a:p>
          <a:p>
            <a:pPr eaLnBrk="0" hangingPunct="0">
              <a:lnSpc>
                <a:spcPct val="150000"/>
              </a:lnSpc>
              <a:spcBef>
                <a:spcPct val="20000"/>
              </a:spcBef>
              <a:buFont typeface="Wingdings" panose="05000000000000000000" pitchFamily="2" charset="2"/>
            </a:pPr>
            <a:r>
              <a:rPr lang="en-US" altLang="zh-CN" sz="1600">
                <a:latin typeface="黑体" panose="02010609060101010101" pitchFamily="49" charset="-122"/>
                <a:ea typeface="黑体" panose="02010609060101010101" pitchFamily="49" charset="-122"/>
              </a:rPr>
              <a:t>  </a:t>
            </a:r>
            <a:r>
              <a:rPr lang="zh-CN" altLang="en-US" sz="1600">
                <a:latin typeface="黑体" panose="02010609060101010101" pitchFamily="49" charset="-122"/>
                <a:ea typeface="黑体" panose="02010609060101010101" pitchFamily="49" charset="-122"/>
              </a:rPr>
              <a:t>劳动者无因辞职权</a:t>
            </a:r>
            <a:endParaRPr lang="zh-CN" altLang="en-US" sz="1600">
              <a:latin typeface="黑体" panose="02010609060101010101" pitchFamily="49" charset="-122"/>
              <a:ea typeface="黑体" panose="02010609060101010101" pitchFamily="49" charset="-122"/>
            </a:endParaRPr>
          </a:p>
          <a:p>
            <a:pPr eaLnBrk="0" hangingPunct="0">
              <a:lnSpc>
                <a:spcPct val="150000"/>
              </a:lnSpc>
              <a:spcBef>
                <a:spcPct val="20000"/>
              </a:spcBef>
              <a:buFont typeface="Arial" panose="020B0604020202020204" pitchFamily="34" charset="0"/>
              <a:buChar char="•"/>
            </a:pPr>
            <a:r>
              <a:rPr lang="zh-CN" altLang="en-US" sz="1600" b="1">
                <a:latin typeface="黑体" panose="02010609060101010101" pitchFamily="49" charset="-122"/>
                <a:ea typeface="黑体" panose="02010609060101010101" pitchFamily="49" charset="-122"/>
              </a:rPr>
              <a:t> 解雇限制</a:t>
            </a:r>
            <a:endParaRPr lang="zh-CN" altLang="en-US" sz="1600">
              <a:latin typeface="黑体" panose="02010609060101010101" pitchFamily="49" charset="-122"/>
              <a:ea typeface="黑体" panose="02010609060101010101" pitchFamily="49" charset="-122"/>
            </a:endParaRPr>
          </a:p>
          <a:p>
            <a:pPr eaLnBrk="0" hangingPunct="0">
              <a:lnSpc>
                <a:spcPct val="150000"/>
              </a:lnSpc>
              <a:spcBef>
                <a:spcPct val="20000"/>
              </a:spcBef>
              <a:buFont typeface="Wingdings" panose="05000000000000000000" pitchFamily="2" charset="2"/>
            </a:pPr>
            <a:r>
              <a:rPr lang="en-US" altLang="zh-CN" sz="1600">
                <a:latin typeface="黑体" panose="02010609060101010101" pitchFamily="49" charset="-122"/>
                <a:ea typeface="黑体" panose="02010609060101010101" pitchFamily="49" charset="-122"/>
              </a:rPr>
              <a:t>《</a:t>
            </a:r>
            <a:r>
              <a:rPr lang="zh-CN" altLang="en-US" sz="1600">
                <a:latin typeface="黑体" panose="02010609060101010101" pitchFamily="49" charset="-122"/>
                <a:ea typeface="黑体" panose="02010609060101010101" pitchFamily="49" charset="-122"/>
              </a:rPr>
              <a:t>劳动合同法</a:t>
            </a:r>
            <a:r>
              <a:rPr lang="en-US" altLang="zh-CN" sz="1600">
                <a:latin typeface="黑体" panose="02010609060101010101" pitchFamily="49" charset="-122"/>
                <a:ea typeface="黑体" panose="02010609060101010101" pitchFamily="49" charset="-122"/>
              </a:rPr>
              <a:t>》</a:t>
            </a:r>
            <a:r>
              <a:rPr lang="zh-CN" altLang="en-US" sz="1600">
                <a:latin typeface="黑体" panose="02010609060101010101" pitchFamily="49" charset="-122"/>
                <a:ea typeface="黑体" panose="02010609060101010101" pitchFamily="49" charset="-122"/>
              </a:rPr>
              <a:t>第</a:t>
            </a:r>
            <a:r>
              <a:rPr lang="en-US" altLang="zh-CN" sz="1600">
                <a:latin typeface="黑体" panose="02010609060101010101" pitchFamily="49" charset="-122"/>
                <a:ea typeface="黑体" panose="02010609060101010101" pitchFamily="49" charset="-122"/>
              </a:rPr>
              <a:t>21</a:t>
            </a:r>
            <a:r>
              <a:rPr lang="zh-CN" altLang="en-US" sz="1600">
                <a:latin typeface="黑体" panose="02010609060101010101" pitchFamily="49" charset="-122"/>
                <a:ea typeface="黑体" panose="02010609060101010101" pitchFamily="49" charset="-122"/>
              </a:rPr>
              <a:t>条  </a:t>
            </a:r>
            <a:r>
              <a:rPr lang="zh-CN" altLang="en-US" sz="1600">
                <a:solidFill>
                  <a:srgbClr val="FF0000"/>
                </a:solidFill>
                <a:latin typeface="黑体" panose="02010609060101010101" pitchFamily="49" charset="-122"/>
                <a:ea typeface="黑体" panose="02010609060101010101" pitchFamily="49" charset="-122"/>
              </a:rPr>
              <a:t>在试用期中</a:t>
            </a:r>
            <a:r>
              <a:rPr lang="zh-CN" altLang="en-US" sz="1600">
                <a:latin typeface="黑体" panose="02010609060101010101" pitchFamily="49" charset="-122"/>
                <a:ea typeface="黑体" panose="02010609060101010101" pitchFamily="49" charset="-122"/>
              </a:rPr>
              <a:t>，除劳动者有本法第三十九条和第四十条第一项、第二项规定的情形外，</a:t>
            </a:r>
            <a:r>
              <a:rPr lang="zh-CN" altLang="en-US" sz="1600">
                <a:solidFill>
                  <a:srgbClr val="FF0000"/>
                </a:solidFill>
                <a:latin typeface="黑体" panose="02010609060101010101" pitchFamily="49" charset="-122"/>
                <a:ea typeface="黑体" panose="02010609060101010101" pitchFamily="49" charset="-122"/>
              </a:rPr>
              <a:t>用人单位不得解除劳动合同</a:t>
            </a:r>
            <a:r>
              <a:rPr lang="zh-CN" altLang="en-US" sz="1600">
                <a:latin typeface="黑体" panose="02010609060101010101" pitchFamily="49" charset="-122"/>
                <a:ea typeface="黑体" panose="02010609060101010101" pitchFamily="49" charset="-122"/>
              </a:rPr>
              <a:t>。用人单位在试用期解除劳动合同的，应当向劳动者</a:t>
            </a:r>
            <a:r>
              <a:rPr lang="zh-CN" altLang="en-US" sz="1600">
                <a:solidFill>
                  <a:srgbClr val="FF0000"/>
                </a:solidFill>
                <a:latin typeface="黑体" panose="02010609060101010101" pitchFamily="49" charset="-122"/>
                <a:ea typeface="黑体" panose="02010609060101010101" pitchFamily="49" charset="-122"/>
              </a:rPr>
              <a:t>说明理由</a:t>
            </a:r>
            <a:r>
              <a:rPr lang="zh-CN" altLang="en-US" sz="1600">
                <a:latin typeface="黑体" panose="02010609060101010101" pitchFamily="49" charset="-122"/>
                <a:ea typeface="黑体" panose="02010609060101010101" pitchFamily="49" charset="-122"/>
              </a:rPr>
              <a:t>。 </a:t>
            </a:r>
            <a:endParaRPr lang="zh-CN" altLang="en-US" sz="1600">
              <a:latin typeface="黑体" panose="02010609060101010101" pitchFamily="49" charset="-122"/>
              <a:ea typeface="黑体" panose="02010609060101010101" pitchFamily="49" charset="-122"/>
            </a:endParaRPr>
          </a:p>
        </p:txBody>
      </p:sp>
      <p:sp>
        <p:nvSpPr>
          <p:cNvPr id="30725" name="矩形 7"/>
          <p:cNvSpPr/>
          <p:nvPr/>
        </p:nvSpPr>
        <p:spPr>
          <a:xfrm>
            <a:off x="3863975" y="2039938"/>
            <a:ext cx="3632200" cy="368300"/>
          </a:xfrm>
          <a:prstGeom prst="rect">
            <a:avLst/>
          </a:prstGeom>
          <a:noFill/>
          <a:ln w="9525">
            <a:noFill/>
          </a:ln>
        </p:spPr>
        <p:txBody>
          <a:bodyPr wrap="none" anchor="t" anchorCtr="0">
            <a:spAutoFit/>
          </a:bodyPr>
          <a:p>
            <a:r>
              <a:rPr lang="zh-CN" altLang="en-US" sz="1800" b="1">
                <a:solidFill>
                  <a:srgbClr val="CC0000"/>
                </a:solidFill>
                <a:latin typeface="黑体" panose="02010609060101010101" pitchFamily="49" charset="-122"/>
                <a:ea typeface="黑体" panose="02010609060101010101" pitchFamily="49" charset="-122"/>
              </a:rPr>
              <a:t>招聘的重要性</a:t>
            </a:r>
            <a:r>
              <a:rPr lang="en-US" altLang="zh-CN" sz="1800" b="1">
                <a:solidFill>
                  <a:srgbClr val="CC0000"/>
                </a:solidFill>
                <a:latin typeface="黑体" panose="02010609060101010101" pitchFamily="49" charset="-122"/>
                <a:ea typeface="黑体" panose="02010609060101010101" pitchFamily="49" charset="-122"/>
              </a:rPr>
              <a:t>——</a:t>
            </a:r>
            <a:r>
              <a:rPr lang="zh-CN" altLang="en-US" sz="1800" b="1">
                <a:solidFill>
                  <a:srgbClr val="CC0000"/>
                </a:solidFill>
                <a:latin typeface="黑体" panose="02010609060101010101" pitchFamily="49" charset="-122"/>
                <a:ea typeface="黑体" panose="02010609060101010101" pitchFamily="49" charset="-122"/>
              </a:rPr>
              <a:t>基于法律的角度</a:t>
            </a:r>
            <a:endParaRPr lang="zh-CN" altLang="en-US" sz="1800">
              <a:latin typeface="MHeiTGB-Medium-U"/>
              <a:ea typeface="宋体" panose="02010600030101010101" pitchFamily="2" charset="-122"/>
            </a:endParaRPr>
          </a:p>
        </p:txBody>
      </p:sp>
      <p:pic>
        <p:nvPicPr>
          <p:cNvPr id="30726"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30727"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AutoShape 2"/>
          <p:cNvSpPr/>
          <p:nvPr/>
        </p:nvSpPr>
        <p:spPr>
          <a:xfrm>
            <a:off x="3844925" y="1914525"/>
            <a:ext cx="3870325" cy="2674938"/>
          </a:xfrm>
          <a:prstGeom prst="triangle">
            <a:avLst>
              <a:gd name="adj" fmla="val 50000"/>
            </a:avLst>
          </a:prstGeom>
          <a:solidFill>
            <a:srgbClr val="66FFFF"/>
          </a:solidFill>
          <a:ln w="38100" cap="flat" cmpd="sng">
            <a:solidFill>
              <a:schemeClr val="tx1"/>
            </a:solidFill>
            <a:prstDash val="solid"/>
            <a:miter/>
            <a:headEnd type="none" w="med" len="med"/>
            <a:tailEnd type="none" w="med" len="med"/>
          </a:ln>
        </p:spPr>
        <p:txBody>
          <a:bodyPr wrap="none" anchor="ctr" anchorCtr="0"/>
          <a:p>
            <a:endParaRPr lang="zh-CN" altLang="en-US" sz="2000" b="1">
              <a:latin typeface="Times New Roman" panose="02020603050405020304" pitchFamily="18" charset="0"/>
              <a:ea typeface="宋体" panose="02010600030101010101" pitchFamily="2" charset="-122"/>
            </a:endParaRPr>
          </a:p>
        </p:txBody>
      </p:sp>
      <p:sp>
        <p:nvSpPr>
          <p:cNvPr id="31746" name="Oval 3"/>
          <p:cNvSpPr>
            <a:spLocks noChangeArrowheads="1"/>
          </p:cNvSpPr>
          <p:nvPr/>
        </p:nvSpPr>
        <p:spPr bwMode="auto">
          <a:xfrm>
            <a:off x="4648200" y="1773238"/>
            <a:ext cx="2235200" cy="1241425"/>
          </a:xfrm>
          <a:prstGeom prst="ellipse">
            <a:avLst/>
          </a:prstGeom>
          <a:solidFill>
            <a:srgbClr val="CCFF66"/>
          </a:solidFill>
          <a:ln>
            <a:noFill/>
          </a:ln>
          <a:effectLst>
            <a:outerShdw blurRad="63500" dist="46662" dir="2115817" algn="ctr" rotWithShape="0">
              <a:schemeClr val="bg2">
                <a:alpha val="74998"/>
              </a:scheme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kern="1200" cap="none" spc="0" normalizeH="0" baseline="0" noProof="1">
                <a:solidFill>
                  <a:srgbClr val="FF0000"/>
                </a:solidFill>
                <a:latin typeface="黑体" panose="02010609060101010101" pitchFamily="49" charset="-122"/>
                <a:ea typeface="黑体" panose="02010609060101010101" pitchFamily="49" charset="-122"/>
                <a:cs typeface="+mn-cs"/>
              </a:rPr>
              <a:t>未成年就业</a:t>
            </a:r>
            <a:endParaRPr kumimoji="0" lang="zh-CN" altLang="en-US" sz="1800" b="0" i="0" u="none" strike="noStrike" kern="1200" cap="none" spc="0" normalizeH="0" baseline="0" noProof="1">
              <a:solidFill>
                <a:srgbClr val="FF0000"/>
              </a:solidFill>
              <a:latin typeface="黑体" panose="02010609060101010101" pitchFamily="49" charset="-122"/>
              <a:ea typeface="黑体" panose="02010609060101010101" pitchFamily="49" charset="-122"/>
              <a:cs typeface="+mn-cs"/>
            </a:endParaRPr>
          </a:p>
        </p:txBody>
      </p:sp>
      <p:sp>
        <p:nvSpPr>
          <p:cNvPr id="31747" name="AutoShape 4"/>
          <p:cNvSpPr/>
          <p:nvPr/>
        </p:nvSpPr>
        <p:spPr>
          <a:xfrm flipV="1">
            <a:off x="4678363" y="3609975"/>
            <a:ext cx="2027237" cy="984250"/>
          </a:xfrm>
          <a:prstGeom prst="triangle">
            <a:avLst>
              <a:gd name="adj" fmla="val 50000"/>
            </a:avLst>
          </a:prstGeom>
          <a:solidFill>
            <a:srgbClr val="66FFFF"/>
          </a:solidFill>
          <a:ln w="38100" cap="flat" cmpd="sng">
            <a:solidFill>
              <a:schemeClr val="tx1"/>
            </a:solidFill>
            <a:prstDash val="solid"/>
            <a:miter/>
            <a:headEnd type="none" w="med" len="med"/>
            <a:tailEnd type="none" w="med" len="med"/>
          </a:ln>
        </p:spPr>
        <p:txBody>
          <a:bodyPr wrap="none" anchor="ctr" anchorCtr="0"/>
          <a:p>
            <a:endParaRPr lang="zh-CN" altLang="en-US" sz="2400" b="1">
              <a:latin typeface="Times New Roman" panose="02020603050405020304" pitchFamily="18" charset="0"/>
              <a:ea typeface="宋体" panose="02010600030101010101" pitchFamily="2" charset="-122"/>
            </a:endParaRPr>
          </a:p>
        </p:txBody>
      </p:sp>
      <p:sp>
        <p:nvSpPr>
          <p:cNvPr id="31748" name="Oval 5"/>
          <p:cNvSpPr>
            <a:spLocks noChangeArrowheads="1"/>
          </p:cNvSpPr>
          <p:nvPr/>
        </p:nvSpPr>
        <p:spPr bwMode="auto">
          <a:xfrm>
            <a:off x="2590800" y="3759200"/>
            <a:ext cx="2235200" cy="1241425"/>
          </a:xfrm>
          <a:prstGeom prst="ellipse">
            <a:avLst/>
          </a:prstGeom>
          <a:solidFill>
            <a:srgbClr val="CCFF66"/>
          </a:solidFill>
          <a:ln>
            <a:noFill/>
          </a:ln>
          <a:effectLst>
            <a:outerShdw blurRad="63500" dist="46662" dir="2115817" algn="ctr" rotWithShape="0">
              <a:schemeClr val="bg2">
                <a:alpha val="74998"/>
              </a:scheme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kern="1200" cap="none" spc="0" normalizeH="0" baseline="0" noProof="1">
                <a:solidFill>
                  <a:srgbClr val="FF0000"/>
                </a:solidFill>
                <a:latin typeface="黑体" panose="02010609060101010101" pitchFamily="49" charset="-122"/>
                <a:ea typeface="黑体" panose="02010609060101010101" pitchFamily="49" charset="-122"/>
                <a:cs typeface="+mn-cs"/>
              </a:rPr>
              <a:t>招聘港澳台</a:t>
            </a:r>
            <a:endParaRPr kumimoji="0" lang="zh-CN" altLang="en-US" sz="1800" b="0" i="0" u="none" strike="noStrike" kern="1200" cap="none" spc="0" normalizeH="0" baseline="0" noProof="1">
              <a:solidFill>
                <a:srgbClr val="FF0000"/>
              </a:solidFill>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kern="1200" cap="none" spc="0" normalizeH="0" baseline="0" noProof="1">
                <a:solidFill>
                  <a:srgbClr val="FF0000"/>
                </a:solidFill>
                <a:latin typeface="黑体" panose="02010609060101010101" pitchFamily="49" charset="-122"/>
                <a:ea typeface="黑体" panose="02010609060101010101" pitchFamily="49" charset="-122"/>
                <a:cs typeface="+mn-cs"/>
              </a:rPr>
              <a:t>及外籍员工</a:t>
            </a:r>
            <a:endParaRPr kumimoji="0" lang="zh-CN" altLang="en-US" sz="1800" b="0" i="0" u="none" strike="noStrike" kern="1200" cap="none" spc="0" normalizeH="0" baseline="0" noProof="1">
              <a:solidFill>
                <a:srgbClr val="FF0000"/>
              </a:solidFill>
              <a:latin typeface="黑体" panose="02010609060101010101" pitchFamily="49" charset="-122"/>
              <a:ea typeface="黑体" panose="02010609060101010101" pitchFamily="49" charset="-122"/>
              <a:cs typeface="+mn-cs"/>
            </a:endParaRPr>
          </a:p>
        </p:txBody>
      </p:sp>
      <p:sp>
        <p:nvSpPr>
          <p:cNvPr id="31749" name="Oval 6"/>
          <p:cNvSpPr>
            <a:spLocks noChangeArrowheads="1"/>
          </p:cNvSpPr>
          <p:nvPr/>
        </p:nvSpPr>
        <p:spPr bwMode="auto">
          <a:xfrm>
            <a:off x="6472238" y="3802063"/>
            <a:ext cx="2235200" cy="1241425"/>
          </a:xfrm>
          <a:prstGeom prst="ellipse">
            <a:avLst/>
          </a:prstGeom>
          <a:solidFill>
            <a:srgbClr val="CCFF66"/>
          </a:solidFill>
          <a:ln>
            <a:noFill/>
          </a:ln>
          <a:effectLst>
            <a:outerShdw blurRad="63500" dist="46662" dir="2115817" algn="ctr" rotWithShape="0">
              <a:schemeClr val="bg2">
                <a:alpha val="74998"/>
              </a:scheme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kern="1200" cap="none" spc="0" normalizeH="0" baseline="0" noProof="1">
                <a:solidFill>
                  <a:schemeClr val="bg1"/>
                </a:solidFill>
                <a:latin typeface="MHeiTGB-Medium-U"/>
                <a:ea typeface="+mn-ea"/>
                <a:cs typeface="+mn-cs"/>
              </a:rPr>
              <a:t>  </a:t>
            </a:r>
            <a:r>
              <a:rPr kumimoji="0" lang="zh-CN" altLang="en-US" sz="1800" b="0" i="0" u="none" strike="noStrike" kern="1200" cap="none" spc="0" normalizeH="0" baseline="0" noProof="1">
                <a:solidFill>
                  <a:srgbClr val="FF0000"/>
                </a:solidFill>
                <a:latin typeface="黑体" panose="02010609060101010101" pitchFamily="49" charset="-122"/>
                <a:ea typeface="黑体" panose="02010609060101010101" pitchFamily="49" charset="-122"/>
                <a:cs typeface="+mn-cs"/>
              </a:rPr>
              <a:t>照顾特殊</a:t>
            </a:r>
            <a:endParaRPr kumimoji="0" lang="en-US" altLang="zh-CN" sz="1800" b="0" i="0" u="none" strike="noStrike" kern="1200" cap="none" spc="0" normalizeH="0" baseline="0" noProof="1">
              <a:solidFill>
                <a:srgbClr val="FF0000"/>
              </a:solidFill>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kern="1200" cap="none" spc="0" normalizeH="0" baseline="0" noProof="1">
                <a:solidFill>
                  <a:srgbClr val="FF0000"/>
                </a:solidFill>
                <a:latin typeface="黑体" panose="02010609060101010101" pitchFamily="49" charset="-122"/>
                <a:ea typeface="黑体" panose="02010609060101010101" pitchFamily="49" charset="-122"/>
                <a:cs typeface="+mn-cs"/>
              </a:rPr>
              <a:t> 就业群体</a:t>
            </a:r>
            <a:endParaRPr kumimoji="0" lang="zh-CN" altLang="en-US" sz="1800" b="0" i="0" u="none" strike="noStrike" kern="1200" cap="none" spc="0" normalizeH="0" baseline="0" noProof="1">
              <a:solidFill>
                <a:srgbClr val="FF0000"/>
              </a:solidFill>
              <a:latin typeface="黑体" panose="02010609060101010101" pitchFamily="49" charset="-122"/>
              <a:ea typeface="黑体" panose="02010609060101010101" pitchFamily="49" charset="-122"/>
              <a:cs typeface="+mn-cs"/>
            </a:endParaRPr>
          </a:p>
        </p:txBody>
      </p:sp>
      <p:sp>
        <p:nvSpPr>
          <p:cNvPr id="31750" name="Text Box 7"/>
          <p:cNvSpPr txBox="1"/>
          <p:nvPr/>
        </p:nvSpPr>
        <p:spPr>
          <a:xfrm>
            <a:off x="2443163" y="1925638"/>
            <a:ext cx="2216150" cy="584200"/>
          </a:xfrm>
          <a:prstGeom prst="rect">
            <a:avLst/>
          </a:prstGeom>
          <a:noFill/>
          <a:ln w="9525" cap="flat" cmpd="sng">
            <a:solidFill>
              <a:srgbClr val="0000FF"/>
            </a:solidFill>
            <a:prstDash val="solid"/>
            <a:miter/>
            <a:headEnd type="none" w="med" len="med"/>
            <a:tailEnd type="none" w="med" len="med"/>
          </a:ln>
        </p:spPr>
        <p:txBody>
          <a:bodyPr wrap="none" anchor="t" anchorCtr="0">
            <a:spAutoFit/>
          </a:bodyPr>
          <a:p>
            <a:r>
              <a:rPr lang="en-US" altLang="zh-CN" sz="1600">
                <a:latin typeface="黑体" panose="02010609060101010101" pitchFamily="49" charset="-122"/>
                <a:ea typeface="黑体" panose="02010609060101010101" pitchFamily="49" charset="-122"/>
              </a:rPr>
              <a:t>《</a:t>
            </a:r>
            <a:r>
              <a:rPr lang="zh-CN" altLang="en-US" sz="1600">
                <a:latin typeface="黑体" panose="02010609060101010101" pitchFamily="49" charset="-122"/>
                <a:ea typeface="黑体" panose="02010609060101010101" pitchFamily="49" charset="-122"/>
              </a:rPr>
              <a:t>禁止使用童工规定</a:t>
            </a:r>
            <a:r>
              <a:rPr lang="en-US" altLang="zh-CN" sz="1600">
                <a:latin typeface="黑体" panose="02010609060101010101" pitchFamily="49" charset="-122"/>
                <a:ea typeface="黑体" panose="02010609060101010101" pitchFamily="49" charset="-122"/>
              </a:rPr>
              <a:t>》</a:t>
            </a:r>
            <a:endParaRPr lang="en-US" altLang="zh-CN" sz="1600">
              <a:latin typeface="黑体" panose="02010609060101010101" pitchFamily="49" charset="-122"/>
              <a:ea typeface="黑体" panose="02010609060101010101" pitchFamily="49" charset="-122"/>
            </a:endParaRPr>
          </a:p>
          <a:p>
            <a:r>
              <a:rPr lang="en-US" altLang="zh-CN" sz="1600">
                <a:latin typeface="黑体" panose="02010609060101010101" pitchFamily="49" charset="-122"/>
                <a:ea typeface="黑体" panose="02010609060101010101" pitchFamily="49" charset="-122"/>
              </a:rPr>
              <a:t>《</a:t>
            </a:r>
            <a:r>
              <a:rPr lang="zh-CN" altLang="en-US" sz="1600">
                <a:latin typeface="黑体" panose="02010609060101010101" pitchFamily="49" charset="-122"/>
                <a:ea typeface="黑体" panose="02010609060101010101" pitchFamily="49" charset="-122"/>
              </a:rPr>
              <a:t>劳动法</a:t>
            </a:r>
            <a:r>
              <a:rPr lang="en-US" altLang="zh-CN" sz="1600">
                <a:latin typeface="黑体" panose="02010609060101010101" pitchFamily="49" charset="-122"/>
                <a:ea typeface="黑体" panose="02010609060101010101" pitchFamily="49" charset="-122"/>
              </a:rPr>
              <a:t>》</a:t>
            </a:r>
            <a:r>
              <a:rPr lang="zh-CN" altLang="en-US" sz="1600">
                <a:latin typeface="黑体" panose="02010609060101010101" pitchFamily="49" charset="-122"/>
                <a:ea typeface="黑体" panose="02010609060101010101" pitchFamily="49" charset="-122"/>
              </a:rPr>
              <a:t>第</a:t>
            </a:r>
            <a:r>
              <a:rPr lang="en-US" altLang="zh-CN" sz="1600">
                <a:latin typeface="黑体" panose="02010609060101010101" pitchFamily="49" charset="-122"/>
                <a:ea typeface="黑体" panose="02010609060101010101" pitchFamily="49" charset="-122"/>
              </a:rPr>
              <a:t>15</a:t>
            </a:r>
            <a:r>
              <a:rPr lang="zh-CN" altLang="en-US" sz="1600">
                <a:latin typeface="黑体" panose="02010609060101010101" pitchFamily="49" charset="-122"/>
                <a:ea typeface="黑体" panose="02010609060101010101" pitchFamily="49" charset="-122"/>
              </a:rPr>
              <a:t>条 </a:t>
            </a:r>
            <a:endParaRPr lang="en-US" altLang="zh-CN" sz="1600">
              <a:latin typeface="黑体" panose="02010609060101010101" pitchFamily="49" charset="-122"/>
              <a:ea typeface="黑体" panose="02010609060101010101" pitchFamily="49" charset="-122"/>
            </a:endParaRPr>
          </a:p>
        </p:txBody>
      </p:sp>
      <p:sp>
        <p:nvSpPr>
          <p:cNvPr id="31751" name="Text Box 8"/>
          <p:cNvSpPr txBox="1"/>
          <p:nvPr/>
        </p:nvSpPr>
        <p:spPr>
          <a:xfrm>
            <a:off x="6883400" y="2478088"/>
            <a:ext cx="3352800" cy="1322387"/>
          </a:xfrm>
          <a:prstGeom prst="rect">
            <a:avLst/>
          </a:prstGeom>
          <a:noFill/>
          <a:ln w="9525" cap="flat" cmpd="sng">
            <a:solidFill>
              <a:srgbClr val="0000FF"/>
            </a:solidFill>
            <a:prstDash val="solid"/>
            <a:miter/>
            <a:headEnd type="none" w="med" len="med"/>
            <a:tailEnd type="none" w="med" len="med"/>
          </a:ln>
        </p:spPr>
        <p:txBody>
          <a:bodyPr anchor="t" anchorCtr="0">
            <a:spAutoFit/>
          </a:bodyPr>
          <a:p>
            <a:r>
              <a:rPr lang="en-US" altLang="zh-CN" sz="1600">
                <a:latin typeface="黑体" panose="02010609060101010101" pitchFamily="49" charset="-122"/>
                <a:ea typeface="黑体" panose="02010609060101010101" pitchFamily="49" charset="-122"/>
              </a:rPr>
              <a:t>《</a:t>
            </a:r>
            <a:r>
              <a:rPr lang="zh-CN" altLang="en-US" sz="1600">
                <a:latin typeface="黑体" panose="02010609060101010101" pitchFamily="49" charset="-122"/>
                <a:ea typeface="黑体" panose="02010609060101010101" pitchFamily="49" charset="-122"/>
              </a:rPr>
              <a:t>劳动法</a:t>
            </a:r>
            <a:r>
              <a:rPr lang="en-US" altLang="zh-CN" sz="1600">
                <a:latin typeface="黑体" panose="02010609060101010101" pitchFamily="49" charset="-122"/>
                <a:ea typeface="黑体" panose="02010609060101010101" pitchFamily="49" charset="-122"/>
              </a:rPr>
              <a:t>》</a:t>
            </a:r>
            <a:r>
              <a:rPr lang="zh-CN" altLang="en-US" sz="1600">
                <a:latin typeface="黑体" panose="02010609060101010101" pitchFamily="49" charset="-122"/>
                <a:ea typeface="黑体" panose="02010609060101010101" pitchFamily="49" charset="-122"/>
              </a:rPr>
              <a:t>第</a:t>
            </a:r>
            <a:r>
              <a:rPr lang="en-US" altLang="zh-CN" sz="1600">
                <a:latin typeface="黑体" panose="02010609060101010101" pitchFamily="49" charset="-122"/>
                <a:ea typeface="黑体" panose="02010609060101010101" pitchFamily="49" charset="-122"/>
              </a:rPr>
              <a:t>13</a:t>
            </a:r>
            <a:r>
              <a:rPr lang="zh-CN" altLang="en-US" sz="1600">
                <a:latin typeface="黑体" panose="02010609060101010101" pitchFamily="49" charset="-122"/>
                <a:ea typeface="黑体" panose="02010609060101010101" pitchFamily="49" charset="-122"/>
              </a:rPr>
              <a:t>条</a:t>
            </a:r>
            <a:endParaRPr lang="en-US" altLang="zh-CN" sz="1600">
              <a:latin typeface="黑体" panose="02010609060101010101" pitchFamily="49" charset="-122"/>
              <a:ea typeface="黑体" panose="02010609060101010101" pitchFamily="49" charset="-122"/>
            </a:endParaRPr>
          </a:p>
          <a:p>
            <a:r>
              <a:rPr lang="en-US" altLang="zh-CN" sz="1600">
                <a:latin typeface="黑体" panose="02010609060101010101" pitchFamily="49" charset="-122"/>
                <a:ea typeface="黑体" panose="02010609060101010101" pitchFamily="49" charset="-122"/>
              </a:rPr>
              <a:t>《</a:t>
            </a:r>
            <a:r>
              <a:rPr lang="zh-CN" altLang="en-US" sz="1600">
                <a:latin typeface="黑体" panose="02010609060101010101" pitchFamily="49" charset="-122"/>
                <a:ea typeface="黑体" panose="02010609060101010101" pitchFamily="49" charset="-122"/>
              </a:rPr>
              <a:t>残疾人保障法</a:t>
            </a:r>
            <a:r>
              <a:rPr lang="en-US" altLang="zh-CN" sz="1600">
                <a:latin typeface="黑体" panose="02010609060101010101" pitchFamily="49" charset="-122"/>
                <a:ea typeface="黑体" panose="02010609060101010101" pitchFamily="49" charset="-122"/>
              </a:rPr>
              <a:t>》</a:t>
            </a:r>
            <a:r>
              <a:rPr lang="zh-CN" altLang="en-US" sz="1600">
                <a:latin typeface="黑体" panose="02010609060101010101" pitchFamily="49" charset="-122"/>
                <a:ea typeface="黑体" panose="02010609060101010101" pitchFamily="49" charset="-122"/>
              </a:rPr>
              <a:t>第</a:t>
            </a:r>
            <a:r>
              <a:rPr lang="en-US" altLang="zh-CN" sz="1600">
                <a:latin typeface="黑体" panose="02010609060101010101" pitchFamily="49" charset="-122"/>
                <a:ea typeface="黑体" panose="02010609060101010101" pitchFamily="49" charset="-122"/>
              </a:rPr>
              <a:t>4</a:t>
            </a:r>
            <a:r>
              <a:rPr lang="zh-CN" altLang="en-US" sz="1600">
                <a:latin typeface="黑体" panose="02010609060101010101" pitchFamily="49" charset="-122"/>
                <a:ea typeface="黑体" panose="02010609060101010101" pitchFamily="49" charset="-122"/>
              </a:rPr>
              <a:t>章</a:t>
            </a:r>
            <a:endParaRPr lang="en-US" altLang="zh-CN" sz="1600">
              <a:latin typeface="黑体" panose="02010609060101010101" pitchFamily="49" charset="-122"/>
              <a:ea typeface="黑体" panose="02010609060101010101" pitchFamily="49" charset="-122"/>
            </a:endParaRPr>
          </a:p>
          <a:p>
            <a:r>
              <a:rPr lang="en-US" altLang="zh-CN" sz="1600">
                <a:latin typeface="黑体" panose="02010609060101010101" pitchFamily="49" charset="-122"/>
                <a:ea typeface="黑体" panose="02010609060101010101" pitchFamily="49" charset="-122"/>
              </a:rPr>
              <a:t>《</a:t>
            </a:r>
            <a:r>
              <a:rPr lang="zh-CN" altLang="en-US" sz="1600">
                <a:latin typeface="黑体" panose="02010609060101010101" pitchFamily="49" charset="-122"/>
                <a:ea typeface="黑体" panose="02010609060101010101" pitchFamily="49" charset="-122"/>
              </a:rPr>
              <a:t>民族区域自治法</a:t>
            </a:r>
            <a:r>
              <a:rPr lang="en-US" altLang="zh-CN" sz="1600">
                <a:latin typeface="黑体" panose="02010609060101010101" pitchFamily="49" charset="-122"/>
                <a:ea typeface="黑体" panose="02010609060101010101" pitchFamily="49" charset="-122"/>
              </a:rPr>
              <a:t>》</a:t>
            </a:r>
            <a:r>
              <a:rPr lang="zh-CN" altLang="en-US" sz="1600">
                <a:latin typeface="黑体" panose="02010609060101010101" pitchFamily="49" charset="-122"/>
                <a:ea typeface="黑体" panose="02010609060101010101" pitchFamily="49" charset="-122"/>
              </a:rPr>
              <a:t>第</a:t>
            </a:r>
            <a:r>
              <a:rPr lang="en-US" altLang="zh-CN" sz="1600">
                <a:latin typeface="黑体" panose="02010609060101010101" pitchFamily="49" charset="-122"/>
                <a:ea typeface="黑体" panose="02010609060101010101" pitchFamily="49" charset="-122"/>
              </a:rPr>
              <a:t>23</a:t>
            </a:r>
            <a:r>
              <a:rPr lang="zh-CN" altLang="en-US" sz="1600">
                <a:latin typeface="黑体" panose="02010609060101010101" pitchFamily="49" charset="-122"/>
                <a:ea typeface="黑体" panose="02010609060101010101" pitchFamily="49" charset="-122"/>
              </a:rPr>
              <a:t>条</a:t>
            </a:r>
            <a:endParaRPr lang="en-US" altLang="zh-CN" sz="1600">
              <a:latin typeface="黑体" panose="02010609060101010101" pitchFamily="49" charset="-122"/>
              <a:ea typeface="黑体" panose="02010609060101010101" pitchFamily="49" charset="-122"/>
            </a:endParaRPr>
          </a:p>
          <a:p>
            <a:r>
              <a:rPr lang="en-US" altLang="zh-CN" sz="1600">
                <a:latin typeface="黑体" panose="02010609060101010101" pitchFamily="49" charset="-122"/>
                <a:ea typeface="黑体" panose="02010609060101010101" pitchFamily="49" charset="-122"/>
              </a:rPr>
              <a:t>《</a:t>
            </a:r>
            <a:r>
              <a:rPr lang="zh-CN" altLang="en-US" sz="1600">
                <a:latin typeface="黑体" panose="02010609060101010101" pitchFamily="49" charset="-122"/>
                <a:ea typeface="黑体" panose="02010609060101010101" pitchFamily="49" charset="-122"/>
              </a:rPr>
              <a:t>兵役法</a:t>
            </a:r>
            <a:r>
              <a:rPr lang="en-US" altLang="zh-CN" sz="1600">
                <a:latin typeface="黑体" panose="02010609060101010101" pitchFamily="49" charset="-122"/>
                <a:ea typeface="黑体" panose="02010609060101010101" pitchFamily="49" charset="-122"/>
              </a:rPr>
              <a:t>》</a:t>
            </a:r>
            <a:r>
              <a:rPr lang="zh-CN" altLang="en-US" sz="1600">
                <a:latin typeface="黑体" panose="02010609060101010101" pitchFamily="49" charset="-122"/>
                <a:ea typeface="黑体" panose="02010609060101010101" pitchFamily="49" charset="-122"/>
              </a:rPr>
              <a:t>第</a:t>
            </a:r>
            <a:r>
              <a:rPr lang="en-US" altLang="zh-CN" sz="1600">
                <a:latin typeface="黑体" panose="02010609060101010101" pitchFamily="49" charset="-122"/>
                <a:ea typeface="黑体" panose="02010609060101010101" pitchFamily="49" charset="-122"/>
              </a:rPr>
              <a:t>56</a:t>
            </a:r>
            <a:r>
              <a:rPr lang="zh-CN" altLang="en-US" sz="1600">
                <a:latin typeface="黑体" panose="02010609060101010101" pitchFamily="49" charset="-122"/>
                <a:ea typeface="黑体" panose="02010609060101010101" pitchFamily="49" charset="-122"/>
              </a:rPr>
              <a:t>条</a:t>
            </a:r>
            <a:endParaRPr lang="en-US" altLang="zh-CN" sz="1600">
              <a:latin typeface="黑体" panose="02010609060101010101" pitchFamily="49" charset="-122"/>
              <a:ea typeface="黑体" panose="02010609060101010101" pitchFamily="49" charset="-122"/>
            </a:endParaRPr>
          </a:p>
          <a:p>
            <a:r>
              <a:rPr lang="en-US" altLang="zh-CN" sz="1600">
                <a:latin typeface="黑体" panose="02010609060101010101" pitchFamily="49" charset="-122"/>
                <a:ea typeface="黑体" panose="02010609060101010101" pitchFamily="49" charset="-122"/>
              </a:rPr>
              <a:t>《</a:t>
            </a:r>
            <a:r>
              <a:rPr lang="zh-CN" altLang="en-US" sz="1600">
                <a:latin typeface="黑体" panose="02010609060101010101" pitchFamily="49" charset="-122"/>
                <a:ea typeface="黑体" panose="02010609060101010101" pitchFamily="49" charset="-122"/>
              </a:rPr>
              <a:t>就业促进法</a:t>
            </a:r>
            <a:r>
              <a:rPr lang="en-US" altLang="zh-CN" sz="1600">
                <a:latin typeface="黑体" panose="02010609060101010101" pitchFamily="49" charset="-122"/>
                <a:ea typeface="黑体" panose="02010609060101010101" pitchFamily="49" charset="-122"/>
              </a:rPr>
              <a:t>》17</a:t>
            </a:r>
            <a:r>
              <a:rPr lang="zh-CN" altLang="en-US" sz="1600">
                <a:latin typeface="黑体" panose="02010609060101010101" pitchFamily="49" charset="-122"/>
                <a:ea typeface="黑体" panose="02010609060101010101" pitchFamily="49" charset="-122"/>
              </a:rPr>
              <a:t>、</a:t>
            </a:r>
            <a:r>
              <a:rPr lang="en-US" altLang="zh-CN" sz="1600">
                <a:latin typeface="黑体" panose="02010609060101010101" pitchFamily="49" charset="-122"/>
                <a:ea typeface="黑体" panose="02010609060101010101" pitchFamily="49" charset="-122"/>
              </a:rPr>
              <a:t>20</a:t>
            </a:r>
            <a:r>
              <a:rPr lang="zh-CN" altLang="en-US" sz="1600">
                <a:latin typeface="黑体" panose="02010609060101010101" pitchFamily="49" charset="-122"/>
                <a:ea typeface="黑体" panose="02010609060101010101" pitchFamily="49" charset="-122"/>
              </a:rPr>
              <a:t>、</a:t>
            </a:r>
            <a:r>
              <a:rPr lang="en-US" altLang="zh-CN" sz="1600">
                <a:latin typeface="黑体" panose="02010609060101010101" pitchFamily="49" charset="-122"/>
                <a:ea typeface="黑体" panose="02010609060101010101" pitchFamily="49" charset="-122"/>
              </a:rPr>
              <a:t>27</a:t>
            </a:r>
            <a:r>
              <a:rPr lang="zh-CN" altLang="en-US" sz="1600">
                <a:latin typeface="黑体" panose="02010609060101010101" pitchFamily="49" charset="-122"/>
                <a:ea typeface="黑体" panose="02010609060101010101" pitchFamily="49" charset="-122"/>
              </a:rPr>
              <a:t>至</a:t>
            </a:r>
            <a:r>
              <a:rPr lang="en-US" altLang="zh-CN" sz="1600">
                <a:latin typeface="黑体" panose="02010609060101010101" pitchFamily="49" charset="-122"/>
                <a:ea typeface="黑体" panose="02010609060101010101" pitchFamily="49" charset="-122"/>
              </a:rPr>
              <a:t>31</a:t>
            </a:r>
            <a:r>
              <a:rPr lang="zh-CN" altLang="en-US" sz="1600">
                <a:latin typeface="黑体" panose="02010609060101010101" pitchFamily="49" charset="-122"/>
                <a:ea typeface="黑体" panose="02010609060101010101" pitchFamily="49" charset="-122"/>
              </a:rPr>
              <a:t>条</a:t>
            </a:r>
            <a:endParaRPr lang="en-US" altLang="zh-CN" sz="1600">
              <a:latin typeface="黑体" panose="02010609060101010101" pitchFamily="49" charset="-122"/>
              <a:ea typeface="黑体" panose="02010609060101010101" pitchFamily="49" charset="-122"/>
            </a:endParaRPr>
          </a:p>
        </p:txBody>
      </p:sp>
      <p:sp>
        <p:nvSpPr>
          <p:cNvPr id="31752" name="Text Box 9"/>
          <p:cNvSpPr txBox="1"/>
          <p:nvPr/>
        </p:nvSpPr>
        <p:spPr>
          <a:xfrm>
            <a:off x="2590800" y="5043488"/>
            <a:ext cx="4044950" cy="584200"/>
          </a:xfrm>
          <a:prstGeom prst="rect">
            <a:avLst/>
          </a:prstGeom>
          <a:noFill/>
          <a:ln w="9525" cap="flat" cmpd="sng">
            <a:solidFill>
              <a:srgbClr val="0000FF"/>
            </a:solidFill>
            <a:prstDash val="solid"/>
            <a:miter/>
            <a:headEnd type="none" w="med" len="med"/>
            <a:tailEnd type="none" w="med" len="med"/>
          </a:ln>
        </p:spPr>
        <p:txBody>
          <a:bodyPr wrap="none" anchor="t" anchorCtr="0">
            <a:spAutoFit/>
          </a:bodyPr>
          <a:p>
            <a:r>
              <a:rPr lang="en-US" altLang="zh-CN" sz="1600">
                <a:latin typeface="黑体" panose="02010609060101010101" pitchFamily="49" charset="-122"/>
                <a:ea typeface="黑体" panose="02010609060101010101" pitchFamily="49" charset="-122"/>
              </a:rPr>
              <a:t>《</a:t>
            </a:r>
            <a:r>
              <a:rPr lang="zh-CN" altLang="en-US" sz="1600">
                <a:latin typeface="黑体" panose="02010609060101010101" pitchFamily="49" charset="-122"/>
                <a:ea typeface="黑体" panose="02010609060101010101" pitchFamily="49" charset="-122"/>
              </a:rPr>
              <a:t>台湾、香港和澳门在内地就业管理规定</a:t>
            </a:r>
            <a:r>
              <a:rPr lang="en-US" altLang="zh-CN" sz="1600">
                <a:latin typeface="黑体" panose="02010609060101010101" pitchFamily="49" charset="-122"/>
                <a:ea typeface="黑体" panose="02010609060101010101" pitchFamily="49" charset="-122"/>
              </a:rPr>
              <a:t>》</a:t>
            </a:r>
            <a:endParaRPr lang="en-US" altLang="zh-CN" sz="1600">
              <a:latin typeface="黑体" panose="02010609060101010101" pitchFamily="49" charset="-122"/>
              <a:ea typeface="黑体" panose="02010609060101010101" pitchFamily="49" charset="-122"/>
            </a:endParaRPr>
          </a:p>
          <a:p>
            <a:r>
              <a:rPr lang="en-US" altLang="zh-CN" sz="1600">
                <a:latin typeface="黑体" panose="02010609060101010101" pitchFamily="49" charset="-122"/>
                <a:ea typeface="黑体" panose="02010609060101010101" pitchFamily="49" charset="-122"/>
              </a:rPr>
              <a:t>《</a:t>
            </a:r>
            <a:r>
              <a:rPr lang="zh-CN" altLang="en-US" sz="1600">
                <a:latin typeface="黑体" panose="02010609060101010101" pitchFamily="49" charset="-122"/>
                <a:ea typeface="黑体" panose="02010609060101010101" pitchFamily="49" charset="-122"/>
              </a:rPr>
              <a:t>外国人在中国就业管理规定</a:t>
            </a:r>
            <a:r>
              <a:rPr lang="en-US" altLang="zh-CN" sz="1600">
                <a:latin typeface="黑体" panose="02010609060101010101" pitchFamily="49" charset="-122"/>
                <a:ea typeface="黑体" panose="02010609060101010101" pitchFamily="49" charset="-122"/>
              </a:rPr>
              <a:t>》</a:t>
            </a:r>
            <a:endParaRPr lang="en-US" altLang="zh-CN" sz="1600">
              <a:latin typeface="黑体" panose="02010609060101010101" pitchFamily="49" charset="-122"/>
              <a:ea typeface="黑体" panose="02010609060101010101" pitchFamily="49" charset="-122"/>
            </a:endParaRPr>
          </a:p>
        </p:txBody>
      </p:sp>
      <p:sp>
        <p:nvSpPr>
          <p:cNvPr id="31753" name="Text Box 10"/>
          <p:cNvSpPr txBox="1"/>
          <p:nvPr/>
        </p:nvSpPr>
        <p:spPr>
          <a:xfrm>
            <a:off x="4992688" y="3654425"/>
            <a:ext cx="1408112" cy="460375"/>
          </a:xfrm>
          <a:prstGeom prst="rect">
            <a:avLst/>
          </a:prstGeom>
          <a:noFill/>
          <a:ln w="38100">
            <a:noFill/>
          </a:ln>
        </p:spPr>
        <p:txBody>
          <a:bodyPr wrap="none" anchor="t" anchorCtr="0">
            <a:spAutoFit/>
          </a:bodyPr>
          <a:p>
            <a:r>
              <a:rPr lang="zh-CN" altLang="en-US" sz="2400" b="1">
                <a:solidFill>
                  <a:srgbClr val="FF0000"/>
                </a:solidFill>
                <a:latin typeface="Arial" panose="020B0604020202020204" pitchFamily="34" charset="0"/>
                <a:ea typeface="宋体" panose="02010600030101010101" pitchFamily="2" charset="-122"/>
              </a:rPr>
              <a:t>政策法律</a:t>
            </a:r>
            <a:endParaRPr lang="zh-CN" altLang="en-US" sz="2400" b="1">
              <a:solidFill>
                <a:srgbClr val="FF0000"/>
              </a:solidFill>
              <a:latin typeface="Arial" panose="020B0604020202020204" pitchFamily="34" charset="0"/>
              <a:ea typeface="宋体" panose="02010600030101010101" pitchFamily="2" charset="-122"/>
            </a:endParaRPr>
          </a:p>
        </p:txBody>
      </p:sp>
      <p:sp>
        <p:nvSpPr>
          <p:cNvPr id="31754" name="矩形 2"/>
          <p:cNvSpPr/>
          <p:nvPr/>
        </p:nvSpPr>
        <p:spPr>
          <a:xfrm>
            <a:off x="2151063" y="1125538"/>
            <a:ext cx="3232150" cy="398462"/>
          </a:xfrm>
          <a:prstGeom prst="rect">
            <a:avLst/>
          </a:prstGeom>
          <a:noFill/>
          <a:ln w="9525">
            <a:noFill/>
          </a:ln>
        </p:spPr>
        <p:txBody>
          <a:bodyPr wrap="none" anchor="t" anchorCtr="0">
            <a:spAutoFit/>
          </a:bodyPr>
          <a:p>
            <a:r>
              <a:rPr lang="zh-CN" altLang="en-US" sz="2000" b="1">
                <a:latin typeface="微软雅黑" panose="020B0503020204020204" pitchFamily="34" charset="-122"/>
                <a:ea typeface="微软雅黑" panose="020B0503020204020204" pitchFamily="34" charset="-122"/>
              </a:rPr>
              <a:t>（一）招聘的相关法规政策</a:t>
            </a:r>
            <a:endParaRPr lang="zh-CN" altLang="en-US" sz="2000" b="1">
              <a:latin typeface="微软雅黑" panose="020B0503020204020204" pitchFamily="34" charset="-122"/>
              <a:ea typeface="微软雅黑" panose="020B0503020204020204" pitchFamily="34" charset="-122"/>
            </a:endParaRPr>
          </a:p>
        </p:txBody>
      </p:sp>
      <p:sp>
        <p:nvSpPr>
          <p:cNvPr id="31755" name="标题 1"/>
          <p:cNvSpPr txBox="1"/>
          <p:nvPr/>
        </p:nvSpPr>
        <p:spPr>
          <a:xfrm>
            <a:off x="3511550" y="76200"/>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三、招聘录用风险防范</a:t>
            </a:r>
            <a:endParaRPr lang="zh-CN" altLang="en-US" sz="2300">
              <a:solidFill>
                <a:srgbClr val="C00000"/>
              </a:solidFill>
              <a:latin typeface="黑体" panose="02010609060101010101" pitchFamily="49" charset="-122"/>
              <a:ea typeface="黑体" panose="02010609060101010101" pitchFamily="49" charset="-122"/>
            </a:endParaRPr>
          </a:p>
        </p:txBody>
      </p:sp>
      <p:pic>
        <p:nvPicPr>
          <p:cNvPr id="31756"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31757"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3"/>
          <p:cNvSpPr>
            <a:spLocks noGrp="1"/>
          </p:cNvSpPr>
          <p:nvPr>
            <p:ph idx="1"/>
          </p:nvPr>
        </p:nvSpPr>
        <p:spPr>
          <a:xfrm>
            <a:off x="2519363" y="1581150"/>
            <a:ext cx="7318375" cy="2447925"/>
          </a:xfrm>
          <a:solidFill>
            <a:srgbClr val="FFFFFF"/>
          </a:solidFill>
          <a:ln/>
        </p:spPr>
        <p:txBody>
          <a:bodyPr vert="horz" wrap="square" lIns="91440" tIns="45720" rIns="91440" bIns="45720" anchor="t" anchorCtr="0"/>
          <a:p>
            <a:pPr eaLnBrk="1" hangingPunct="1"/>
            <a:r>
              <a:rPr lang="zh-CN" altLang="en-US" sz="1600" b="1">
                <a:latin typeface="微软雅黑" panose="020B0503020204020204" pitchFamily="34" charset="-122"/>
                <a:ea typeface="微软雅黑" panose="020B0503020204020204" pitchFamily="34" charset="-122"/>
              </a:rPr>
              <a:t>不合规风险</a:t>
            </a:r>
            <a:endParaRPr lang="zh-CN" altLang="en-US" sz="1600" b="1">
              <a:latin typeface="微软雅黑" panose="020B0503020204020204" pitchFamily="34" charset="-122"/>
              <a:ea typeface="微软雅黑" panose="020B0503020204020204" pitchFamily="34" charset="-122"/>
            </a:endParaRPr>
          </a:p>
          <a:p>
            <a:pPr eaLnBrk="1" hangingPunct="1">
              <a:buNone/>
            </a:pPr>
            <a:r>
              <a:rPr lang="zh-CN" altLang="en-US" sz="1600">
                <a:latin typeface="微软雅黑" panose="020B0503020204020204" pitchFamily="34" charset="-122"/>
                <a:ea typeface="微软雅黑" panose="020B0503020204020204" pitchFamily="34" charset="-122"/>
              </a:rPr>
              <a:t>  </a:t>
            </a:r>
            <a:r>
              <a:rPr lang="en-US" altLang="zh-CN" sz="1600">
                <a:latin typeface="微软雅黑" panose="020B0503020204020204" pitchFamily="34" charset="-122"/>
                <a:ea typeface="微软雅黑" panose="020B0503020204020204" pitchFamily="34" charset="-122"/>
              </a:rPr>
              <a:t>A</a:t>
            </a:r>
            <a:r>
              <a:rPr lang="zh-CN" altLang="en-US" sz="1600">
                <a:latin typeface="微软雅黑" panose="020B0503020204020204" pitchFamily="34" charset="-122"/>
                <a:ea typeface="微软雅黑" panose="020B0503020204020204" pitchFamily="34" charset="-122"/>
              </a:rPr>
              <a:t>、告知     </a:t>
            </a:r>
            <a:r>
              <a:rPr lang="en-US" altLang="zh-CN" sz="1600">
                <a:latin typeface="微软雅黑" panose="020B0503020204020204" pitchFamily="34" charset="-122"/>
                <a:ea typeface="微软雅黑" panose="020B0503020204020204" pitchFamily="34" charset="-122"/>
              </a:rPr>
              <a:t>B</a:t>
            </a:r>
            <a:r>
              <a:rPr lang="zh-CN" altLang="en-US" sz="1600">
                <a:latin typeface="微软雅黑" panose="020B0503020204020204" pitchFamily="34" charset="-122"/>
                <a:ea typeface="微软雅黑" panose="020B0503020204020204" pitchFamily="34" charset="-122"/>
              </a:rPr>
              <a:t>、就业歧视（</a:t>
            </a:r>
            <a:r>
              <a:rPr lang="zh-CN" altLang="zh-CN" sz="1600">
                <a:solidFill>
                  <a:srgbClr val="0D0D0D"/>
                </a:solidFill>
                <a:latin typeface="微软雅黑" panose="020B0503020204020204" pitchFamily="34" charset="-122"/>
                <a:ea typeface="微软雅黑" panose="020B0503020204020204" pitchFamily="34" charset="-122"/>
              </a:rPr>
              <a:t>性别、</a:t>
            </a:r>
            <a:r>
              <a:rPr lang="zh-CN" altLang="en-US" sz="1600">
                <a:solidFill>
                  <a:srgbClr val="0D0D0D"/>
                </a:solidFill>
                <a:latin typeface="微软雅黑" panose="020B0503020204020204" pitchFamily="34" charset="-122"/>
                <a:ea typeface="微软雅黑" panose="020B0503020204020204" pitchFamily="34" charset="-122"/>
              </a:rPr>
              <a:t>年龄、身高、籍贯</a:t>
            </a:r>
            <a:r>
              <a:rPr lang="zh-CN" altLang="zh-CN" sz="1600">
                <a:solidFill>
                  <a:srgbClr val="0D0D0D"/>
                </a:solidFill>
                <a:latin typeface="微软雅黑" panose="020B0503020204020204" pitchFamily="34" charset="-122"/>
                <a:ea typeface="微软雅黑" panose="020B0503020204020204" pitchFamily="34" charset="-122"/>
              </a:rPr>
              <a:t>、</a:t>
            </a:r>
            <a:r>
              <a:rPr lang="zh-CN" altLang="en-US" sz="1600">
                <a:solidFill>
                  <a:srgbClr val="0D0D0D"/>
                </a:solidFill>
                <a:latin typeface="微软雅黑" panose="020B0503020204020204" pitchFamily="34" charset="-122"/>
                <a:ea typeface="微软雅黑" panose="020B0503020204020204" pitchFamily="34" charset="-122"/>
              </a:rPr>
              <a:t>户籍、</a:t>
            </a:r>
            <a:r>
              <a:rPr lang="zh-CN" altLang="zh-CN" sz="1600">
                <a:solidFill>
                  <a:srgbClr val="0D0D0D"/>
                </a:solidFill>
                <a:latin typeface="微软雅黑" panose="020B0503020204020204" pitchFamily="34" charset="-122"/>
                <a:ea typeface="微软雅黑" panose="020B0503020204020204" pitchFamily="34" charset="-122"/>
              </a:rPr>
              <a:t>婚育</a:t>
            </a:r>
            <a:r>
              <a:rPr lang="zh-CN" altLang="en-US" sz="1600">
                <a:solidFill>
                  <a:srgbClr val="0D0D0D"/>
                </a:solidFill>
                <a:latin typeface="微软雅黑" panose="020B0503020204020204" pitchFamily="34" charset="-122"/>
                <a:ea typeface="微软雅黑" panose="020B0503020204020204" pitchFamily="34" charset="-122"/>
              </a:rPr>
              <a:t>和</a:t>
            </a:r>
            <a:r>
              <a:rPr lang="zh-CN" altLang="zh-CN" sz="1600">
                <a:solidFill>
                  <a:srgbClr val="0D0D0D"/>
                </a:solidFill>
                <a:latin typeface="微软雅黑" panose="020B0503020204020204" pitchFamily="34" charset="-122"/>
                <a:ea typeface="微软雅黑" panose="020B0503020204020204" pitchFamily="34" charset="-122"/>
              </a:rPr>
              <a:t>乙肝</a:t>
            </a:r>
            <a:r>
              <a:rPr lang="zh-CN" altLang="en-US" sz="1600">
                <a:solidFill>
                  <a:srgbClr val="0D0D0D"/>
                </a:solidFill>
                <a:latin typeface="微软雅黑" panose="020B0503020204020204" pitchFamily="34" charset="-122"/>
                <a:ea typeface="微软雅黑" panose="020B0503020204020204" pitchFamily="34" charset="-122"/>
              </a:rPr>
              <a:t>等）</a:t>
            </a:r>
            <a:endParaRPr lang="en-US" altLang="zh-CN" sz="1600">
              <a:solidFill>
                <a:srgbClr val="0D0D0D"/>
              </a:solidFill>
              <a:latin typeface="微软雅黑" panose="020B0503020204020204" pitchFamily="34" charset="-122"/>
              <a:ea typeface="微软雅黑" panose="020B0503020204020204" pitchFamily="34" charset="-122"/>
            </a:endParaRPr>
          </a:p>
          <a:p>
            <a:pPr eaLnBrk="1" hangingPunct="1">
              <a:buNone/>
            </a:pPr>
            <a:r>
              <a:rPr lang="zh-CN" altLang="en-US" sz="1600">
                <a:solidFill>
                  <a:srgbClr val="0D0D0D"/>
                </a:solidFill>
                <a:latin typeface="微软雅黑" panose="020B0503020204020204" pitchFamily="34" charset="-122"/>
                <a:ea typeface="微软雅黑" panose="020B0503020204020204" pitchFamily="34" charset="-122"/>
              </a:rPr>
              <a:t>  </a:t>
            </a:r>
            <a:r>
              <a:rPr lang="en-US" altLang="zh-CN" sz="1600">
                <a:latin typeface="微软雅黑" panose="020B0503020204020204" pitchFamily="34" charset="-122"/>
                <a:ea typeface="微软雅黑" panose="020B0503020204020204" pitchFamily="34" charset="-122"/>
              </a:rPr>
              <a:t>C</a:t>
            </a:r>
            <a:r>
              <a:rPr lang="zh-CN" altLang="en-US" sz="1600">
                <a:latin typeface="微软雅黑" panose="020B0503020204020204" pitchFamily="34" charset="-122"/>
                <a:ea typeface="微软雅黑" panose="020B0503020204020204" pitchFamily="34" charset="-122"/>
              </a:rPr>
              <a:t>、欺诈   </a:t>
            </a:r>
            <a:r>
              <a:rPr lang="en-US" altLang="zh-CN" sz="1600">
                <a:latin typeface="微软雅黑" panose="020B0503020204020204" pitchFamily="34" charset="-122"/>
                <a:ea typeface="微软雅黑" panose="020B0503020204020204" pitchFamily="34" charset="-122"/>
              </a:rPr>
              <a:t>  D</a:t>
            </a:r>
            <a:r>
              <a:rPr lang="zh-CN" altLang="en-US" sz="1600">
                <a:latin typeface="微软雅黑" panose="020B0503020204020204" pitchFamily="34" charset="-122"/>
                <a:ea typeface="微软雅黑" panose="020B0503020204020204" pitchFamily="34" charset="-122"/>
              </a:rPr>
              <a:t>、担保</a:t>
            </a:r>
            <a:endParaRPr lang="zh-CN" altLang="en-US" sz="1600">
              <a:latin typeface="微软雅黑" panose="020B0503020204020204" pitchFamily="34" charset="-122"/>
              <a:ea typeface="微软雅黑" panose="020B0503020204020204" pitchFamily="34" charset="-122"/>
            </a:endParaRPr>
          </a:p>
          <a:p>
            <a:pPr eaLnBrk="1" hangingPunct="1"/>
            <a:r>
              <a:rPr lang="zh-CN" altLang="en-US" sz="1600" b="1">
                <a:latin typeface="微软雅黑" panose="020B0503020204020204" pitchFamily="34" charset="-122"/>
                <a:ea typeface="微软雅黑" panose="020B0503020204020204" pitchFamily="34" charset="-122"/>
              </a:rPr>
              <a:t>其他风险</a:t>
            </a:r>
            <a:endParaRPr lang="zh-CN" altLang="en-US" sz="1600" b="1">
              <a:latin typeface="微软雅黑" panose="020B0503020204020204" pitchFamily="34" charset="-122"/>
              <a:ea typeface="微软雅黑" panose="020B0503020204020204" pitchFamily="34" charset="-122"/>
            </a:endParaRPr>
          </a:p>
          <a:p>
            <a:pPr eaLnBrk="1" hangingPunct="1">
              <a:buNone/>
            </a:pPr>
            <a:r>
              <a:rPr lang="zh-CN" altLang="en-US" sz="1600">
                <a:latin typeface="微软雅黑" panose="020B0503020204020204" pitchFamily="34" charset="-122"/>
                <a:ea typeface="微软雅黑" panose="020B0503020204020204" pitchFamily="34" charset="-122"/>
              </a:rPr>
              <a:t>  </a:t>
            </a:r>
            <a:r>
              <a:rPr lang="en-US" altLang="zh-CN" sz="1600">
                <a:latin typeface="微软雅黑" panose="020B0503020204020204" pitchFamily="34" charset="-122"/>
                <a:ea typeface="微软雅黑" panose="020B0503020204020204" pitchFamily="34" charset="-122"/>
              </a:rPr>
              <a:t>A</a:t>
            </a:r>
            <a:r>
              <a:rPr lang="zh-CN" altLang="en-US" sz="1600">
                <a:latin typeface="微软雅黑" panose="020B0503020204020204" pitchFamily="34" charset="-122"/>
                <a:ea typeface="微软雅黑" panose="020B0503020204020204" pitchFamily="34" charset="-122"/>
              </a:rPr>
              <a:t>、与其他单位存有劳动关系    </a:t>
            </a:r>
            <a:r>
              <a:rPr lang="en-US" altLang="zh-CN" sz="1600">
                <a:latin typeface="微软雅黑" panose="020B0503020204020204" pitchFamily="34" charset="-122"/>
                <a:ea typeface="微软雅黑" panose="020B0503020204020204" pitchFamily="34" charset="-122"/>
              </a:rPr>
              <a:t>B</a:t>
            </a:r>
            <a:r>
              <a:rPr lang="zh-CN" altLang="en-US" sz="1600">
                <a:latin typeface="微软雅黑" panose="020B0503020204020204" pitchFamily="34" charset="-122"/>
                <a:ea typeface="微软雅黑" panose="020B0503020204020204" pitchFamily="34" charset="-122"/>
              </a:rPr>
              <a:t>、竞业限制 </a:t>
            </a:r>
            <a:endParaRPr lang="zh-CN" altLang="en-US" sz="1600">
              <a:latin typeface="微软雅黑" panose="020B0503020204020204" pitchFamily="34" charset="-122"/>
              <a:ea typeface="微软雅黑" panose="020B0503020204020204" pitchFamily="34" charset="-122"/>
            </a:endParaRPr>
          </a:p>
          <a:p>
            <a:pPr eaLnBrk="1" hangingPunct="1">
              <a:spcBef>
                <a:spcPct val="0"/>
              </a:spcBef>
              <a:buNone/>
            </a:pPr>
            <a:r>
              <a:rPr lang="zh-CN" altLang="en-US" sz="1600">
                <a:latin typeface="微软雅黑" panose="020B0503020204020204" pitchFamily="34" charset="-122"/>
                <a:ea typeface="微软雅黑" panose="020B0503020204020204" pitchFamily="34" charset="-122"/>
              </a:rPr>
              <a:t>  </a:t>
            </a:r>
            <a:r>
              <a:rPr lang="en-US" altLang="zh-CN" sz="1600">
                <a:latin typeface="微软雅黑" panose="020B0503020204020204" pitchFamily="34" charset="-122"/>
                <a:ea typeface="微软雅黑" panose="020B0503020204020204" pitchFamily="34" charset="-122"/>
              </a:rPr>
              <a:t>C</a:t>
            </a:r>
            <a:r>
              <a:rPr lang="zh-CN" altLang="en-US" sz="1600">
                <a:latin typeface="微软雅黑" panose="020B0503020204020204" pitchFamily="34" charset="-122"/>
                <a:ea typeface="微软雅黑" panose="020B0503020204020204" pitchFamily="34" charset="-122"/>
              </a:rPr>
              <a:t>、提供不实信息等                  </a:t>
            </a:r>
            <a:r>
              <a:rPr lang="en-US" altLang="zh-CN" sz="1600">
                <a:latin typeface="微软雅黑" panose="020B0503020204020204" pitchFamily="34" charset="-122"/>
                <a:ea typeface="微软雅黑" panose="020B0503020204020204" pitchFamily="34" charset="-122"/>
              </a:rPr>
              <a:t>D</a:t>
            </a:r>
            <a:r>
              <a:rPr lang="zh-CN" altLang="en-US" sz="1600">
                <a:latin typeface="微软雅黑" panose="020B0503020204020204" pitchFamily="34" charset="-122"/>
                <a:ea typeface="微软雅黑" panose="020B0503020204020204" pitchFamily="34" charset="-122"/>
              </a:rPr>
              <a:t>、</a:t>
            </a:r>
            <a:r>
              <a:rPr lang="zh-CN" altLang="zh-CN" sz="1600">
                <a:solidFill>
                  <a:srgbClr val="0D0D0D"/>
                </a:solidFill>
                <a:latin typeface="微软雅黑" panose="020B0503020204020204" pitchFamily="34" charset="-122"/>
                <a:ea typeface="微软雅黑" panose="020B0503020204020204" pitchFamily="34" charset="-122"/>
              </a:rPr>
              <a:t>潜在的疾病、职业病</a:t>
            </a:r>
            <a:r>
              <a:rPr lang="en-US" altLang="zh-CN" sz="1600">
                <a:latin typeface="微软雅黑" panose="020B0503020204020204" pitchFamily="34" charset="-122"/>
                <a:ea typeface="微软雅黑" panose="020B0503020204020204" pitchFamily="34" charset="-122"/>
              </a:rPr>
              <a:t>… …</a:t>
            </a:r>
            <a:endParaRPr lang="zh-CN" altLang="en-US" sz="1600" b="1">
              <a:latin typeface="微软雅黑" panose="020B0503020204020204" pitchFamily="34" charset="-122"/>
              <a:ea typeface="微软雅黑" panose="020B0503020204020204" pitchFamily="34" charset="-122"/>
            </a:endParaRPr>
          </a:p>
          <a:p>
            <a:pPr eaLnBrk="1" hangingPunct="1"/>
            <a:r>
              <a:rPr lang="zh-CN" altLang="en-US" sz="1600" b="1">
                <a:latin typeface="微软雅黑" panose="020B0503020204020204" pitchFamily="34" charset="-122"/>
                <a:ea typeface="微软雅黑" panose="020B0503020204020204" pitchFamily="34" charset="-122"/>
              </a:rPr>
              <a:t>操作风险</a:t>
            </a:r>
            <a:endParaRPr lang="zh-CN" altLang="en-US" sz="1600" b="1">
              <a:latin typeface="微软雅黑" panose="020B0503020204020204" pitchFamily="34" charset="-122"/>
              <a:ea typeface="微软雅黑" panose="020B0503020204020204" pitchFamily="34" charset="-122"/>
            </a:endParaRPr>
          </a:p>
          <a:p>
            <a:pPr eaLnBrk="1" hangingPunct="1">
              <a:buNone/>
            </a:pPr>
            <a:r>
              <a:rPr lang="en-US" altLang="zh-CN" sz="1600">
                <a:latin typeface="微软雅黑" panose="020B0503020204020204" pitchFamily="34" charset="-122"/>
                <a:ea typeface="微软雅黑" panose="020B0503020204020204" pitchFamily="34" charset="-122"/>
              </a:rPr>
              <a:t>  A</a:t>
            </a:r>
            <a:r>
              <a:rPr lang="zh-CN" altLang="en-US" sz="1600">
                <a:latin typeface="微软雅黑" panose="020B0503020204020204" pitchFamily="34" charset="-122"/>
                <a:ea typeface="微软雅黑" panose="020B0503020204020204" pitchFamily="34" charset="-122"/>
              </a:rPr>
              <a:t>、外国港澳台人员招用                   </a:t>
            </a:r>
            <a:r>
              <a:rPr lang="en-US" altLang="zh-CN" sz="1600">
                <a:latin typeface="微软雅黑" panose="020B0503020204020204" pitchFamily="34" charset="-122"/>
                <a:ea typeface="微软雅黑" panose="020B0503020204020204" pitchFamily="34" charset="-122"/>
              </a:rPr>
              <a:t>B</a:t>
            </a:r>
            <a:r>
              <a:rPr lang="zh-CN" altLang="en-US" sz="1600">
                <a:latin typeface="微软雅黑" panose="020B0503020204020204" pitchFamily="34" charset="-122"/>
                <a:ea typeface="微软雅黑" panose="020B0503020204020204" pitchFamily="34" charset="-122"/>
              </a:rPr>
              <a:t>、大学生招用</a:t>
            </a:r>
            <a:endParaRPr lang="en-US" altLang="zh-CN" sz="1600">
              <a:latin typeface="微软雅黑" panose="020B0503020204020204" pitchFamily="34" charset="-122"/>
              <a:ea typeface="微软雅黑" panose="020B0503020204020204" pitchFamily="34" charset="-122"/>
            </a:endParaRPr>
          </a:p>
          <a:p>
            <a:pPr eaLnBrk="1" hangingPunct="1">
              <a:buNone/>
            </a:pPr>
            <a:r>
              <a:rPr lang="en-US" altLang="zh-CN" sz="1600">
                <a:latin typeface="微软雅黑" panose="020B0503020204020204" pitchFamily="34" charset="-122"/>
                <a:ea typeface="微软雅黑" panose="020B0503020204020204" pitchFamily="34" charset="-122"/>
              </a:rPr>
              <a:t>  C</a:t>
            </a:r>
            <a:r>
              <a:rPr lang="zh-CN" altLang="en-US" sz="1600">
                <a:latin typeface="微软雅黑" panose="020B0503020204020204" pitchFamily="34" charset="-122"/>
                <a:ea typeface="微软雅黑" panose="020B0503020204020204" pitchFamily="34" charset="-122"/>
              </a:rPr>
              <a:t>、面试、考核、测评中的意外事件  </a:t>
            </a:r>
            <a:r>
              <a:rPr lang="en-US" altLang="zh-CN" sz="1600">
                <a:latin typeface="微软雅黑" panose="020B0503020204020204" pitchFamily="34" charset="-122"/>
                <a:ea typeface="微软雅黑" panose="020B0503020204020204" pitchFamily="34" charset="-122"/>
              </a:rPr>
              <a:t>D</a:t>
            </a:r>
            <a:r>
              <a:rPr lang="zh-CN" altLang="en-US" sz="1600">
                <a:latin typeface="微软雅黑" panose="020B0503020204020204" pitchFamily="34" charset="-122"/>
                <a:ea typeface="微软雅黑" panose="020B0503020204020204" pitchFamily="34" charset="-122"/>
              </a:rPr>
              <a:t>、试用期管理</a:t>
            </a:r>
            <a:endParaRPr lang="en-US" altLang="zh-CN" sz="1600">
              <a:latin typeface="微软雅黑" panose="020B0503020204020204" pitchFamily="34" charset="-122"/>
              <a:ea typeface="微软雅黑" panose="020B0503020204020204" pitchFamily="34" charset="-122"/>
            </a:endParaRPr>
          </a:p>
          <a:p>
            <a:pPr eaLnBrk="1" hangingPunct="1">
              <a:buNone/>
            </a:pPr>
            <a:r>
              <a:rPr lang="en-US" altLang="zh-CN" sz="1600">
                <a:latin typeface="微软雅黑" panose="020B0503020204020204" pitchFamily="34" charset="-122"/>
                <a:ea typeface="微软雅黑" panose="020B0503020204020204" pitchFamily="34" charset="-122"/>
              </a:rPr>
              <a:t> </a:t>
            </a:r>
            <a:endParaRPr lang="zh-CN" altLang="en-US" sz="1600">
              <a:latin typeface="微软雅黑" panose="020B0503020204020204" pitchFamily="34" charset="-122"/>
              <a:ea typeface="微软雅黑" panose="020B0503020204020204" pitchFamily="34" charset="-122"/>
            </a:endParaRPr>
          </a:p>
        </p:txBody>
      </p:sp>
      <p:sp>
        <p:nvSpPr>
          <p:cNvPr id="32770" name="矩形 2"/>
          <p:cNvSpPr/>
          <p:nvPr/>
        </p:nvSpPr>
        <p:spPr>
          <a:xfrm>
            <a:off x="2178050" y="1020763"/>
            <a:ext cx="2978150" cy="398462"/>
          </a:xfrm>
          <a:prstGeom prst="rect">
            <a:avLst/>
          </a:prstGeom>
          <a:noFill/>
          <a:ln w="9525">
            <a:noFill/>
          </a:ln>
        </p:spPr>
        <p:txBody>
          <a:bodyPr wrap="none" anchor="t" anchorCtr="0">
            <a:spAutoFit/>
          </a:bodyPr>
          <a:p>
            <a:r>
              <a:rPr lang="zh-CN" altLang="en-US" sz="2000" b="1">
                <a:latin typeface="微软雅黑" panose="020B0503020204020204" pitchFamily="34" charset="-122"/>
                <a:ea typeface="微软雅黑" panose="020B0503020204020204" pitchFamily="34" charset="-122"/>
              </a:rPr>
              <a:t>（二）招聘法律风险概览</a:t>
            </a:r>
            <a:endParaRPr lang="zh-CN" altLang="en-US" sz="2000" b="1">
              <a:latin typeface="微软雅黑" panose="020B0503020204020204" pitchFamily="34" charset="-122"/>
              <a:ea typeface="微软雅黑" panose="020B0503020204020204" pitchFamily="34" charset="-122"/>
            </a:endParaRPr>
          </a:p>
        </p:txBody>
      </p:sp>
      <p:sp>
        <p:nvSpPr>
          <p:cNvPr id="32771" name="标题 1"/>
          <p:cNvSpPr txBox="1"/>
          <p:nvPr/>
        </p:nvSpPr>
        <p:spPr>
          <a:xfrm>
            <a:off x="3590925" y="115888"/>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三、招聘录用风险防范</a:t>
            </a:r>
            <a:endParaRPr lang="zh-CN" altLang="en-US" sz="2300">
              <a:solidFill>
                <a:srgbClr val="C00000"/>
              </a:solidFill>
              <a:latin typeface="黑体" panose="02010609060101010101" pitchFamily="49" charset="-122"/>
              <a:ea typeface="黑体" panose="02010609060101010101" pitchFamily="49" charset="-122"/>
            </a:endParaRPr>
          </a:p>
        </p:txBody>
      </p:sp>
      <p:sp>
        <p:nvSpPr>
          <p:cNvPr id="32772" name="矩形 2"/>
          <p:cNvSpPr/>
          <p:nvPr/>
        </p:nvSpPr>
        <p:spPr>
          <a:xfrm>
            <a:off x="2492375" y="4292600"/>
            <a:ext cx="7345363" cy="1814513"/>
          </a:xfrm>
          <a:prstGeom prst="rect">
            <a:avLst/>
          </a:prstGeom>
          <a:noFill/>
          <a:ln w="9525">
            <a:noFill/>
          </a:ln>
        </p:spPr>
        <p:txBody>
          <a:bodyPr anchor="t" anchorCtr="0">
            <a:spAutoFit/>
          </a:bodyPr>
          <a:p>
            <a:r>
              <a:rPr lang="zh-CN" altLang="en-US" sz="1600" b="1">
                <a:solidFill>
                  <a:srgbClr val="0D0D0D"/>
                </a:solidFill>
                <a:latin typeface="微软雅黑" panose="020B0503020204020204" pitchFamily="34" charset="-122"/>
                <a:ea typeface="微软雅黑" panose="020B0503020204020204" pitchFamily="34" charset="-122"/>
              </a:rPr>
              <a:t>招聘工作</a:t>
            </a:r>
            <a:r>
              <a:rPr lang="zh-CN" altLang="zh-CN" sz="1600" b="1">
                <a:solidFill>
                  <a:srgbClr val="0D0D0D"/>
                </a:solidFill>
                <a:latin typeface="微软雅黑" panose="020B0503020204020204" pitchFamily="34" charset="-122"/>
                <a:ea typeface="微软雅黑" panose="020B0503020204020204" pitchFamily="34" charset="-122"/>
              </a:rPr>
              <a:t>面临</a:t>
            </a:r>
            <a:r>
              <a:rPr lang="zh-CN" altLang="en-US" sz="1600" b="1">
                <a:solidFill>
                  <a:srgbClr val="0D0D0D"/>
                </a:solidFill>
                <a:latin typeface="微软雅黑" panose="020B0503020204020204" pitchFamily="34" charset="-122"/>
                <a:ea typeface="微软雅黑" panose="020B0503020204020204" pitchFamily="34" charset="-122"/>
              </a:rPr>
              <a:t>的</a:t>
            </a:r>
            <a:r>
              <a:rPr lang="zh-CN" altLang="zh-CN" sz="1600" b="1">
                <a:solidFill>
                  <a:srgbClr val="0D0D0D"/>
                </a:solidFill>
                <a:latin typeface="微软雅黑" panose="020B0503020204020204" pitchFamily="34" charset="-122"/>
                <a:ea typeface="微软雅黑" panose="020B0503020204020204" pitchFamily="34" charset="-122"/>
              </a:rPr>
              <a:t>风险：</a:t>
            </a:r>
            <a:endParaRPr lang="zh-CN" altLang="zh-CN" sz="1600" b="1">
              <a:solidFill>
                <a:srgbClr val="0D0D0D"/>
              </a:solidFill>
              <a:latin typeface="微软雅黑" panose="020B0503020204020204" pitchFamily="34" charset="-122"/>
              <a:ea typeface="微软雅黑" panose="020B0503020204020204" pitchFamily="34" charset="-122"/>
            </a:endParaRPr>
          </a:p>
          <a:p>
            <a:r>
              <a:rPr lang="zh-CN" altLang="zh-CN" sz="1600">
                <a:solidFill>
                  <a:srgbClr val="0D0D0D"/>
                </a:solidFill>
                <a:latin typeface="微软雅黑" panose="020B0503020204020204" pitchFamily="34" charset="-122"/>
                <a:ea typeface="微软雅黑" panose="020B0503020204020204" pitchFamily="34" charset="-122"/>
              </a:rPr>
              <a:t>–  合同长期化、无固定期化导致辞退员工难度加大-易进难出</a:t>
            </a:r>
            <a:endParaRPr lang="zh-CN" altLang="zh-CN" sz="1600">
              <a:solidFill>
                <a:srgbClr val="0D0D0D"/>
              </a:solidFill>
              <a:latin typeface="微软雅黑" panose="020B0503020204020204" pitchFamily="34" charset="-122"/>
              <a:ea typeface="微软雅黑" panose="020B0503020204020204" pitchFamily="34" charset="-122"/>
            </a:endParaRPr>
          </a:p>
          <a:p>
            <a:r>
              <a:rPr lang="zh-CN" altLang="zh-CN" sz="1600">
                <a:solidFill>
                  <a:srgbClr val="0D0D0D"/>
                </a:solidFill>
                <a:latin typeface="微软雅黑" panose="020B0503020204020204" pitchFamily="34" charset="-122"/>
                <a:ea typeface="微软雅黑" panose="020B0503020204020204" pitchFamily="34" charset="-122"/>
              </a:rPr>
              <a:t>–  违法招工、用工的法律责任加大</a:t>
            </a:r>
            <a:endParaRPr lang="zh-CN" altLang="zh-CN" sz="1600">
              <a:solidFill>
                <a:srgbClr val="0D0D0D"/>
              </a:solidFill>
              <a:latin typeface="微软雅黑" panose="020B0503020204020204" pitchFamily="34" charset="-122"/>
              <a:ea typeface="微软雅黑" panose="020B0503020204020204" pitchFamily="34" charset="-122"/>
            </a:endParaRPr>
          </a:p>
          <a:p>
            <a:r>
              <a:rPr lang="zh-CN" altLang="zh-CN" sz="1600">
                <a:solidFill>
                  <a:srgbClr val="0D0D0D"/>
                </a:solidFill>
                <a:latin typeface="微软雅黑" panose="020B0503020204020204" pitchFamily="34" charset="-122"/>
                <a:ea typeface="微软雅黑" panose="020B0503020204020204" pitchFamily="34" charset="-122"/>
              </a:rPr>
              <a:t>–  被动招工、用工风险加大</a:t>
            </a:r>
            <a:endParaRPr lang="zh-CN" altLang="zh-CN" sz="1600">
              <a:solidFill>
                <a:srgbClr val="0D0D0D"/>
              </a:solidFill>
              <a:latin typeface="微软雅黑" panose="020B0503020204020204" pitchFamily="34" charset="-122"/>
              <a:ea typeface="微软雅黑" panose="020B0503020204020204" pitchFamily="34" charset="-122"/>
            </a:endParaRPr>
          </a:p>
          <a:p>
            <a:r>
              <a:rPr lang="zh-CN" altLang="zh-CN" sz="1600">
                <a:solidFill>
                  <a:srgbClr val="0D0D0D"/>
                </a:solidFill>
                <a:latin typeface="微软雅黑" panose="020B0503020204020204" pitchFamily="34" charset="-122"/>
                <a:ea typeface="微软雅黑" panose="020B0503020204020204" pitchFamily="34" charset="-122"/>
              </a:rPr>
              <a:t>–    连带赔偿责任等。（《劳动合同法》第九十一条规定： 用人单位招用与其他用人单位尚未解除或终止劳动合同的劳动者，给其他用人单位造成损失的，该用人单位与劳动者承担连带赔偿责任。）</a:t>
            </a:r>
            <a:endParaRPr lang="zh-CN" altLang="zh-CN" sz="1600">
              <a:solidFill>
                <a:srgbClr val="0D0D0D"/>
              </a:solidFill>
              <a:latin typeface="微软雅黑" panose="020B0503020204020204" pitchFamily="34" charset="-122"/>
              <a:ea typeface="微软雅黑" panose="020B0503020204020204" pitchFamily="34" charset="-122"/>
            </a:endParaRPr>
          </a:p>
        </p:txBody>
      </p:sp>
      <p:pic>
        <p:nvPicPr>
          <p:cNvPr id="32773"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32774"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5057" name="表格 45056"/>
          <p:cNvGraphicFramePr/>
          <p:nvPr/>
        </p:nvGraphicFramePr>
        <p:xfrm>
          <a:off x="2265363" y="1700213"/>
          <a:ext cx="7718425" cy="4332288"/>
        </p:xfrm>
        <a:graphic>
          <a:graphicData uri="http://schemas.openxmlformats.org/drawingml/2006/table">
            <a:tbl>
              <a:tblPr/>
              <a:tblGrid>
                <a:gridCol w="654050"/>
                <a:gridCol w="1284605"/>
                <a:gridCol w="3639820"/>
                <a:gridCol w="2139950"/>
              </a:tblGrid>
              <a:tr h="41783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序号</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CCFF"/>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调查内容</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CCFF"/>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法律风险</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CCFF"/>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应对措施</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CCFF"/>
                    </a:solidFill>
                  </a:tcPr>
                </a:tc>
              </a:tr>
              <a:tr h="41719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tx1"/>
                        </a:buClr>
                        <a:buFont typeface="Wingdings" panose="05000000000000000000" pitchFamily="2" charset="2"/>
                        <a:buNone/>
                      </a:pPr>
                      <a:r>
                        <a:rPr lang="en-US" altLang="zh-CN" sz="1600">
                          <a:solidFill>
                            <a:schemeClr val="tx2"/>
                          </a:solidFill>
                          <a:latin typeface="黑体" panose="02010609060101010101" pitchFamily="49" charset="-122"/>
                          <a:cs typeface="Arial" panose="020B0604020202020204" pitchFamily="34" charset="0"/>
                        </a:rPr>
                        <a:t>1</a:t>
                      </a:r>
                      <a:endParaRPr lang="en-US" altLang="zh-CN" sz="1600">
                        <a:solidFill>
                          <a:schemeClr val="tx2"/>
                        </a:solidFill>
                        <a:latin typeface="黑体" panose="02010609060101010101" pitchFamily="49" charset="-122"/>
                        <a:ea typeface="Arial" panose="020B0604020202020204" pitchFamily="34" charset="0"/>
                      </a:endParaRPr>
                    </a:p>
                  </a:txBody>
                  <a:tcPr marL="91430" marR="91430" marT="45714" marB="4571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年龄</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招用童工（</a:t>
                      </a:r>
                      <a:r>
                        <a:rPr lang="en-US" altLang="zh-CN" sz="1600">
                          <a:solidFill>
                            <a:schemeClr val="tx2"/>
                          </a:solidFill>
                          <a:latin typeface="黑体" panose="02010609060101010101" pitchFamily="49" charset="-122"/>
                          <a:cs typeface="Arial" panose="020B0604020202020204" pitchFamily="34" charset="0"/>
                        </a:rPr>
                        <a:t>16</a:t>
                      </a:r>
                      <a:r>
                        <a:rPr lang="zh-CN" altLang="en-US" sz="1600">
                          <a:solidFill>
                            <a:schemeClr val="tx2"/>
                          </a:solidFill>
                          <a:latin typeface="黑体" panose="02010609060101010101" pitchFamily="49" charset="-122"/>
                          <a:ea typeface="黑体" panose="02010609060101010101" pitchFamily="49" charset="-122"/>
                        </a:rPr>
                        <a:t>周岁）受罚</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6E6"/>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查验年龄，禁用童工</a:t>
                      </a:r>
                      <a:endParaRPr lang="en-US" altLang="zh-CN" sz="1600">
                        <a:solidFill>
                          <a:schemeClr val="tx2"/>
                        </a:solidFill>
                        <a:latin typeface="黑体" panose="02010609060101010101" pitchFamily="49" charset="-122"/>
                        <a:ea typeface="Arial" panose="020B0604020202020204" pitchFamily="34" charset="0"/>
                      </a:endParaRPr>
                    </a:p>
                  </a:txBody>
                  <a:tcPr marL="91430" marR="91430" marT="45714" marB="4571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1783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tx1"/>
                        </a:buClr>
                        <a:buFont typeface="Wingdings" panose="05000000000000000000" pitchFamily="2" charset="2"/>
                        <a:buNone/>
                      </a:pPr>
                      <a:r>
                        <a:rPr lang="en-US" altLang="zh-CN" sz="1600">
                          <a:solidFill>
                            <a:schemeClr val="tx2"/>
                          </a:solidFill>
                          <a:latin typeface="黑体" panose="02010609060101010101" pitchFamily="49" charset="-122"/>
                          <a:cs typeface="Arial" panose="020B0604020202020204" pitchFamily="34" charset="0"/>
                        </a:rPr>
                        <a:t>2</a:t>
                      </a:r>
                      <a:endParaRPr lang="en-US" altLang="zh-CN" sz="1600">
                        <a:solidFill>
                          <a:schemeClr val="tx2"/>
                        </a:solidFill>
                        <a:latin typeface="黑体" panose="02010609060101010101" pitchFamily="49" charset="-122"/>
                        <a:ea typeface="Arial" panose="020B0604020202020204" pitchFamily="34" charset="0"/>
                      </a:endParaRPr>
                    </a:p>
                  </a:txBody>
                  <a:tcPr marL="91430" marR="91430" marT="45714" marB="4571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身份</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工伤保险无法理赔</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6E6"/>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验证身份</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212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tx1"/>
                        </a:buClr>
                        <a:buFont typeface="Wingdings" panose="05000000000000000000" pitchFamily="2" charset="2"/>
                        <a:buNone/>
                      </a:pPr>
                      <a:r>
                        <a:rPr lang="en-US" altLang="zh-CN" sz="1600">
                          <a:solidFill>
                            <a:schemeClr val="tx2"/>
                          </a:solidFill>
                          <a:latin typeface="黑体" panose="02010609060101010101" pitchFamily="49" charset="-122"/>
                          <a:cs typeface="Arial" panose="020B0604020202020204" pitchFamily="34" charset="0"/>
                        </a:rPr>
                        <a:t>3</a:t>
                      </a:r>
                      <a:endParaRPr lang="en-US" altLang="zh-CN" sz="1600">
                        <a:solidFill>
                          <a:schemeClr val="tx2"/>
                        </a:solidFill>
                        <a:latin typeface="黑体" panose="02010609060101010101" pitchFamily="49" charset="-122"/>
                        <a:ea typeface="Arial" panose="020B0604020202020204" pitchFamily="34" charset="0"/>
                      </a:endParaRPr>
                    </a:p>
                  </a:txBody>
                  <a:tcPr marL="91430" marR="91430" marT="45714" marB="4571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学历、经历</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受欺诈，不胜任，并非导致合同无效</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6E6"/>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核查、诚信承诺</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275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tx1"/>
                        </a:buClr>
                        <a:buFont typeface="Wingdings" panose="05000000000000000000" pitchFamily="2" charset="2"/>
                        <a:buNone/>
                      </a:pPr>
                      <a:r>
                        <a:rPr lang="en-US" altLang="zh-CN" sz="1600">
                          <a:solidFill>
                            <a:schemeClr val="tx2"/>
                          </a:solidFill>
                          <a:latin typeface="黑体" panose="02010609060101010101" pitchFamily="49" charset="-122"/>
                          <a:cs typeface="Arial" panose="020B0604020202020204" pitchFamily="34" charset="0"/>
                        </a:rPr>
                        <a:t>4</a:t>
                      </a:r>
                      <a:endParaRPr lang="en-US" altLang="zh-CN" sz="1600">
                        <a:solidFill>
                          <a:schemeClr val="tx2"/>
                        </a:solidFill>
                        <a:latin typeface="黑体" panose="02010609060101010101" pitchFamily="49" charset="-122"/>
                        <a:ea typeface="Arial" panose="020B0604020202020204" pitchFamily="34" charset="0"/>
                      </a:endParaRPr>
                    </a:p>
                  </a:txBody>
                  <a:tcPr marL="91430" marR="91430" marT="45714" marB="4571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健康状况</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解约受限、隐性成本</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6E6"/>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入职体检</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1656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tx1"/>
                        </a:buClr>
                        <a:buFont typeface="Wingdings" panose="05000000000000000000" pitchFamily="2" charset="2"/>
                        <a:buNone/>
                      </a:pPr>
                      <a:r>
                        <a:rPr lang="en-US" altLang="zh-CN" sz="1600">
                          <a:solidFill>
                            <a:schemeClr val="tx2"/>
                          </a:solidFill>
                          <a:latin typeface="黑体" panose="02010609060101010101" pitchFamily="49" charset="-122"/>
                          <a:cs typeface="Arial" panose="020B0604020202020204" pitchFamily="34" charset="0"/>
                        </a:rPr>
                        <a:t>5</a:t>
                      </a:r>
                      <a:endParaRPr lang="en-US" altLang="zh-CN" sz="1600">
                        <a:solidFill>
                          <a:schemeClr val="tx2"/>
                        </a:solidFill>
                        <a:latin typeface="黑体" panose="02010609060101010101" pitchFamily="49" charset="-122"/>
                        <a:ea typeface="Arial" panose="020B0604020202020204" pitchFamily="34" charset="0"/>
                      </a:endParaRPr>
                    </a:p>
                  </a:txBody>
                  <a:tcPr marL="91430" marR="91430" marT="45714" marB="4571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职业危害史</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职业病爆发</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6E6"/>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职业病健康检查</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94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tx1"/>
                        </a:buClr>
                        <a:buFont typeface="Wingdings" panose="05000000000000000000" pitchFamily="2" charset="2"/>
                        <a:buNone/>
                      </a:pPr>
                      <a:r>
                        <a:rPr lang="en-US" altLang="zh-CN" sz="1600">
                          <a:solidFill>
                            <a:schemeClr val="tx2"/>
                          </a:solidFill>
                          <a:latin typeface="黑体" panose="02010609060101010101" pitchFamily="49" charset="-122"/>
                          <a:cs typeface="Arial" panose="020B0604020202020204" pitchFamily="34" charset="0"/>
                        </a:rPr>
                        <a:t>6</a:t>
                      </a:r>
                      <a:endParaRPr lang="en-US" altLang="zh-CN" sz="1600">
                        <a:solidFill>
                          <a:schemeClr val="tx2"/>
                        </a:solidFill>
                        <a:latin typeface="黑体" panose="02010609060101010101" pitchFamily="49" charset="-122"/>
                        <a:ea typeface="Arial" panose="020B0604020202020204" pitchFamily="34" charset="0"/>
                      </a:endParaRPr>
                    </a:p>
                  </a:txBody>
                  <a:tcPr marL="91430" marR="91430" marT="45714" marB="4571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劳动关系</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连带赔偿责任</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6E6"/>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离职证明、核实</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254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tx1"/>
                        </a:buClr>
                        <a:buFont typeface="Wingdings" panose="05000000000000000000" pitchFamily="2" charset="2"/>
                        <a:buNone/>
                      </a:pPr>
                      <a:r>
                        <a:rPr lang="en-US" altLang="zh-CN" sz="1600">
                          <a:solidFill>
                            <a:schemeClr val="tx2"/>
                          </a:solidFill>
                          <a:latin typeface="黑体" panose="02010609060101010101" pitchFamily="49" charset="-122"/>
                          <a:cs typeface="Arial" panose="020B0604020202020204" pitchFamily="34" charset="0"/>
                        </a:rPr>
                        <a:t>7</a:t>
                      </a:r>
                      <a:endParaRPr lang="en-US" altLang="zh-CN" sz="1600">
                        <a:solidFill>
                          <a:schemeClr val="tx2"/>
                        </a:solidFill>
                        <a:latin typeface="黑体" panose="02010609060101010101" pitchFamily="49" charset="-122"/>
                        <a:ea typeface="Arial" panose="020B0604020202020204" pitchFamily="34" charset="0"/>
                      </a:endParaRPr>
                    </a:p>
                  </a:txBody>
                  <a:tcPr marL="91430" marR="91430" marT="45714" marB="4571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社保缴纳</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无法缴纳社保，工伤</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6E6"/>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核实社保情况</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413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tx1"/>
                        </a:buClr>
                        <a:buFont typeface="Wingdings" panose="05000000000000000000" pitchFamily="2" charset="2"/>
                        <a:buNone/>
                      </a:pPr>
                      <a:r>
                        <a:rPr lang="en-US" altLang="zh-CN" sz="1600">
                          <a:solidFill>
                            <a:schemeClr val="tx2"/>
                          </a:solidFill>
                          <a:latin typeface="黑体" panose="02010609060101010101" pitchFamily="49" charset="-122"/>
                          <a:cs typeface="Arial" panose="020B0604020202020204" pitchFamily="34" charset="0"/>
                        </a:rPr>
                        <a:t>8</a:t>
                      </a:r>
                      <a:endParaRPr lang="en-US" altLang="zh-CN" sz="1600">
                        <a:solidFill>
                          <a:schemeClr val="tx2"/>
                        </a:solidFill>
                        <a:latin typeface="黑体" panose="02010609060101010101" pitchFamily="49" charset="-122"/>
                        <a:ea typeface="Arial" panose="020B0604020202020204" pitchFamily="34" charset="0"/>
                      </a:endParaRPr>
                    </a:p>
                  </a:txBody>
                  <a:tcPr marL="91430" marR="91430" marT="45714" marB="4571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竞业限制</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赔偿责任</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6E6"/>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tx1"/>
                        </a:buClr>
                        <a:buFont typeface="Wingdings" panose="05000000000000000000" pitchFamily="2" charset="2"/>
                        <a:buNone/>
                      </a:pPr>
                      <a:r>
                        <a:rPr lang="zh-CN" altLang="en-US" sz="1600">
                          <a:solidFill>
                            <a:schemeClr val="tx2"/>
                          </a:solidFill>
                          <a:latin typeface="黑体" panose="02010609060101010101" pitchFamily="49" charset="-122"/>
                          <a:ea typeface="黑体" panose="02010609060101010101" pitchFamily="49" charset="-122"/>
                        </a:rPr>
                        <a:t>核查、承诺</a:t>
                      </a:r>
                      <a:endParaRPr lang="zh-CN" altLang="en-US" sz="1600">
                        <a:solidFill>
                          <a:schemeClr val="tx2"/>
                        </a:solidFill>
                        <a:latin typeface="黑体" panose="02010609060101010101" pitchFamily="49" charset="-122"/>
                        <a:ea typeface="黑体" panose="02010609060101010101" pitchFamily="49" charset="-122"/>
                      </a:endParaRPr>
                    </a:p>
                  </a:txBody>
                  <a:tcPr marL="91430" marR="91430" marT="45714" marB="4571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11480">
                <a:tc gridSpan="4">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lnSpc>
                          <a:spcPts val="1925"/>
                        </a:lnSpc>
                        <a:buFontTx/>
                        <a:buNone/>
                      </a:pPr>
                      <a:r>
                        <a:rPr lang="zh-CN" altLang="zh-CN">
                          <a:solidFill>
                            <a:srgbClr val="0D0D0D"/>
                          </a:solidFill>
                          <a:latin typeface="微软雅黑" panose="020B0503020204020204" pitchFamily="34" charset="-122"/>
                          <a:ea typeface="微软雅黑" panose="020B0503020204020204" pitchFamily="34" charset="-122"/>
                        </a:rPr>
                        <a:t>查询身份网站：</a:t>
                      </a:r>
                      <a:r>
                        <a:rPr lang="zh-CN" altLang="zh-CN">
                          <a:solidFill>
                            <a:srgbClr val="0D0D0D"/>
                          </a:solidFill>
                          <a:latin typeface="微软雅黑" panose="020B0503020204020204" pitchFamily="34" charset="-122"/>
                          <a:ea typeface="微软雅黑" panose="020B0503020204020204" pitchFamily="34" charset="-122"/>
                          <a:hlinkClick r:id="rId1"/>
                        </a:rPr>
                        <a:t>www.IP138.com</a:t>
                      </a:r>
                      <a:r>
                        <a:rPr lang="zh-CN" altLang="en-US">
                          <a:solidFill>
                            <a:srgbClr val="0D0D0D"/>
                          </a:solidFill>
                          <a:latin typeface="微软雅黑" panose="020B0503020204020204" pitchFamily="34" charset="-122"/>
                          <a:ea typeface="微软雅黑" panose="020B0503020204020204" pitchFamily="34" charset="-122"/>
                        </a:rPr>
                        <a:t>，</a:t>
                      </a:r>
                      <a:r>
                        <a:rPr lang="zh-CN" altLang="zh-CN">
                          <a:solidFill>
                            <a:srgbClr val="0D0D0D"/>
                          </a:solidFill>
                          <a:latin typeface="微软雅黑" panose="020B0503020204020204" pitchFamily="34" charset="-122"/>
                          <a:ea typeface="微软雅黑" panose="020B0503020204020204" pitchFamily="34" charset="-122"/>
                        </a:rPr>
                        <a:t>查询学历证书网站：www.chsi.com.cn</a:t>
                      </a:r>
                      <a:endParaRPr lang="zh-CN" altLang="zh-CN">
                        <a:solidFill>
                          <a:srgbClr val="0D0D0D"/>
                        </a:solidFill>
                        <a:latin typeface="微软雅黑" panose="020B0503020204020204" pitchFamily="34" charset="-122"/>
                        <a:ea typeface="微软雅黑" panose="020B0503020204020204" pitchFamily="34" charset="-122"/>
                      </a:endParaRPr>
                    </a:p>
                  </a:txBody>
                  <a:tcPr marL="91430" marR="91430" marT="45714" marB="45714">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r>
            </a:tbl>
          </a:graphicData>
        </a:graphic>
      </p:graphicFrame>
      <p:sp>
        <p:nvSpPr>
          <p:cNvPr id="33847" name="矩形 2"/>
          <p:cNvSpPr/>
          <p:nvPr/>
        </p:nvSpPr>
        <p:spPr>
          <a:xfrm>
            <a:off x="2151063" y="1125538"/>
            <a:ext cx="2978150" cy="398462"/>
          </a:xfrm>
          <a:prstGeom prst="rect">
            <a:avLst/>
          </a:prstGeom>
          <a:noFill/>
          <a:ln w="9525">
            <a:noFill/>
          </a:ln>
        </p:spPr>
        <p:txBody>
          <a:bodyPr wrap="none" anchor="t" anchorCtr="0">
            <a:spAutoFit/>
          </a:bodyPr>
          <a:p>
            <a:r>
              <a:rPr lang="zh-CN" altLang="en-US" sz="2000" b="1">
                <a:latin typeface="微软雅黑" panose="020B0503020204020204" pitchFamily="34" charset="-122"/>
                <a:ea typeface="微软雅黑" panose="020B0503020204020204" pitchFamily="34" charset="-122"/>
              </a:rPr>
              <a:t>（三）入职审查风险防范</a:t>
            </a:r>
            <a:endParaRPr lang="zh-CN" altLang="en-US" sz="2000" b="1">
              <a:latin typeface="微软雅黑" panose="020B0503020204020204" pitchFamily="34" charset="-122"/>
              <a:ea typeface="微软雅黑" panose="020B0503020204020204" pitchFamily="34" charset="-122"/>
            </a:endParaRPr>
          </a:p>
        </p:txBody>
      </p:sp>
      <p:sp>
        <p:nvSpPr>
          <p:cNvPr id="33848" name="标题 1"/>
          <p:cNvSpPr txBox="1"/>
          <p:nvPr/>
        </p:nvSpPr>
        <p:spPr>
          <a:xfrm>
            <a:off x="3511550" y="101600"/>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三、招聘录用风险防范</a:t>
            </a:r>
            <a:endParaRPr lang="zh-CN" altLang="en-US" sz="2300">
              <a:solidFill>
                <a:srgbClr val="C00000"/>
              </a:solidFill>
              <a:latin typeface="黑体" panose="02010609060101010101" pitchFamily="49" charset="-122"/>
              <a:ea typeface="黑体" panose="02010609060101010101" pitchFamily="49" charset="-122"/>
            </a:endParaRPr>
          </a:p>
        </p:txBody>
      </p:sp>
      <p:pic>
        <p:nvPicPr>
          <p:cNvPr id="33849" name="图片 1" descr="议和网-白色"/>
          <p:cNvPicPr>
            <a:picLocks noChangeAspect="1"/>
          </p:cNvPicPr>
          <p:nvPr/>
        </p:nvPicPr>
        <p:blipFill>
          <a:blip r:embed="rId2"/>
          <a:stretch>
            <a:fillRect/>
          </a:stretch>
        </p:blipFill>
        <p:spPr>
          <a:xfrm>
            <a:off x="8347075" y="80963"/>
            <a:ext cx="1519238" cy="560387"/>
          </a:xfrm>
          <a:prstGeom prst="rect">
            <a:avLst/>
          </a:prstGeom>
          <a:noFill/>
          <a:ln w="9525">
            <a:noFill/>
          </a:ln>
        </p:spPr>
      </p:pic>
      <p:pic>
        <p:nvPicPr>
          <p:cNvPr id="33850" name="图片 4" descr="议和学院白色"/>
          <p:cNvPicPr>
            <a:picLocks noChangeAspect="1"/>
          </p:cNvPicPr>
          <p:nvPr/>
        </p:nvPicPr>
        <p:blipFill>
          <a:blip r:embed="rId3"/>
          <a:stretch>
            <a:fillRect/>
          </a:stretch>
        </p:blipFill>
        <p:spPr>
          <a:xfrm>
            <a:off x="9901238" y="152400"/>
            <a:ext cx="1844675" cy="487363"/>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057"/>
                                        </p:tgtEl>
                                        <p:attrNameLst>
                                          <p:attrName>style.visibility</p:attrName>
                                        </p:attrNameLst>
                                      </p:cBhvr>
                                      <p:to>
                                        <p:strVal val="visible"/>
                                      </p:to>
                                    </p:set>
                                    <p:animEffect transition="in" filter="blinds(horizontal)">
                                      <p:cBhvr>
                                        <p:cTn id="7" dur="20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标题 1"/>
          <p:cNvSpPr>
            <a:spLocks noGrp="1"/>
          </p:cNvSpPr>
          <p:nvPr>
            <p:ph type="title"/>
          </p:nvPr>
        </p:nvSpPr>
        <p:spPr>
          <a:xfrm>
            <a:off x="2351088" y="1562100"/>
            <a:ext cx="5757863" cy="571500"/>
          </a:xfrm>
        </p:spPr>
        <p:txBody>
          <a:bodyPr vert="horz" wrap="squar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kern="0" cap="none" spc="0" normalizeH="0" baseline="0" noProof="1">
                <a:solidFill>
                  <a:srgbClr val="0070C0"/>
                </a:solidFill>
                <a:effectLst>
                  <a:outerShdw blurRad="38100" dist="38100" dir="2700000">
                    <a:srgbClr val="000000"/>
                  </a:outerShdw>
                </a:effectLst>
                <a:latin typeface="黑体" panose="02010609060101010101" pitchFamily="49" charset="-122"/>
                <a:ea typeface="黑体" panose="02010609060101010101" pitchFamily="49" charset="-122"/>
                <a:cs typeface="+mj-cs"/>
              </a:rPr>
              <a:t>1</a:t>
            </a:r>
            <a:r>
              <a:rPr kumimoji="0" lang="zh-CN" altLang="en-US" sz="2000" b="1" i="0" u="none" strike="noStrike" kern="0" cap="none" spc="0" normalizeH="0" baseline="0" noProof="1">
                <a:solidFill>
                  <a:srgbClr val="0070C0"/>
                </a:solidFill>
                <a:effectLst>
                  <a:outerShdw blurRad="38100" dist="38100" dir="2700000">
                    <a:srgbClr val="000000"/>
                  </a:outerShdw>
                </a:effectLst>
                <a:latin typeface="黑体" panose="02010609060101010101" pitchFamily="49" charset="-122"/>
                <a:ea typeface="黑体" panose="02010609060101010101" pitchFamily="49" charset="-122"/>
                <a:cs typeface="+mj-cs"/>
              </a:rPr>
              <a:t>、试用期的期限设计</a:t>
            </a:r>
            <a:endParaRPr kumimoji="0" lang="zh-CN" altLang="en-US" sz="2000" b="1" i="0" u="none" strike="noStrike" kern="0" cap="none" spc="0" normalizeH="0" baseline="0" noProof="1">
              <a:solidFill>
                <a:srgbClr val="0070C0"/>
              </a:solidFill>
              <a:effectLst>
                <a:outerShdw blurRad="38100" dist="38100" dir="2700000">
                  <a:srgbClr val="000000"/>
                </a:outerShdw>
              </a:effectLst>
              <a:latin typeface="黑体" panose="02010609060101010101" pitchFamily="49" charset="-122"/>
              <a:ea typeface="黑体" panose="02010609060101010101" pitchFamily="49" charset="-122"/>
              <a:cs typeface="+mj-cs"/>
            </a:endParaRPr>
          </a:p>
        </p:txBody>
      </p:sp>
      <p:graphicFrame>
        <p:nvGraphicFramePr>
          <p:cNvPr id="46082" name="表格 46081"/>
          <p:cNvGraphicFramePr/>
          <p:nvPr/>
        </p:nvGraphicFramePr>
        <p:xfrm>
          <a:off x="2424113" y="2133600"/>
          <a:ext cx="7488238" cy="3816350"/>
        </p:xfrm>
        <a:graphic>
          <a:graphicData uri="http://schemas.openxmlformats.org/drawingml/2006/table">
            <a:tbl>
              <a:tblPr/>
              <a:tblGrid>
                <a:gridCol w="2373630"/>
                <a:gridCol w="2924810"/>
                <a:gridCol w="2189480"/>
              </a:tblGrid>
              <a:tr h="504825">
                <a:tc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folHlink"/>
                        </a:buClr>
                        <a:buFont typeface="Wingdings" panose="05000000000000000000" pitchFamily="2" charset="2"/>
                        <a:buNone/>
                      </a:pPr>
                      <a:r>
                        <a:rPr lang="zh-CN" altLang="en-US" sz="1600" b="1">
                          <a:latin typeface="黑体" panose="02010609060101010101" pitchFamily="49" charset="-122"/>
                          <a:ea typeface="黑体" panose="02010609060101010101" pitchFamily="49" charset="-122"/>
                        </a:rPr>
                        <a:t>劳动合同的种类</a:t>
                      </a:r>
                      <a:r>
                        <a:rPr lang="en-US" altLang="zh-CN" sz="1600" b="1">
                          <a:latin typeface="黑体" panose="02010609060101010101" pitchFamily="49" charset="-122"/>
                          <a:cs typeface="Arial" panose="020B0604020202020204" pitchFamily="34" charset="0"/>
                        </a:rPr>
                        <a:t>/</a:t>
                      </a:r>
                      <a:r>
                        <a:rPr lang="zh-CN" altLang="en-US" sz="1600" b="1">
                          <a:latin typeface="黑体" panose="02010609060101010101" pitchFamily="49" charset="-122"/>
                          <a:ea typeface="黑体" panose="02010609060101010101" pitchFamily="49" charset="-122"/>
                        </a:rPr>
                        <a:t>期限</a:t>
                      </a:r>
                      <a:endParaRPr lang="zh-CN" altLang="en-US" sz="1600" b="1">
                        <a:latin typeface="黑体" panose="02010609060101010101" pitchFamily="49" charset="-122"/>
                        <a:ea typeface="黑体" panose="02010609060101010101" pitchFamily="49" charset="-122"/>
                      </a:endParaRPr>
                    </a:p>
                  </a:txBody>
                  <a:tcPr marL="91433" marR="91433" marT="45719" marB="45719">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folHlink"/>
                        </a:buClr>
                        <a:buFont typeface="Wingdings" panose="05000000000000000000" pitchFamily="2" charset="2"/>
                        <a:buNone/>
                      </a:pPr>
                      <a:r>
                        <a:rPr lang="zh-CN" altLang="en-US" sz="1600" b="1">
                          <a:latin typeface="黑体" panose="02010609060101010101" pitchFamily="49" charset="-122"/>
                          <a:ea typeface="黑体" panose="02010609060101010101" pitchFamily="49" charset="-122"/>
                        </a:rPr>
                        <a:t>试用期间</a:t>
                      </a:r>
                      <a:endParaRPr lang="zh-CN" altLang="en-US" sz="1600" b="1">
                        <a:latin typeface="黑体" panose="02010609060101010101" pitchFamily="49" charset="-122"/>
                        <a:ea typeface="黑体" panose="02010609060101010101" pitchFamily="49" charset="-122"/>
                      </a:endParaRPr>
                    </a:p>
                  </a:txBody>
                  <a:tcPr marL="91433" marR="91433" marT="45719" marB="4571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CCFF"/>
                    </a:solidFill>
                  </a:tcPr>
                </a:tc>
              </a:tr>
              <a:tr h="474663">
                <a:tc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fo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非全日制用工的劳动合同</a:t>
                      </a:r>
                      <a:endParaRPr lang="zh-CN" altLang="en-US" sz="1600">
                        <a:latin typeface="黑体" panose="02010609060101010101" pitchFamily="49" charset="-122"/>
                        <a:ea typeface="黑体" panose="02010609060101010101" pitchFamily="49" charset="-122"/>
                      </a:endParaRPr>
                    </a:p>
                  </a:txBody>
                  <a:tcPr marL="91433" marR="91433" marT="45719" marB="45719">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rowSpan="3">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folHlink"/>
                        </a:buClr>
                        <a:buFont typeface="Wingdings" panose="05000000000000000000" pitchFamily="2" charset="2"/>
                        <a:buNone/>
                      </a:pPr>
                      <a:endParaRPr lang="en-US" altLang="zh-CN" sz="1600">
                        <a:latin typeface="黑体" panose="02010609060101010101" pitchFamily="49" charset="-122"/>
                        <a:cs typeface="Arial" panose="020B0604020202020204" pitchFamily="34" charset="0"/>
                      </a:endParaRPr>
                    </a:p>
                    <a:p>
                      <a:pPr lvl="0" eaLnBrk="1" hangingPunct="1">
                        <a:spcBef>
                          <a:spcPct val="20000"/>
                        </a:spcBef>
                        <a:buClr>
                          <a:schemeClr val="fo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    不得约定</a:t>
                      </a:r>
                      <a:endParaRPr lang="zh-CN" altLang="en-US" sz="1600">
                        <a:latin typeface="黑体" panose="02010609060101010101" pitchFamily="49" charset="-122"/>
                        <a:ea typeface="黑体" panose="02010609060101010101" pitchFamily="49" charset="-122"/>
                      </a:endParaRPr>
                    </a:p>
                  </a:txBody>
                  <a:tcPr marL="91433" marR="91433" marT="45719" marB="4571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CCFF"/>
                    </a:solidFill>
                  </a:tcPr>
                </a:tc>
              </a:tr>
              <a:tr h="474662">
                <a:tc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fo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以完成一定工作任务为期限的劳动合同</a:t>
                      </a:r>
                      <a:endParaRPr lang="zh-CN" altLang="en-US" sz="1600">
                        <a:latin typeface="黑体" panose="02010609060101010101" pitchFamily="49" charset="-122"/>
                        <a:ea typeface="黑体" panose="02010609060101010101" pitchFamily="49" charset="-122"/>
                      </a:endParaRPr>
                    </a:p>
                  </a:txBody>
                  <a:tcPr marL="91433" marR="91433" marT="45719" marB="45719">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474663">
                <a:tc rowSpan="4">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folHlink"/>
                        </a:buClr>
                        <a:buFont typeface="Wingdings" panose="05000000000000000000" pitchFamily="2" charset="2"/>
                        <a:buNone/>
                      </a:pPr>
                      <a:endParaRPr lang="en-US" altLang="zh-CN" sz="1600">
                        <a:latin typeface="黑体" panose="02010609060101010101" pitchFamily="49" charset="-122"/>
                        <a:cs typeface="Arial" panose="020B0604020202020204" pitchFamily="34" charset="0"/>
                      </a:endParaRPr>
                    </a:p>
                    <a:p>
                      <a:pPr lvl="0" eaLnBrk="1" hangingPunct="1">
                        <a:spcBef>
                          <a:spcPct val="20000"/>
                        </a:spcBef>
                        <a:buClr>
                          <a:schemeClr val="folHlink"/>
                        </a:buClr>
                        <a:buFont typeface="Wingdings" panose="05000000000000000000" pitchFamily="2" charset="2"/>
                        <a:buNone/>
                      </a:pPr>
                      <a:endParaRPr lang="en-US" altLang="zh-CN" sz="1600">
                        <a:latin typeface="黑体" panose="02010609060101010101" pitchFamily="49" charset="-122"/>
                        <a:cs typeface="Arial" panose="020B0604020202020204" pitchFamily="34" charset="0"/>
                      </a:endParaRPr>
                    </a:p>
                    <a:p>
                      <a:pPr lvl="0" eaLnBrk="1" hangingPunct="1">
                        <a:spcBef>
                          <a:spcPct val="20000"/>
                        </a:spcBef>
                        <a:buClr>
                          <a:schemeClr val="fo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固定期限劳动合同</a:t>
                      </a:r>
                      <a:endParaRPr lang="zh-CN" altLang="en-US" sz="1600">
                        <a:latin typeface="黑体" panose="02010609060101010101" pitchFamily="49" charset="-122"/>
                        <a:ea typeface="黑体" panose="02010609060101010101" pitchFamily="49" charset="-122"/>
                      </a:endParaRPr>
                    </a:p>
                  </a:txBody>
                  <a:tcPr marL="91433" marR="91433" marT="45719" marB="45719">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folHlink"/>
                        </a:buClr>
                        <a:buFont typeface="Wingdings" panose="05000000000000000000" pitchFamily="2" charset="2"/>
                        <a:buNone/>
                      </a:pPr>
                      <a:r>
                        <a:rPr lang="ja-JP" altLang="en-US" sz="1600">
                          <a:latin typeface="黑体" panose="02010609060101010101" pitchFamily="49" charset="-122"/>
                          <a:ea typeface="黑体" panose="02010609060101010101" pitchFamily="49" charset="-122"/>
                        </a:rPr>
                        <a:t>期限</a:t>
                      </a:r>
                      <a:r>
                        <a:rPr lang="zh-CN" altLang="en-US" sz="1600">
                          <a:latin typeface="黑体" panose="02010609060101010101" pitchFamily="49" charset="-122"/>
                          <a:ea typeface="黑体" panose="02010609060101010101" pitchFamily="49" charset="-122"/>
                        </a:rPr>
                        <a:t>不满</a:t>
                      </a:r>
                      <a:r>
                        <a:rPr lang="en-US" altLang="zh-CN" sz="1600">
                          <a:latin typeface="黑体" panose="02010609060101010101" pitchFamily="49" charset="-122"/>
                          <a:cs typeface="Arial" panose="020B0604020202020204" pitchFamily="34" charset="0"/>
                        </a:rPr>
                        <a:t>3</a:t>
                      </a:r>
                      <a:r>
                        <a:rPr lang="zh-CN" altLang="en-US" sz="1600">
                          <a:latin typeface="黑体" panose="02010609060101010101" pitchFamily="49" charset="-122"/>
                          <a:ea typeface="黑体" panose="02010609060101010101" pitchFamily="49" charset="-122"/>
                        </a:rPr>
                        <a:t>个月的</a:t>
                      </a:r>
                      <a:endParaRPr lang="zh-CN" altLang="en-US" sz="1600">
                        <a:latin typeface="黑体" panose="02010609060101010101" pitchFamily="49" charset="-122"/>
                        <a:ea typeface="黑体" panose="02010609060101010101" pitchFamily="49" charset="-122"/>
                      </a:endParaRPr>
                    </a:p>
                  </a:txBody>
                  <a:tcPr marL="91433" marR="91433"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46355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folHlink"/>
                        </a:buClr>
                        <a:buFont typeface="Wingdings" panose="05000000000000000000" pitchFamily="2" charset="2"/>
                        <a:buNone/>
                      </a:pPr>
                      <a:r>
                        <a:rPr lang="en-US" altLang="zh-CN" sz="1600">
                          <a:latin typeface="黑体" panose="02010609060101010101" pitchFamily="49" charset="-122"/>
                          <a:cs typeface="Arial" panose="020B0604020202020204" pitchFamily="34" charset="0"/>
                        </a:rPr>
                        <a:t>3</a:t>
                      </a:r>
                      <a:r>
                        <a:rPr lang="zh-CN" altLang="en-US" sz="1600">
                          <a:latin typeface="黑体" panose="02010609060101010101" pitchFamily="49" charset="-122"/>
                          <a:ea typeface="黑体" panose="02010609060101010101" pitchFamily="49" charset="-122"/>
                        </a:rPr>
                        <a:t>个月以上不满</a:t>
                      </a:r>
                      <a:r>
                        <a:rPr lang="en-US" altLang="zh-CN" sz="1600">
                          <a:latin typeface="黑体" panose="02010609060101010101" pitchFamily="49" charset="-122"/>
                          <a:cs typeface="Arial" panose="020B0604020202020204" pitchFamily="34" charset="0"/>
                        </a:rPr>
                        <a:t>1</a:t>
                      </a:r>
                      <a:r>
                        <a:rPr lang="zh-CN" altLang="en-US" sz="1600">
                          <a:latin typeface="黑体" panose="02010609060101010101" pitchFamily="49" charset="-122"/>
                          <a:ea typeface="黑体" panose="02010609060101010101" pitchFamily="49" charset="-122"/>
                        </a:rPr>
                        <a:t>年的</a:t>
                      </a:r>
                      <a:endParaRPr lang="zh-CN" altLang="en-US" sz="1600">
                        <a:latin typeface="黑体" panose="02010609060101010101" pitchFamily="49" charset="-122"/>
                        <a:ea typeface="黑体" panose="02010609060101010101" pitchFamily="49" charset="-122"/>
                      </a:endParaRPr>
                    </a:p>
                  </a:txBody>
                  <a:tcPr marL="91433" marR="91433"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fo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   </a:t>
                      </a:r>
                      <a:r>
                        <a:rPr lang="en-US" altLang="zh-CN" sz="1600">
                          <a:latin typeface="黑体" panose="02010609060101010101" pitchFamily="49" charset="-122"/>
                          <a:cs typeface="Arial" panose="020B0604020202020204" pitchFamily="34" charset="0"/>
                        </a:rPr>
                        <a:t>1</a:t>
                      </a:r>
                      <a:r>
                        <a:rPr lang="zh-CN" altLang="en-US" sz="1600">
                          <a:latin typeface="黑体" panose="02010609060101010101" pitchFamily="49" charset="-122"/>
                          <a:ea typeface="黑体" panose="02010609060101010101" pitchFamily="49" charset="-122"/>
                        </a:rPr>
                        <a:t>个月</a:t>
                      </a:r>
                      <a:r>
                        <a:rPr lang="ja-JP" altLang="en-US" sz="1600">
                          <a:latin typeface="黑体" panose="02010609060101010101" pitchFamily="49" charset="-122"/>
                          <a:ea typeface="黑体" panose="02010609060101010101" pitchFamily="49" charset="-122"/>
                        </a:rPr>
                        <a:t>以内</a:t>
                      </a:r>
                      <a:endParaRPr lang="ja-JP" altLang="en-US" sz="1600">
                        <a:latin typeface="黑体" panose="02010609060101010101" pitchFamily="49" charset="-122"/>
                        <a:ea typeface="黑体" panose="02010609060101010101" pitchFamily="49" charset="-122"/>
                      </a:endParaRPr>
                    </a:p>
                  </a:txBody>
                  <a:tcPr marL="91433" marR="91433" marT="45719" marB="4571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CCFF"/>
                    </a:solidFill>
                  </a:tcPr>
                </a:tc>
              </a:tr>
              <a:tr h="4746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folHlink"/>
                        </a:buClr>
                        <a:buFont typeface="Wingdings" panose="05000000000000000000" pitchFamily="2" charset="2"/>
                        <a:buNone/>
                      </a:pPr>
                      <a:r>
                        <a:rPr lang="en-US" altLang="zh-CN" sz="1600">
                          <a:latin typeface="黑体" panose="02010609060101010101" pitchFamily="49" charset="-122"/>
                          <a:cs typeface="Arial" panose="020B0604020202020204" pitchFamily="34" charset="0"/>
                        </a:rPr>
                        <a:t>1</a:t>
                      </a:r>
                      <a:r>
                        <a:rPr lang="zh-CN" altLang="en-US" sz="1600">
                          <a:latin typeface="黑体" panose="02010609060101010101" pitchFamily="49" charset="-122"/>
                          <a:ea typeface="黑体" panose="02010609060101010101" pitchFamily="49" charset="-122"/>
                        </a:rPr>
                        <a:t>年以上不满</a:t>
                      </a:r>
                      <a:r>
                        <a:rPr lang="en-US" altLang="zh-CN" sz="1600">
                          <a:latin typeface="黑体" panose="02010609060101010101" pitchFamily="49" charset="-122"/>
                          <a:cs typeface="Arial" panose="020B0604020202020204" pitchFamily="34" charset="0"/>
                        </a:rPr>
                        <a:t>3</a:t>
                      </a:r>
                      <a:r>
                        <a:rPr lang="zh-CN" altLang="en-US" sz="1600">
                          <a:latin typeface="黑体" panose="02010609060101010101" pitchFamily="49" charset="-122"/>
                          <a:ea typeface="黑体" panose="02010609060101010101" pitchFamily="49" charset="-122"/>
                        </a:rPr>
                        <a:t>年的</a:t>
                      </a:r>
                      <a:endParaRPr lang="ja-JP" altLang="en-US" sz="1600">
                        <a:latin typeface="黑体" panose="02010609060101010101" pitchFamily="49" charset="-122"/>
                        <a:ea typeface="黑体" panose="02010609060101010101" pitchFamily="49" charset="-122"/>
                      </a:endParaRPr>
                    </a:p>
                  </a:txBody>
                  <a:tcPr marL="91433" marR="91433"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fo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   </a:t>
                      </a:r>
                      <a:r>
                        <a:rPr lang="en-US" altLang="zh-CN" sz="1600">
                          <a:latin typeface="黑体" panose="02010609060101010101" pitchFamily="49" charset="-122"/>
                          <a:cs typeface="Arial" panose="020B0604020202020204" pitchFamily="34" charset="0"/>
                        </a:rPr>
                        <a:t>2</a:t>
                      </a:r>
                      <a:r>
                        <a:rPr lang="zh-CN" altLang="en-US" sz="1600">
                          <a:latin typeface="黑体" panose="02010609060101010101" pitchFamily="49" charset="-122"/>
                          <a:ea typeface="黑体" panose="02010609060101010101" pitchFamily="49" charset="-122"/>
                        </a:rPr>
                        <a:t>个月</a:t>
                      </a:r>
                      <a:r>
                        <a:rPr lang="ja-JP" altLang="en-US" sz="1600">
                          <a:latin typeface="黑体" panose="02010609060101010101" pitchFamily="49" charset="-122"/>
                          <a:ea typeface="黑体" panose="02010609060101010101" pitchFamily="49" charset="-122"/>
                        </a:rPr>
                        <a:t>以内</a:t>
                      </a:r>
                      <a:endParaRPr lang="zh-CN" altLang="en-US" sz="1600">
                        <a:latin typeface="黑体" panose="02010609060101010101" pitchFamily="49" charset="-122"/>
                        <a:ea typeface="黑体" panose="02010609060101010101" pitchFamily="49" charset="-122"/>
                      </a:endParaRPr>
                    </a:p>
                  </a:txBody>
                  <a:tcPr marL="91433" marR="91433" marT="45719" marB="4571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CCFF"/>
                    </a:solidFill>
                  </a:tcPr>
                </a:tc>
              </a:tr>
              <a:tr h="4746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folHlink"/>
                        </a:buClr>
                        <a:buFont typeface="Wingdings" panose="05000000000000000000" pitchFamily="2" charset="2"/>
                        <a:buNone/>
                      </a:pPr>
                      <a:r>
                        <a:rPr lang="ja-JP" altLang="en-US" sz="1600">
                          <a:latin typeface="黑体" panose="02010609060101010101" pitchFamily="49" charset="-122"/>
                          <a:ea typeface="黑体" panose="02010609060101010101" pitchFamily="49" charset="-122"/>
                        </a:rPr>
                        <a:t>３年以上</a:t>
                      </a:r>
                      <a:r>
                        <a:rPr lang="zh-CN" altLang="en-US" sz="1600">
                          <a:latin typeface="黑体" panose="02010609060101010101" pitchFamily="49" charset="-122"/>
                          <a:ea typeface="黑体" panose="02010609060101010101" pitchFamily="49" charset="-122"/>
                        </a:rPr>
                        <a:t>的</a:t>
                      </a:r>
                      <a:endParaRPr lang="ja-JP" altLang="en-US" sz="1600">
                        <a:latin typeface="黑体" panose="02010609060101010101" pitchFamily="49" charset="-122"/>
                        <a:ea typeface="黑体" panose="02010609060101010101" pitchFamily="49" charset="-122"/>
                      </a:endParaRPr>
                    </a:p>
                  </a:txBody>
                  <a:tcPr marL="91433" marR="91433"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fo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   </a:t>
                      </a:r>
                      <a:endParaRPr lang="en-US" altLang="zh-CN" sz="1600">
                        <a:latin typeface="黑体" panose="02010609060101010101" pitchFamily="49" charset="-122"/>
                        <a:cs typeface="Arial" panose="020B0604020202020204" pitchFamily="34" charset="0"/>
                      </a:endParaRPr>
                    </a:p>
                    <a:p>
                      <a:pPr lvl="0" eaLnBrk="1" hangingPunct="1">
                        <a:spcBef>
                          <a:spcPct val="20000"/>
                        </a:spcBef>
                        <a:buClr>
                          <a:schemeClr val="fo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   </a:t>
                      </a:r>
                      <a:r>
                        <a:rPr lang="en-US" altLang="zh-CN" sz="1600">
                          <a:latin typeface="黑体" panose="02010609060101010101" pitchFamily="49" charset="-122"/>
                          <a:cs typeface="Arial" panose="020B0604020202020204" pitchFamily="34" charset="0"/>
                        </a:rPr>
                        <a:t>6</a:t>
                      </a:r>
                      <a:r>
                        <a:rPr lang="zh-CN" altLang="en-US" sz="1600">
                          <a:latin typeface="黑体" panose="02010609060101010101" pitchFamily="49" charset="-122"/>
                          <a:ea typeface="黑体" panose="02010609060101010101" pitchFamily="49" charset="-122"/>
                        </a:rPr>
                        <a:t>个月</a:t>
                      </a:r>
                      <a:r>
                        <a:rPr lang="ja-JP" altLang="en-US" sz="1600">
                          <a:latin typeface="黑体" panose="02010609060101010101" pitchFamily="49" charset="-122"/>
                          <a:ea typeface="黑体" panose="02010609060101010101" pitchFamily="49" charset="-122"/>
                        </a:rPr>
                        <a:t>以内</a:t>
                      </a:r>
                      <a:endParaRPr lang="zh-CN" altLang="en-US" sz="1600">
                        <a:latin typeface="黑体" panose="02010609060101010101" pitchFamily="49" charset="-122"/>
                        <a:ea typeface="黑体" panose="02010609060101010101" pitchFamily="49" charset="-122"/>
                      </a:endParaRPr>
                    </a:p>
                  </a:txBody>
                  <a:tcPr marL="91433" marR="91433" marT="45719" marB="4571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99CCFF"/>
                    </a:solidFill>
                  </a:tcPr>
                </a:tc>
              </a:tr>
              <a:tr h="474662">
                <a:tc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fo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无固定期限的劳动合同</a:t>
                      </a:r>
                      <a:endParaRPr lang="zh-CN" altLang="en-US" sz="1600">
                        <a:latin typeface="黑体" panose="02010609060101010101" pitchFamily="49" charset="-122"/>
                        <a:ea typeface="黑体" panose="02010609060101010101" pitchFamily="49" charset="-122"/>
                      </a:endParaRPr>
                    </a:p>
                  </a:txBody>
                  <a:tcPr marL="91433" marR="91433" marT="45719" marB="45719">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r>
            </a:tbl>
          </a:graphicData>
        </a:graphic>
      </p:graphicFrame>
      <p:sp>
        <p:nvSpPr>
          <p:cNvPr id="34846" name="矩形 2"/>
          <p:cNvSpPr/>
          <p:nvPr/>
        </p:nvSpPr>
        <p:spPr>
          <a:xfrm>
            <a:off x="2151063" y="1125538"/>
            <a:ext cx="2216150" cy="398462"/>
          </a:xfrm>
          <a:prstGeom prst="rect">
            <a:avLst/>
          </a:prstGeom>
          <a:noFill/>
          <a:ln w="9525">
            <a:noFill/>
          </a:ln>
        </p:spPr>
        <p:txBody>
          <a:bodyPr wrap="none" anchor="t" anchorCtr="0">
            <a:spAutoFit/>
          </a:bodyPr>
          <a:p>
            <a:r>
              <a:rPr lang="zh-CN" altLang="en-US" sz="2000" b="1">
                <a:latin typeface="微软雅黑" panose="020B0503020204020204" pitchFamily="34" charset="-122"/>
                <a:ea typeface="微软雅黑" panose="020B0503020204020204" pitchFamily="34" charset="-122"/>
              </a:rPr>
              <a:t>（四）试聘期管理</a:t>
            </a:r>
            <a:endParaRPr lang="zh-CN" altLang="en-US" sz="2000" b="1">
              <a:latin typeface="微软雅黑" panose="020B0503020204020204" pitchFamily="34" charset="-122"/>
              <a:ea typeface="微软雅黑" panose="020B0503020204020204" pitchFamily="34" charset="-122"/>
            </a:endParaRPr>
          </a:p>
        </p:txBody>
      </p:sp>
      <p:sp>
        <p:nvSpPr>
          <p:cNvPr id="34847" name="标题 1"/>
          <p:cNvSpPr txBox="1"/>
          <p:nvPr/>
        </p:nvSpPr>
        <p:spPr>
          <a:xfrm>
            <a:off x="3511550" y="115888"/>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三、招聘录用风险防范</a:t>
            </a:r>
            <a:endParaRPr lang="zh-CN" altLang="en-US" sz="2300">
              <a:solidFill>
                <a:srgbClr val="C00000"/>
              </a:solidFill>
              <a:latin typeface="黑体" panose="02010609060101010101" pitchFamily="49" charset="-122"/>
              <a:ea typeface="黑体" panose="02010609060101010101" pitchFamily="49" charset="-122"/>
            </a:endParaRPr>
          </a:p>
        </p:txBody>
      </p:sp>
      <p:pic>
        <p:nvPicPr>
          <p:cNvPr id="34848"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34849"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500" fill="hold"/>
                                        <p:tgtEl>
                                          <p:spTgt spid="46082"/>
                                        </p:tgtEl>
                                        <p:attrNameLst>
                                          <p:attrName>ppt_x</p:attrName>
                                        </p:attrNameLst>
                                      </p:cBhvr>
                                      <p:tavLst>
                                        <p:tav tm="0">
                                          <p:val>
                                            <p:strVal val="#ppt_x"/>
                                          </p:val>
                                        </p:tav>
                                        <p:tav tm="100000">
                                          <p:val>
                                            <p:strVal val="#ppt_x"/>
                                          </p:val>
                                        </p:tav>
                                      </p:tavLst>
                                    </p:anim>
                                    <p:anim calcmode="lin" valueType="num">
                                      <p:cBhvr>
                                        <p:cTn id="8" dur="500" fill="hold"/>
                                        <p:tgtEl>
                                          <p:spTgt spid="46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1"/>
          <p:cNvSpPr>
            <a:spLocks noGrp="1"/>
          </p:cNvSpPr>
          <p:nvPr>
            <p:ph type="title"/>
          </p:nvPr>
        </p:nvSpPr>
        <p:spPr>
          <a:xfrm>
            <a:off x="2208213" y="1052513"/>
            <a:ext cx="5757863" cy="571500"/>
          </a:xfrm>
        </p:spPr>
        <p:txBody>
          <a:bodyPr vert="horz" wrap="squar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kern="0" cap="none" spc="0" normalizeH="0" baseline="0" noProof="1">
                <a:solidFill>
                  <a:srgbClr val="0070C0"/>
                </a:solidFill>
                <a:effectLst>
                  <a:outerShdw blurRad="38100" dist="38100" dir="2700000">
                    <a:srgbClr val="000000"/>
                  </a:outerShdw>
                </a:effectLst>
                <a:latin typeface="黑体" panose="02010609060101010101" pitchFamily="49" charset="-122"/>
                <a:ea typeface="黑体" panose="02010609060101010101" pitchFamily="49" charset="-122"/>
                <a:cs typeface="+mj-cs"/>
              </a:rPr>
              <a:t>2</a:t>
            </a:r>
            <a:r>
              <a:rPr kumimoji="0" lang="zh-CN" altLang="en-US" sz="2000" b="1" i="0" u="none" strike="noStrike" kern="0" cap="none" spc="0" normalizeH="0" baseline="0" noProof="1">
                <a:solidFill>
                  <a:srgbClr val="0070C0"/>
                </a:solidFill>
                <a:effectLst>
                  <a:outerShdw blurRad="38100" dist="38100" dir="2700000">
                    <a:srgbClr val="000000"/>
                  </a:outerShdw>
                </a:effectLst>
                <a:latin typeface="黑体" panose="02010609060101010101" pitchFamily="49" charset="-122"/>
                <a:ea typeface="黑体" panose="02010609060101010101" pitchFamily="49" charset="-122"/>
                <a:cs typeface="+mj-cs"/>
              </a:rPr>
              <a:t>、试用期误区</a:t>
            </a:r>
            <a:endParaRPr kumimoji="0" lang="zh-CN" altLang="en-US" sz="2000" b="1" i="0" u="none" strike="noStrike" kern="0" cap="none" spc="0" normalizeH="0" baseline="0" noProof="1">
              <a:solidFill>
                <a:srgbClr val="0070C0"/>
              </a:solidFill>
              <a:effectLst>
                <a:outerShdw blurRad="38100" dist="38100" dir="2700000">
                  <a:srgbClr val="000000"/>
                </a:outerShdw>
              </a:effectLst>
              <a:latin typeface="黑体" panose="02010609060101010101" pitchFamily="49" charset="-122"/>
              <a:ea typeface="黑体" panose="02010609060101010101" pitchFamily="49" charset="-122"/>
              <a:cs typeface="+mj-cs"/>
            </a:endParaRPr>
          </a:p>
        </p:txBody>
      </p:sp>
      <p:sp>
        <p:nvSpPr>
          <p:cNvPr id="35842" name="灯片编号占位符 3"/>
          <p:cNvSpPr>
            <a:spLocks noGrp="1"/>
          </p:cNvSpPr>
          <p:nvPr>
            <p:ph type="sldNum" sz="quarter" idx="12"/>
          </p:nvPr>
        </p:nvSpPr>
        <p:spPr>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200">
                <a:solidFill>
                  <a:srgbClr val="898989"/>
                </a:solidFill>
                <a:latin typeface="MHeiTGB-Medium-U"/>
              </a:rPr>
            </a:fld>
            <a:endParaRPr lang="en-US" altLang="zh-CN" sz="1200">
              <a:solidFill>
                <a:srgbClr val="898989"/>
              </a:solidFill>
              <a:latin typeface="MHeiTGB-Medium-U"/>
            </a:endParaRPr>
          </a:p>
        </p:txBody>
      </p:sp>
      <p:sp>
        <p:nvSpPr>
          <p:cNvPr id="35843" name="标题 1"/>
          <p:cNvSpPr txBox="1"/>
          <p:nvPr/>
        </p:nvSpPr>
        <p:spPr>
          <a:xfrm>
            <a:off x="3459163" y="101600"/>
            <a:ext cx="5757862"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三、招聘录用风险防范</a:t>
            </a:r>
            <a:endParaRPr lang="zh-CN" altLang="en-US" sz="2300">
              <a:solidFill>
                <a:srgbClr val="C00000"/>
              </a:solidFill>
              <a:latin typeface="黑体" panose="02010609060101010101" pitchFamily="49" charset="-122"/>
              <a:ea typeface="黑体" panose="02010609060101010101" pitchFamily="49" charset="-122"/>
            </a:endParaRPr>
          </a:p>
        </p:txBody>
      </p:sp>
      <p:graphicFrame>
        <p:nvGraphicFramePr>
          <p:cNvPr id="47108" name="表格 47107"/>
          <p:cNvGraphicFramePr/>
          <p:nvPr/>
        </p:nvGraphicFramePr>
        <p:xfrm>
          <a:off x="2135188" y="1773238"/>
          <a:ext cx="7921625" cy="4110038"/>
        </p:xfrm>
        <a:graphic>
          <a:graphicData uri="http://schemas.openxmlformats.org/drawingml/2006/table">
            <a:tbl>
              <a:tblPr/>
              <a:tblGrid>
                <a:gridCol w="630555"/>
                <a:gridCol w="2873375"/>
                <a:gridCol w="2362200"/>
                <a:gridCol w="2055495"/>
              </a:tblGrid>
              <a:tr h="39243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algn="ctr" eaLnBrk="1" hangingPunct="1">
                        <a:buFont typeface="Wingdings" panose="05000000000000000000" pitchFamily="2" charset="2"/>
                        <a:buNone/>
                      </a:pPr>
                      <a:r>
                        <a:rPr lang="zh-CN" altLang="en-US" sz="1600" b="1">
                          <a:latin typeface="黑体" panose="02010609060101010101" pitchFamily="49" charset="-122"/>
                          <a:ea typeface="黑体" panose="02010609060101010101" pitchFamily="49" charset="-122"/>
                        </a:rPr>
                        <a:t>序号</a:t>
                      </a:r>
                      <a:endParaRPr lang="zh-CN" altLang="en-US" sz="1600" b="1">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3D5F0"/>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algn="ctr" eaLnBrk="1" hangingPunct="1">
                        <a:buFont typeface="Wingdings" panose="05000000000000000000" pitchFamily="2" charset="2"/>
                        <a:buNone/>
                      </a:pPr>
                      <a:r>
                        <a:rPr lang="zh-CN" altLang="en-US" sz="1600" b="1">
                          <a:latin typeface="黑体" panose="02010609060101010101" pitchFamily="49" charset="-122"/>
                          <a:ea typeface="黑体" panose="02010609060101010101" pitchFamily="49" charset="-122"/>
                        </a:rPr>
                        <a:t>存在误区</a:t>
                      </a:r>
                      <a:endParaRPr lang="zh-CN" altLang="en-US" sz="1600" b="1">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3D5F0"/>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algn="ctr" eaLnBrk="1" hangingPunct="1">
                        <a:buFont typeface="Wingdings" panose="05000000000000000000" pitchFamily="2" charset="2"/>
                        <a:buNone/>
                      </a:pPr>
                      <a:r>
                        <a:rPr lang="zh-CN" altLang="en-US" sz="1600" b="1">
                          <a:latin typeface="黑体" panose="02010609060101010101" pitchFamily="49" charset="-122"/>
                          <a:ea typeface="黑体" panose="02010609060101010101" pitchFamily="49" charset="-122"/>
                        </a:rPr>
                        <a:t> 可能导致的风险</a:t>
                      </a:r>
                      <a:endParaRPr lang="zh-CN" altLang="en-US" sz="1600" b="1">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3D5F0"/>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algn="ctr" eaLnBrk="1" hangingPunct="1">
                        <a:buFont typeface="Wingdings" panose="05000000000000000000" pitchFamily="2" charset="2"/>
                        <a:buNone/>
                      </a:pPr>
                      <a:r>
                        <a:rPr lang="zh-CN" altLang="en-US" sz="1600" b="1">
                          <a:latin typeface="黑体" panose="02010609060101010101" pitchFamily="49" charset="-122"/>
                          <a:ea typeface="黑体" panose="02010609060101010101" pitchFamily="49" charset="-122"/>
                        </a:rPr>
                        <a:t> 正确做法</a:t>
                      </a:r>
                      <a:endParaRPr lang="zh-CN" altLang="en-US" sz="1600" b="1">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3D5F0"/>
                    </a:solidFill>
                  </a:tcPr>
                </a:tc>
              </a:tr>
              <a:tr h="4635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algn="ctr" eaLnBrk="1" hangingPunct="1">
                        <a:buFont typeface="Wingdings" panose="05000000000000000000" pitchFamily="2" charset="2"/>
                        <a:buNone/>
                      </a:pPr>
                      <a:r>
                        <a:rPr lang="en-US" altLang="zh-CN" sz="2000">
                          <a:latin typeface="黑体" panose="02010609060101010101" pitchFamily="49" charset="-122"/>
                          <a:cs typeface="Arial" panose="020B0604020202020204" pitchFamily="34" charset="0"/>
                        </a:rPr>
                        <a:t> 1</a:t>
                      </a:r>
                      <a:endParaRPr lang="en-US" altLang="zh-CN" sz="2000">
                        <a:latin typeface="黑体" panose="02010609060101010101" pitchFamily="49" charset="-122"/>
                        <a:ea typeface="Arial" panose="020B0604020202020204" pitchFamily="34" charset="0"/>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试用期过后再签订合同</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超过一个月双倍工资</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000"/>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签订合同</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635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algn="ctr" eaLnBrk="1" hangingPunct="1">
                        <a:buFont typeface="Wingdings" panose="05000000000000000000" pitchFamily="2" charset="2"/>
                        <a:buNone/>
                      </a:pPr>
                      <a:r>
                        <a:rPr lang="en-US" altLang="zh-CN" sz="2000">
                          <a:latin typeface="黑体" panose="02010609060101010101" pitchFamily="49" charset="-122"/>
                          <a:cs typeface="Arial" panose="020B0604020202020204" pitchFamily="34" charset="0"/>
                        </a:rPr>
                        <a:t> 2</a:t>
                      </a:r>
                      <a:endParaRPr lang="en-US" altLang="zh-CN" sz="2000">
                        <a:latin typeface="黑体" panose="02010609060101010101" pitchFamily="49" charset="-122"/>
                        <a:ea typeface="Arial" panose="020B0604020202020204" pitchFamily="34" charset="0"/>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试用期的期限随意约定</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超期要支付赔偿金 </a:t>
                      </a:r>
                      <a:endParaRPr lang="en-US" altLang="zh-CN" sz="1600">
                        <a:latin typeface="黑体" panose="02010609060101010101" pitchFamily="49" charset="-122"/>
                        <a:ea typeface="Arial" panose="020B0604020202020204" pitchFamily="34" charset="0"/>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000"/>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依法设定</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635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algn="ctr" eaLnBrk="1" hangingPunct="1">
                        <a:buFont typeface="Wingdings" panose="05000000000000000000" pitchFamily="2" charset="2"/>
                        <a:buNone/>
                      </a:pPr>
                      <a:r>
                        <a:rPr lang="en-US" altLang="zh-CN" sz="2000">
                          <a:latin typeface="黑体" panose="02010609060101010101" pitchFamily="49" charset="-122"/>
                          <a:cs typeface="Arial" panose="020B0604020202020204" pitchFamily="34" charset="0"/>
                        </a:rPr>
                        <a:t> 3</a:t>
                      </a:r>
                      <a:endParaRPr lang="en-US" altLang="zh-CN" sz="2000">
                        <a:latin typeface="黑体" panose="02010609060101010101" pitchFamily="49" charset="-122"/>
                        <a:ea typeface="Arial" panose="020B0604020202020204" pitchFamily="34" charset="0"/>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单独签订试用期合同</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视为放弃试用期</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000"/>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试用期在合同内</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6291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algn="ctr" eaLnBrk="1" hangingPunct="1">
                        <a:buFont typeface="Wingdings" panose="05000000000000000000" pitchFamily="2" charset="2"/>
                        <a:buNone/>
                      </a:pPr>
                      <a:r>
                        <a:rPr lang="en-US" altLang="zh-CN" sz="2000">
                          <a:latin typeface="黑体" panose="02010609060101010101" pitchFamily="49" charset="-122"/>
                          <a:cs typeface="Arial" panose="020B0604020202020204" pitchFamily="34" charset="0"/>
                        </a:rPr>
                        <a:t> 4</a:t>
                      </a:r>
                      <a:endParaRPr lang="en-US" altLang="zh-CN" sz="2000">
                        <a:latin typeface="黑体" panose="02010609060101010101" pitchFamily="49" charset="-122"/>
                        <a:ea typeface="Arial" panose="020B0604020202020204" pitchFamily="34" charset="0"/>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试用期可以不上社保</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工伤赔付风险</a:t>
                      </a:r>
                      <a:endParaRPr lang="en-US" altLang="zh-CN" sz="1600">
                        <a:latin typeface="黑体" panose="02010609060101010101" pitchFamily="49" charset="-122"/>
                        <a:ea typeface="Arial" panose="020B0604020202020204" pitchFamily="34" charset="0"/>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000"/>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缴纳社保</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635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algn="ctr" eaLnBrk="1" hangingPunct="1">
                        <a:buFont typeface="Wingdings" panose="05000000000000000000" pitchFamily="2" charset="2"/>
                        <a:buNone/>
                      </a:pPr>
                      <a:r>
                        <a:rPr lang="en-US" altLang="zh-CN" sz="2000">
                          <a:latin typeface="黑体" panose="02010609060101010101" pitchFamily="49" charset="-122"/>
                          <a:cs typeface="Arial" panose="020B0604020202020204" pitchFamily="34" charset="0"/>
                        </a:rPr>
                        <a:t> 5</a:t>
                      </a:r>
                      <a:endParaRPr lang="en-US" altLang="zh-CN" sz="2000">
                        <a:latin typeface="黑体" panose="02010609060101010101" pitchFamily="49" charset="-122"/>
                        <a:ea typeface="Arial" panose="020B0604020202020204" pitchFamily="34" charset="0"/>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试用期可以低于最低工资</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补足差额支付赔偿金</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000"/>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合法合理确定工资</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307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algn="ctr" eaLnBrk="1" hangingPunct="1">
                        <a:buFont typeface="Wingdings" panose="05000000000000000000" pitchFamily="2" charset="2"/>
                        <a:buNone/>
                      </a:pPr>
                      <a:r>
                        <a:rPr lang="zh-CN" altLang="en-US" sz="2000">
                          <a:latin typeface="黑体" panose="02010609060101010101" pitchFamily="49" charset="-122"/>
                          <a:ea typeface="黑体" panose="02010609060101010101" pitchFamily="49" charset="-122"/>
                        </a:rPr>
                        <a:t> </a:t>
                      </a:r>
                      <a:r>
                        <a:rPr lang="en-US" altLang="zh-CN" sz="2000">
                          <a:latin typeface="黑体" panose="02010609060101010101" pitchFamily="49" charset="-122"/>
                          <a:cs typeface="Arial" panose="020B0604020202020204" pitchFamily="34" charset="0"/>
                        </a:rPr>
                        <a:t>6</a:t>
                      </a:r>
                      <a:endParaRPr lang="en-US" altLang="zh-CN" sz="2000">
                        <a:latin typeface="黑体" panose="02010609060101010101" pitchFamily="49" charset="-122"/>
                        <a:ea typeface="Arial" panose="020B0604020202020204" pitchFamily="34" charset="0"/>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试用期不符合条件可再延长</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视为试用期已过</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000"/>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及时辞退</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635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algn="ctr" eaLnBrk="1" hangingPunct="1">
                        <a:buFont typeface="Wingdings" panose="05000000000000000000" pitchFamily="2" charset="2"/>
                        <a:buNone/>
                      </a:pPr>
                      <a:r>
                        <a:rPr lang="zh-CN" altLang="en-US" sz="2000">
                          <a:latin typeface="黑体" panose="02010609060101010101" pitchFamily="49" charset="-122"/>
                          <a:ea typeface="黑体" panose="02010609060101010101" pitchFamily="49" charset="-122"/>
                        </a:rPr>
                        <a:t> </a:t>
                      </a:r>
                      <a:r>
                        <a:rPr lang="en-US" altLang="zh-CN" sz="2000">
                          <a:latin typeface="黑体" panose="02010609060101010101" pitchFamily="49" charset="-122"/>
                          <a:cs typeface="Arial" panose="020B0604020202020204" pitchFamily="34" charset="0"/>
                        </a:rPr>
                        <a:t>7</a:t>
                      </a:r>
                      <a:endParaRPr lang="en-US" altLang="zh-CN" sz="2000">
                        <a:latin typeface="黑体" panose="02010609060101010101" pitchFamily="49" charset="-122"/>
                        <a:ea typeface="Arial" panose="020B0604020202020204" pitchFamily="34" charset="0"/>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续签合同可以再约定试用期</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无效</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000"/>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采取变通做法</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635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algn="ctr" eaLnBrk="1" hangingPunct="1">
                        <a:buFont typeface="Wingdings" panose="05000000000000000000" pitchFamily="2" charset="2"/>
                        <a:buNone/>
                      </a:pPr>
                      <a:r>
                        <a:rPr lang="zh-CN" altLang="en-US" sz="2000">
                          <a:latin typeface="黑体" panose="02010609060101010101" pitchFamily="49" charset="-122"/>
                          <a:ea typeface="黑体" panose="02010609060101010101" pitchFamily="49" charset="-122"/>
                        </a:rPr>
                        <a:t> </a:t>
                      </a:r>
                      <a:r>
                        <a:rPr lang="en-US" altLang="zh-CN" sz="2000">
                          <a:latin typeface="黑体" panose="02010609060101010101" pitchFamily="49" charset="-122"/>
                          <a:cs typeface="Arial" panose="020B0604020202020204" pitchFamily="34" charset="0"/>
                        </a:rPr>
                        <a:t>8</a:t>
                      </a:r>
                      <a:endParaRPr lang="zh-CN" altLang="en-US" sz="20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试用期可以随便辞退员工</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双倍补偿或恢复关系</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000"/>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Font typeface="Wingdings" panose="05000000000000000000" pitchFamily="2" charset="2"/>
                        <a:buNone/>
                      </a:pPr>
                      <a:r>
                        <a:rPr lang="zh-CN" altLang="en-US" sz="1600">
                          <a:latin typeface="黑体" panose="02010609060101010101" pitchFamily="49" charset="-122"/>
                          <a:ea typeface="黑体" panose="02010609060101010101" pitchFamily="49" charset="-122"/>
                        </a:rPr>
                        <a:t>依据录用条件解聘</a:t>
                      </a:r>
                      <a:endParaRPr lang="zh-CN" altLang="en-US" sz="1600">
                        <a:latin typeface="黑体" panose="02010609060101010101" pitchFamily="49" charset="-122"/>
                        <a:ea typeface="黑体" panose="02010609060101010101" pitchFamily="49" charset="-122"/>
                      </a:endParaRPr>
                    </a:p>
                  </a:txBody>
                  <a:tcPr marL="91449" marR="91449" marT="45729" marB="4572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35896"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35897"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Rectangle 3"/>
          <p:cNvSpPr>
            <a:spLocks noGrp="1" noRot="1"/>
          </p:cNvSpPr>
          <p:nvPr>
            <p:ph idx="1"/>
          </p:nvPr>
        </p:nvSpPr>
        <p:spPr>
          <a:xfrm>
            <a:off x="2208213" y="1403350"/>
            <a:ext cx="4535487" cy="4762500"/>
          </a:xfrm>
          <a:ln/>
        </p:spPr>
        <p:txBody>
          <a:bodyPr vert="horz" wrap="square" lIns="91440" tIns="45720" rIns="91440" bIns="45720" anchor="t" anchorCtr="0"/>
          <a:p>
            <a:pPr>
              <a:lnSpc>
                <a:spcPct val="90000"/>
              </a:lnSpc>
            </a:pPr>
            <a:r>
              <a:rPr lang="en-US" altLang="zh-CN" sz="1600">
                <a:latin typeface="微软雅黑" panose="020B0503020204020204" pitchFamily="34" charset="-122"/>
                <a:ea typeface="微软雅黑" panose="020B0503020204020204" pitchFamily="34" charset="-122"/>
              </a:rPr>
              <a:t>A</a:t>
            </a:r>
            <a:r>
              <a:rPr lang="zh-CN" altLang="en-US" sz="1600">
                <a:latin typeface="微软雅黑" panose="020B0503020204020204" pitchFamily="34" charset="-122"/>
                <a:ea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rPr>
              <a:t>口头约定</a:t>
            </a:r>
            <a:r>
              <a:rPr lang="zh-CN" altLang="en-US" sz="1600">
                <a:latin typeface="微软雅黑" panose="020B0503020204020204" pitchFamily="34" charset="-122"/>
                <a:ea typeface="微软雅黑" panose="020B0503020204020204" pitchFamily="34" charset="-122"/>
              </a:rPr>
              <a:t>试用期；</a:t>
            </a:r>
            <a:endParaRPr lang="zh-CN" altLang="en-US" sz="1600">
              <a:latin typeface="微软雅黑" panose="020B0503020204020204" pitchFamily="34" charset="-122"/>
              <a:ea typeface="微软雅黑" panose="020B0503020204020204" pitchFamily="34" charset="-122"/>
            </a:endParaRPr>
          </a:p>
          <a:p>
            <a:pPr>
              <a:lnSpc>
                <a:spcPct val="90000"/>
              </a:lnSpc>
            </a:pPr>
            <a:r>
              <a:rPr lang="en-US" altLang="zh-CN" sz="1600">
                <a:latin typeface="微软雅黑" panose="020B0503020204020204" pitchFamily="34" charset="-122"/>
                <a:ea typeface="微软雅黑" panose="020B0503020204020204" pitchFamily="34" charset="-122"/>
              </a:rPr>
              <a:t>B</a:t>
            </a:r>
            <a:r>
              <a:rPr lang="zh-CN" altLang="en-US" sz="1600">
                <a:latin typeface="微软雅黑" panose="020B0503020204020204" pitchFamily="34" charset="-122"/>
                <a:ea typeface="微软雅黑" panose="020B0503020204020204" pitchFamily="34" charset="-122"/>
              </a:rPr>
              <a:t>、只签订试用期协议</a:t>
            </a:r>
            <a:r>
              <a:rPr lang="en-US" altLang="zh-CN" sz="1600">
                <a:latin typeface="微软雅黑" panose="020B0503020204020204" pitchFamily="34" charset="-122"/>
                <a:ea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endParaRPr>
          </a:p>
          <a:p>
            <a:pPr>
              <a:lnSpc>
                <a:spcPct val="90000"/>
              </a:lnSpc>
            </a:pPr>
            <a:r>
              <a:rPr lang="en-US" altLang="zh-CN" sz="1600">
                <a:latin typeface="微软雅黑" panose="020B0503020204020204" pitchFamily="34" charset="-122"/>
                <a:ea typeface="微软雅黑" panose="020B0503020204020204" pitchFamily="34" charset="-122"/>
              </a:rPr>
              <a:t>C</a:t>
            </a:r>
            <a:r>
              <a:rPr lang="zh-CN" altLang="en-US" sz="1600">
                <a:latin typeface="微软雅黑" panose="020B0503020204020204" pitchFamily="34" charset="-122"/>
                <a:ea typeface="微软雅黑" panose="020B0503020204020204" pitchFamily="34" charset="-122"/>
              </a:rPr>
              <a:t>、与合同期限不对等；</a:t>
            </a:r>
            <a:endParaRPr lang="zh-CN" altLang="en-US" sz="1600">
              <a:latin typeface="微软雅黑" panose="020B0503020204020204" pitchFamily="34" charset="-122"/>
              <a:ea typeface="微软雅黑" panose="020B0503020204020204" pitchFamily="34" charset="-122"/>
            </a:endParaRPr>
          </a:p>
          <a:p>
            <a:pPr>
              <a:lnSpc>
                <a:spcPct val="90000"/>
              </a:lnSpc>
            </a:pPr>
            <a:r>
              <a:rPr lang="en-US" altLang="zh-CN" sz="1600">
                <a:latin typeface="微软雅黑" panose="020B0503020204020204" pitchFamily="34" charset="-122"/>
                <a:ea typeface="微软雅黑" panose="020B0503020204020204" pitchFamily="34" charset="-122"/>
              </a:rPr>
              <a:t>D</a:t>
            </a:r>
            <a:r>
              <a:rPr lang="zh-CN" altLang="en-US" sz="1600">
                <a:latin typeface="微软雅黑" panose="020B0503020204020204" pitchFamily="34" charset="-122"/>
                <a:ea typeface="微软雅黑" panose="020B0503020204020204" pitchFamily="34" charset="-122"/>
              </a:rPr>
              <a:t>、试用期随意解除员工；</a:t>
            </a:r>
            <a:endParaRPr lang="zh-CN" altLang="en-US" sz="1600">
              <a:latin typeface="微软雅黑" panose="020B0503020204020204" pitchFamily="34" charset="-122"/>
              <a:ea typeface="微软雅黑" panose="020B0503020204020204" pitchFamily="34" charset="-122"/>
            </a:endParaRPr>
          </a:p>
          <a:p>
            <a:pPr>
              <a:lnSpc>
                <a:spcPct val="90000"/>
              </a:lnSpc>
            </a:pPr>
            <a:r>
              <a:rPr lang="en-US" altLang="zh-CN" sz="1600">
                <a:latin typeface="微软雅黑" panose="020B0503020204020204" pitchFamily="34" charset="-122"/>
                <a:ea typeface="微软雅黑" panose="020B0503020204020204" pitchFamily="34" charset="-122"/>
              </a:rPr>
              <a:t>E</a:t>
            </a:r>
            <a:r>
              <a:rPr lang="zh-CN" altLang="en-US" sz="1600">
                <a:latin typeface="微软雅黑" panose="020B0503020204020204" pitchFamily="34" charset="-122"/>
                <a:ea typeface="微软雅黑" panose="020B0503020204020204" pitchFamily="34" charset="-122"/>
              </a:rPr>
              <a:t>、 随意延长；</a:t>
            </a:r>
            <a:endParaRPr lang="zh-CN" altLang="en-US" sz="1600">
              <a:latin typeface="微软雅黑" panose="020B0503020204020204" pitchFamily="34" charset="-122"/>
              <a:ea typeface="微软雅黑" panose="020B0503020204020204" pitchFamily="34" charset="-122"/>
            </a:endParaRPr>
          </a:p>
          <a:p>
            <a:pPr>
              <a:lnSpc>
                <a:spcPct val="90000"/>
              </a:lnSpc>
            </a:pPr>
            <a:r>
              <a:rPr lang="en-US" altLang="zh-CN" sz="1600">
                <a:latin typeface="微软雅黑" panose="020B0503020204020204" pitchFamily="34" charset="-122"/>
                <a:ea typeface="微软雅黑" panose="020B0503020204020204" pitchFamily="34" charset="-122"/>
              </a:rPr>
              <a:t>F</a:t>
            </a:r>
            <a:r>
              <a:rPr lang="zh-CN" altLang="en-US" sz="1600">
                <a:latin typeface="微软雅黑" panose="020B0503020204020204" pitchFamily="34" charset="-122"/>
                <a:ea typeface="微软雅黑" panose="020B0503020204020204" pitchFamily="34" charset="-122"/>
              </a:rPr>
              <a:t>、 不缴保险。</a:t>
            </a:r>
            <a:endParaRPr lang="zh-CN" altLang="en-US" sz="1600">
              <a:latin typeface="微软雅黑" panose="020B0503020204020204" pitchFamily="34" charset="-122"/>
              <a:ea typeface="微软雅黑" panose="020B0503020204020204" pitchFamily="34" charset="-122"/>
            </a:endParaRPr>
          </a:p>
        </p:txBody>
      </p:sp>
      <p:sp>
        <p:nvSpPr>
          <p:cNvPr id="36866" name="灯片编号占位符 5"/>
          <p:cNvSpPr>
            <a:spLocks noGrp="1"/>
          </p:cNvSpPr>
          <p:nvPr>
            <p:ph type="sldNum" sz="quarter" idx="12"/>
          </p:nvPr>
        </p:nvSpPr>
        <p:spPr>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300">
                <a:latin typeface="Times New Roman" panose="02020603050405020304" pitchFamily="18" charset="0"/>
              </a:rPr>
            </a:fld>
            <a:endParaRPr lang="zh-CN" altLang="en-US" sz="1300">
              <a:latin typeface="Times New Roman" panose="02020603050405020304" pitchFamily="18" charset="0"/>
            </a:endParaRPr>
          </a:p>
        </p:txBody>
      </p:sp>
      <p:sp>
        <p:nvSpPr>
          <p:cNvPr id="6" name="标题 1"/>
          <p:cNvSpPr txBox="1"/>
          <p:nvPr/>
        </p:nvSpPr>
        <p:spPr bwMode="auto">
          <a:xfrm>
            <a:off x="2208213" y="908050"/>
            <a:ext cx="5757863" cy="571500"/>
          </a:xfrm>
          <a:prstGeom prst="rect">
            <a:avLst/>
          </a:prstGeom>
          <a:noFill/>
          <a:ln>
            <a:noFill/>
          </a:ln>
        </p:spPr>
        <p:txBody>
          <a:bodyPr lIns="82783" tIns="41392" rIns="82783" bIns="41392"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1" i="0" u="none" strike="noStrike" kern="1200" cap="none" spc="0" normalizeH="0" baseline="0" noProof="1">
                <a:solidFill>
                  <a:srgbClr val="0070C0"/>
                </a:solidFill>
                <a:effectLst>
                  <a:outerShdw blurRad="38100" dist="38100" dir="2700000">
                    <a:srgbClr val="000000"/>
                  </a:outerShdw>
                </a:effectLst>
                <a:latin typeface="黑体" panose="02010609060101010101" pitchFamily="49" charset="-122"/>
                <a:ea typeface="黑体" panose="02010609060101010101" pitchFamily="49" charset="-122"/>
                <a:cs typeface="+mn-cs"/>
              </a:rPr>
              <a:t>3</a:t>
            </a:r>
            <a:r>
              <a:rPr kumimoji="0" lang="zh-CN" altLang="en-US" sz="2000" b="1" i="0" u="none" strike="noStrike" kern="1200" cap="none" spc="0" normalizeH="0" baseline="0" noProof="1">
                <a:solidFill>
                  <a:srgbClr val="0070C0"/>
                </a:solidFill>
                <a:effectLst>
                  <a:outerShdw blurRad="38100" dist="38100" dir="2700000">
                    <a:srgbClr val="000000"/>
                  </a:outerShdw>
                </a:effectLst>
                <a:latin typeface="黑体" panose="02010609060101010101" pitchFamily="49" charset="-122"/>
                <a:ea typeface="黑体" panose="02010609060101010101" pitchFamily="49" charset="-122"/>
                <a:cs typeface="+mn-cs"/>
              </a:rPr>
              <a:t>、试用期风险</a:t>
            </a:r>
            <a:endParaRPr kumimoji="0" lang="zh-CN" altLang="en-US" sz="2000" b="1" i="0" u="none" strike="noStrike" kern="1200" cap="none" spc="0" normalizeH="0" baseline="0" noProof="1">
              <a:solidFill>
                <a:srgbClr val="0070C0"/>
              </a:solidFill>
              <a:effectLst>
                <a:outerShdw blurRad="38100" dist="38100" dir="2700000">
                  <a:srgbClr val="000000"/>
                </a:outerShdw>
              </a:effectLst>
              <a:latin typeface="黑体" panose="02010609060101010101" pitchFamily="49" charset="-122"/>
              <a:ea typeface="黑体" panose="02010609060101010101" pitchFamily="49" charset="-122"/>
              <a:cs typeface="+mn-cs"/>
            </a:endParaRPr>
          </a:p>
        </p:txBody>
      </p:sp>
      <p:sp>
        <p:nvSpPr>
          <p:cNvPr id="7" name="Rectangle 3"/>
          <p:cNvSpPr txBox="1">
            <a:spLocks noRot="1" noChangeArrowheads="1"/>
          </p:cNvSpPr>
          <p:nvPr/>
        </p:nvSpPr>
        <p:spPr bwMode="auto">
          <a:xfrm>
            <a:off x="2208213" y="3068638"/>
            <a:ext cx="7786688" cy="1655763"/>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1" i="0" u="none" strike="noStrike" kern="1200" cap="none" spc="0" normalizeH="0" baseline="0" noProof="1">
                <a:solidFill>
                  <a:srgbClr val="0070C0"/>
                </a:solidFill>
                <a:effectLst>
                  <a:outerShdw blurRad="38100" dist="38100" dir="2700000">
                    <a:srgbClr val="000000"/>
                  </a:outerShdw>
                </a:effectLst>
                <a:latin typeface="黑体" panose="02010609060101010101" pitchFamily="49" charset="-122"/>
                <a:ea typeface="黑体" panose="02010609060101010101" pitchFamily="49" charset="-122"/>
                <a:cs typeface="+mn-cs"/>
              </a:rPr>
              <a:t>4</a:t>
            </a:r>
            <a:r>
              <a:rPr kumimoji="0" lang="zh-CN" altLang="en-US" sz="2000" b="1" i="0" u="none" strike="noStrike" kern="1200" cap="none" spc="0" normalizeH="0" baseline="0" noProof="1">
                <a:solidFill>
                  <a:srgbClr val="0070C0"/>
                </a:solidFill>
                <a:effectLst>
                  <a:outerShdw blurRad="38100" dist="38100" dir="2700000">
                    <a:srgbClr val="000000"/>
                  </a:outerShdw>
                </a:effectLst>
                <a:latin typeface="黑体" panose="02010609060101010101" pitchFamily="49" charset="-122"/>
                <a:ea typeface="黑体" panose="02010609060101010101" pitchFamily="49" charset="-122"/>
                <a:cs typeface="+mn-cs"/>
              </a:rPr>
              <a:t>、对策</a:t>
            </a:r>
            <a:endParaRPr kumimoji="0" lang="en-US" altLang="zh-CN" sz="2000" b="1" i="0" u="none" strike="noStrike" kern="1200" cap="none" spc="0" normalizeH="0" baseline="0" noProof="1">
              <a:solidFill>
                <a:srgbClr val="0070C0"/>
              </a:solidFill>
              <a:effectLst>
                <a:outerShdw blurRad="38100" dist="38100" dir="2700000">
                  <a:srgbClr val="000000"/>
                </a:outerShdw>
              </a:effectLst>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Char char="•"/>
            </a:pPr>
            <a:r>
              <a:rPr kumimoji="0" lang="zh-CN" altLang="en-US" sz="1600" b="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mn-cs"/>
              </a:rPr>
              <a:t>（</a:t>
            </a:r>
            <a:r>
              <a:rPr kumimoji="0" lang="en-US" altLang="zh-CN" sz="1600" b="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mn-cs"/>
              </a:rPr>
              <a:t>1</a:t>
            </a:r>
            <a:r>
              <a:rPr kumimoji="0" lang="zh-CN" altLang="en-US" sz="1600" b="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mn-cs"/>
              </a:rPr>
              <a:t>）依法确定试用期的期限，试用期应当与劳动合同期限相对；</a:t>
            </a:r>
            <a:endParaRPr kumimoji="0" lang="zh-CN" altLang="en-US" sz="1600" b="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Char char="•"/>
            </a:pPr>
            <a:r>
              <a:rPr kumimoji="0" lang="zh-CN" altLang="en-US" sz="1600" b="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mn-cs"/>
              </a:rPr>
              <a:t>（</a:t>
            </a:r>
            <a:r>
              <a:rPr kumimoji="0" lang="en-US" altLang="zh-CN" sz="1600" b="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mn-cs"/>
              </a:rPr>
              <a:t>2</a:t>
            </a:r>
            <a:r>
              <a:rPr kumimoji="0" lang="zh-CN" altLang="en-US" sz="1600" b="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mn-cs"/>
              </a:rPr>
              <a:t>）设定明确的录用条件和岗位职责要求；</a:t>
            </a:r>
            <a:endParaRPr kumimoji="0" lang="zh-CN" altLang="en-US" sz="1600" b="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Char char="•"/>
            </a:pPr>
            <a:r>
              <a:rPr kumimoji="0" lang="zh-CN" altLang="en-US" sz="1600" b="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mn-cs"/>
              </a:rPr>
              <a:t>（</a:t>
            </a:r>
            <a:r>
              <a:rPr kumimoji="0" lang="en-US" altLang="zh-CN" sz="1600" b="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mn-cs"/>
              </a:rPr>
              <a:t>3</a:t>
            </a:r>
            <a:r>
              <a:rPr kumimoji="0" lang="zh-CN" altLang="en-US" sz="1600" b="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mn-cs"/>
              </a:rPr>
              <a:t>）规范试用期考核流程，严格试用期定期考核和不定期考核；</a:t>
            </a:r>
            <a:endParaRPr kumimoji="0" lang="zh-CN" altLang="en-US" sz="1600" b="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Char char="•"/>
            </a:pPr>
            <a:r>
              <a:rPr kumimoji="0" lang="zh-CN" altLang="en-US" sz="1600" b="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mn-cs"/>
              </a:rPr>
              <a:t>（</a:t>
            </a:r>
            <a:r>
              <a:rPr kumimoji="0" lang="en-US" altLang="zh-CN" sz="1600" b="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mn-cs"/>
              </a:rPr>
              <a:t>4</a:t>
            </a:r>
            <a:r>
              <a:rPr kumimoji="0" lang="zh-CN" altLang="en-US" sz="1600" b="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mn-cs"/>
              </a:rPr>
              <a:t>）把握试用期解除的法律条件并在试用期内提出，杜绝延长试用期。</a:t>
            </a:r>
            <a:endParaRPr kumimoji="0" lang="zh-CN" altLang="en-US" sz="1600" b="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48133" name="表格 48132"/>
          <p:cNvGraphicFramePr/>
          <p:nvPr/>
        </p:nvGraphicFramePr>
        <p:xfrm>
          <a:off x="2351088" y="4797425"/>
          <a:ext cx="7561263" cy="1239838"/>
        </p:xfrm>
        <a:graphic>
          <a:graphicData uri="http://schemas.openxmlformats.org/drawingml/2006/table">
            <a:tbl>
              <a:tblPr/>
              <a:tblGrid>
                <a:gridCol w="1008380"/>
                <a:gridCol w="2016125"/>
                <a:gridCol w="4536440"/>
              </a:tblGrid>
              <a:tr h="30480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endParaRPr lang="zh-CN" altLang="zh-CN">
                        <a:latin typeface="Arial" panose="020B0604020202020204" pitchFamily="34" charset="0"/>
                      </a:endParaRPr>
                    </a:p>
                  </a:txBody>
                  <a:tcPr marT="45641" marB="4564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6E6">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不符合录用条件</a:t>
                      </a:r>
                      <a:endParaRPr lang="zh-CN" altLang="zh-CN">
                        <a:latin typeface="Arial" panose="020B0604020202020204" pitchFamily="34" charset="0"/>
                      </a:endParaRPr>
                    </a:p>
                  </a:txBody>
                  <a:tcPr marT="45641" marB="4564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6E6">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不能胜任工作</a:t>
                      </a:r>
                      <a:endParaRPr lang="zh-CN" altLang="zh-CN">
                        <a:latin typeface="Arial" panose="020B0604020202020204" pitchFamily="34" charset="0"/>
                      </a:endParaRPr>
                    </a:p>
                  </a:txBody>
                  <a:tcPr marT="45641" marB="4564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6E6">
                        <a:alpha val="50195"/>
                      </a:srgbClr>
                    </a:solidFill>
                  </a:tcPr>
                </a:tc>
              </a:tr>
              <a:tr h="30480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适用期限</a:t>
                      </a:r>
                      <a:endParaRPr lang="zh-CN" altLang="zh-CN">
                        <a:latin typeface="Arial" panose="020B0604020202020204" pitchFamily="34" charset="0"/>
                      </a:endParaRPr>
                    </a:p>
                  </a:txBody>
                  <a:tcPr marT="45641" marB="4564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6E6">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试用期内</a:t>
                      </a:r>
                      <a:endParaRPr lang="zh-CN" altLang="zh-CN">
                        <a:latin typeface="Arial" panose="020B0604020202020204" pitchFamily="34" charset="0"/>
                      </a:endParaRPr>
                    </a:p>
                  </a:txBody>
                  <a:tcPr marT="45641" marB="4564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6E6">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劳动合同期限内（包括试用期）</a:t>
                      </a:r>
                      <a:endParaRPr lang="zh-CN" altLang="zh-CN">
                        <a:latin typeface="Arial" panose="020B0604020202020204" pitchFamily="34" charset="0"/>
                      </a:endParaRPr>
                    </a:p>
                  </a:txBody>
                  <a:tcPr marT="45641" marB="4564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6E6">
                        <a:alpha val="50195"/>
                      </a:srgbClr>
                    </a:solidFill>
                  </a:tcPr>
                </a:tc>
              </a:tr>
              <a:tr h="32512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解除条件</a:t>
                      </a:r>
                      <a:endParaRPr lang="zh-CN" altLang="zh-CN">
                        <a:latin typeface="Arial" panose="020B0604020202020204" pitchFamily="34" charset="0"/>
                      </a:endParaRPr>
                    </a:p>
                  </a:txBody>
                  <a:tcPr marT="45641" marB="4564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6E6">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随时解除</a:t>
                      </a:r>
                      <a:endParaRPr lang="zh-CN" altLang="zh-CN">
                        <a:latin typeface="Arial" panose="020B0604020202020204" pitchFamily="34" charset="0"/>
                      </a:endParaRPr>
                    </a:p>
                  </a:txBody>
                  <a:tcPr marT="45641" marB="4564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6E6">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经培训或者调岗，仍不能胜任工作，</a:t>
                      </a:r>
                      <a:r>
                        <a:rPr lang="zh-CN" altLang="en-US">
                          <a:latin typeface="Arial" panose="020B0604020202020204" pitchFamily="34" charset="0"/>
                        </a:rPr>
                        <a:t>提</a:t>
                      </a:r>
                      <a:r>
                        <a:rPr lang="zh-CN" altLang="zh-CN">
                          <a:latin typeface="Arial" panose="020B0604020202020204" pitchFamily="34" charset="0"/>
                        </a:rPr>
                        <a:t>前30天通知解除</a:t>
                      </a:r>
                      <a:endParaRPr lang="zh-CN" altLang="zh-CN">
                        <a:latin typeface="Arial" panose="020B0604020202020204" pitchFamily="34" charset="0"/>
                      </a:endParaRPr>
                    </a:p>
                  </a:txBody>
                  <a:tcPr marT="45641" marB="4564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6E6">
                        <a:alpha val="50195"/>
                      </a:srgbClr>
                    </a:solidFill>
                  </a:tcPr>
                </a:tc>
              </a:tr>
              <a:tr h="30480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解除成本</a:t>
                      </a:r>
                      <a:endParaRPr lang="zh-CN" altLang="zh-CN">
                        <a:latin typeface="Arial" panose="020B0604020202020204" pitchFamily="34" charset="0"/>
                      </a:endParaRPr>
                    </a:p>
                  </a:txBody>
                  <a:tcPr marT="45641" marB="4564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E6E6E6">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不需要支付经济补偿金</a:t>
                      </a:r>
                      <a:endParaRPr lang="zh-CN" altLang="zh-CN">
                        <a:latin typeface="Arial" panose="020B0604020202020204" pitchFamily="34" charset="0"/>
                      </a:endParaRPr>
                    </a:p>
                  </a:txBody>
                  <a:tcPr marT="45641" marB="4564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E6E6E6">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需要支付经济补偿金</a:t>
                      </a:r>
                      <a:endParaRPr lang="zh-CN" altLang="zh-CN">
                        <a:latin typeface="Arial" panose="020B0604020202020204" pitchFamily="34" charset="0"/>
                      </a:endParaRPr>
                    </a:p>
                  </a:txBody>
                  <a:tcPr marT="45641" marB="4564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E6E6E6">
                        <a:alpha val="50195"/>
                      </a:srgbClr>
                    </a:solidFill>
                  </a:tcPr>
                </a:tc>
              </a:tr>
            </a:tbl>
          </a:graphicData>
        </a:graphic>
      </p:graphicFrame>
      <p:sp>
        <p:nvSpPr>
          <p:cNvPr id="36891" name="标题 1"/>
          <p:cNvSpPr txBox="1"/>
          <p:nvPr/>
        </p:nvSpPr>
        <p:spPr>
          <a:xfrm>
            <a:off x="3551238" y="128588"/>
            <a:ext cx="5757862"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三、招聘录用风险防范</a:t>
            </a:r>
            <a:endParaRPr lang="zh-CN" altLang="en-US" sz="2300">
              <a:solidFill>
                <a:srgbClr val="C00000"/>
              </a:solidFill>
              <a:latin typeface="黑体" panose="02010609060101010101" pitchFamily="49" charset="-122"/>
              <a:ea typeface="黑体" panose="02010609060101010101" pitchFamily="49" charset="-122"/>
            </a:endParaRPr>
          </a:p>
        </p:txBody>
      </p:sp>
      <p:pic>
        <p:nvPicPr>
          <p:cNvPr id="36892" name="Picture 2" descr="Norm[1]"/>
          <p:cNvPicPr>
            <a:picLocks noChangeAspect="1"/>
          </p:cNvPicPr>
          <p:nvPr/>
        </p:nvPicPr>
        <p:blipFill>
          <a:blip r:embed="rId1"/>
          <a:stretch>
            <a:fillRect/>
          </a:stretch>
        </p:blipFill>
        <p:spPr>
          <a:xfrm>
            <a:off x="6581775" y="1193800"/>
            <a:ext cx="2152650" cy="2103438"/>
          </a:xfrm>
          <a:prstGeom prst="rect">
            <a:avLst/>
          </a:prstGeom>
          <a:noFill/>
          <a:ln w="9525">
            <a:noFill/>
          </a:ln>
        </p:spPr>
      </p:pic>
      <p:pic>
        <p:nvPicPr>
          <p:cNvPr id="36893" name="图片 1" descr="议和网-白色"/>
          <p:cNvPicPr>
            <a:picLocks noChangeAspect="1"/>
          </p:cNvPicPr>
          <p:nvPr/>
        </p:nvPicPr>
        <p:blipFill>
          <a:blip r:embed="rId2"/>
          <a:stretch>
            <a:fillRect/>
          </a:stretch>
        </p:blipFill>
        <p:spPr>
          <a:xfrm>
            <a:off x="8347075" y="80963"/>
            <a:ext cx="1519238" cy="560387"/>
          </a:xfrm>
          <a:prstGeom prst="rect">
            <a:avLst/>
          </a:prstGeom>
          <a:noFill/>
          <a:ln w="9525">
            <a:noFill/>
          </a:ln>
        </p:spPr>
      </p:pic>
      <p:pic>
        <p:nvPicPr>
          <p:cNvPr id="36894" name="图片 4" descr="议和学院白色"/>
          <p:cNvPicPr>
            <a:picLocks noChangeAspect="1"/>
          </p:cNvPicPr>
          <p:nvPr/>
        </p:nvPicPr>
        <p:blipFill>
          <a:blip r:embed="rId3"/>
          <a:stretch>
            <a:fillRect/>
          </a:stretch>
        </p:blipFill>
        <p:spPr>
          <a:xfrm>
            <a:off x="9901238" y="152400"/>
            <a:ext cx="1844675" cy="487363"/>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blinds(horizontal)">
                                      <p:cBhvr>
                                        <p:cTn id="7"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2"/>
          <p:cNvSpPr>
            <a:spLocks noGrp="1"/>
          </p:cNvSpPr>
          <p:nvPr>
            <p:ph type="title"/>
          </p:nvPr>
        </p:nvSpPr>
        <p:spPr>
          <a:xfrm>
            <a:off x="2855913" y="1125538"/>
            <a:ext cx="5976937" cy="673100"/>
          </a:xfrm>
          <a:ln/>
        </p:spPr>
        <p:txBody>
          <a:bodyPr vert="horz" wrap="square" lIns="91440" tIns="45720" rIns="91440" bIns="45720" anchor="ctr" anchorCtr="0"/>
          <a:p>
            <a:pPr marL="342900" indent="-342900">
              <a:lnSpc>
                <a:spcPct val="90000"/>
              </a:lnSpc>
              <a:buClr>
                <a:schemeClr val="hlink"/>
              </a:buClr>
              <a:buSzPct val="70000"/>
            </a:pPr>
            <a:r>
              <a:rPr lang="zh-CN" altLang="en-US" sz="2000" b="1">
                <a:solidFill>
                  <a:srgbClr val="CC3300"/>
                </a:solidFill>
              </a:rPr>
              <a:t>招聘录用管理风险防范小结</a:t>
            </a:r>
            <a:endParaRPr lang="zh-CN" altLang="en-US" sz="2000" b="1">
              <a:solidFill>
                <a:srgbClr val="CC3300"/>
              </a:solidFill>
            </a:endParaRPr>
          </a:p>
        </p:txBody>
      </p:sp>
      <p:sp>
        <p:nvSpPr>
          <p:cNvPr id="37890" name="Rectangle 3"/>
          <p:cNvSpPr>
            <a:spLocks noGrp="1"/>
          </p:cNvSpPr>
          <p:nvPr>
            <p:ph idx="1"/>
          </p:nvPr>
        </p:nvSpPr>
        <p:spPr>
          <a:xfrm>
            <a:off x="2424113" y="1773238"/>
            <a:ext cx="6919912" cy="4294187"/>
          </a:xfrm>
          <a:solidFill>
            <a:srgbClr val="FFFFFF"/>
          </a:solidFill>
          <a:ln/>
        </p:spPr>
        <p:txBody>
          <a:bodyPr vert="horz" wrap="square" lIns="91440" tIns="45720" rIns="91440" bIns="45720" anchor="t" anchorCtr="0"/>
          <a:p>
            <a:pPr>
              <a:lnSpc>
                <a:spcPct val="150000"/>
              </a:lnSpc>
            </a:pPr>
            <a:r>
              <a:rPr lang="zh-CN" altLang="en-US" sz="1800" b="1">
                <a:solidFill>
                  <a:srgbClr val="000000"/>
                </a:solidFill>
                <a:latin typeface="黑体" panose="02010609060101010101" pitchFamily="49" charset="-122"/>
                <a:ea typeface="黑体" panose="02010609060101010101" pitchFamily="49" charset="-122"/>
              </a:rPr>
              <a:t>入职管理风险防范</a:t>
            </a:r>
            <a:r>
              <a:rPr lang="zh-CN" altLang="en-US" sz="1800" b="1">
                <a:solidFill>
                  <a:srgbClr val="000000"/>
                </a:solidFill>
                <a:ea typeface="黑体" panose="02010609060101010101" pitchFamily="49" charset="-122"/>
              </a:rPr>
              <a:t>“</a:t>
            </a:r>
            <a:r>
              <a:rPr lang="zh-CN" altLang="en-US" sz="1800" b="1">
                <a:solidFill>
                  <a:srgbClr val="000000"/>
                </a:solidFill>
                <a:latin typeface="黑体" panose="02010609060101010101" pitchFamily="49" charset="-122"/>
                <a:ea typeface="黑体" panose="02010609060101010101" pitchFamily="49" charset="-122"/>
              </a:rPr>
              <a:t>四道关</a:t>
            </a:r>
            <a:r>
              <a:rPr lang="zh-CN" altLang="en-US" sz="1800" b="1">
                <a:solidFill>
                  <a:srgbClr val="000000"/>
                </a:solidFill>
                <a:ea typeface="黑体" panose="02010609060101010101" pitchFamily="49" charset="-122"/>
              </a:rPr>
              <a:t>”</a:t>
            </a:r>
            <a:endParaRPr lang="zh-CN" altLang="en-US" sz="1800" b="1">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1800">
                <a:solidFill>
                  <a:srgbClr val="000000"/>
                </a:solidFill>
                <a:latin typeface="黑体" panose="02010609060101010101" pitchFamily="49" charset="-122"/>
                <a:ea typeface="黑体" panose="02010609060101010101" pitchFamily="49" charset="-122"/>
              </a:rPr>
              <a:t>   身份关  </a:t>
            </a:r>
            <a:endParaRPr lang="zh-CN" altLang="en-US" sz="1800">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1800">
                <a:solidFill>
                  <a:srgbClr val="000000"/>
                </a:solidFill>
                <a:latin typeface="黑体" panose="02010609060101010101" pitchFamily="49" charset="-122"/>
                <a:ea typeface="黑体" panose="02010609060101010101" pitchFamily="49" charset="-122"/>
              </a:rPr>
              <a:t>   信息关  </a:t>
            </a:r>
            <a:endParaRPr lang="zh-CN" altLang="en-US" sz="1800">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1800">
                <a:solidFill>
                  <a:srgbClr val="000000"/>
                </a:solidFill>
                <a:latin typeface="黑体" panose="02010609060101010101" pitchFamily="49" charset="-122"/>
                <a:ea typeface="黑体" panose="02010609060101010101" pitchFamily="49" charset="-122"/>
              </a:rPr>
              <a:t>   合同关  </a:t>
            </a:r>
            <a:endParaRPr lang="zh-CN" altLang="en-US" sz="1800">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1800">
                <a:solidFill>
                  <a:srgbClr val="000000"/>
                </a:solidFill>
                <a:latin typeface="黑体" panose="02010609060101010101" pitchFamily="49" charset="-122"/>
                <a:ea typeface="黑体" panose="02010609060101010101" pitchFamily="49" charset="-122"/>
              </a:rPr>
              <a:t>   试用关</a:t>
            </a:r>
            <a:endParaRPr lang="zh-CN" altLang="en-US" sz="1800">
              <a:solidFill>
                <a:srgbClr val="000000"/>
              </a:solidFill>
              <a:latin typeface="黑体" panose="02010609060101010101" pitchFamily="49" charset="-122"/>
              <a:ea typeface="黑体" panose="02010609060101010101" pitchFamily="49" charset="-122"/>
            </a:endParaRPr>
          </a:p>
          <a:p>
            <a:pPr>
              <a:lnSpc>
                <a:spcPct val="150000"/>
              </a:lnSpc>
            </a:pPr>
            <a:r>
              <a:rPr lang="zh-CN" altLang="en-US" sz="1800" b="1">
                <a:solidFill>
                  <a:srgbClr val="000000"/>
                </a:solidFill>
                <a:latin typeface="黑体" panose="02010609060101010101" pitchFamily="49" charset="-122"/>
                <a:ea typeface="黑体" panose="02010609060101010101" pitchFamily="49" charset="-122"/>
              </a:rPr>
              <a:t>风险管控注意操作细节</a:t>
            </a:r>
            <a:endParaRPr lang="zh-CN" altLang="en-US" sz="1800" b="1">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1800">
                <a:solidFill>
                  <a:srgbClr val="000000"/>
                </a:solidFill>
                <a:latin typeface="黑体" panose="02010609060101010101" pitchFamily="49" charset="-122"/>
                <a:ea typeface="黑体" panose="02010609060101010101" pitchFamily="49" charset="-122"/>
              </a:rPr>
              <a:t>   表单、合同、协议设计要细化</a:t>
            </a:r>
            <a:endParaRPr lang="zh-CN" altLang="en-US" sz="1800">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1800">
                <a:solidFill>
                  <a:srgbClr val="000000"/>
                </a:solidFill>
                <a:latin typeface="黑体" panose="02010609060101010101" pitchFamily="49" charset="-122"/>
                <a:ea typeface="黑体" panose="02010609060101010101" pitchFamily="49" charset="-122"/>
              </a:rPr>
              <a:t>   员工提交证件复印件要签名</a:t>
            </a:r>
            <a:endParaRPr lang="zh-CN" altLang="en-US" sz="1800">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1800">
                <a:solidFill>
                  <a:srgbClr val="000000"/>
                </a:solidFill>
                <a:latin typeface="黑体" panose="02010609060101010101" pitchFamily="49" charset="-122"/>
                <a:ea typeface="黑体" panose="02010609060101010101" pitchFamily="49" charset="-122"/>
              </a:rPr>
              <a:t>   试用期解雇员工要注意时间节点 </a:t>
            </a:r>
            <a:endParaRPr lang="zh-CN" altLang="en-US" sz="1800">
              <a:solidFill>
                <a:srgbClr val="000000"/>
              </a:solidFill>
              <a:latin typeface="黑体" panose="02010609060101010101" pitchFamily="49" charset="-122"/>
              <a:ea typeface="黑体" panose="02010609060101010101" pitchFamily="49" charset="-122"/>
            </a:endParaRPr>
          </a:p>
        </p:txBody>
      </p:sp>
      <p:sp>
        <p:nvSpPr>
          <p:cNvPr id="37891" name="标题 1"/>
          <p:cNvSpPr txBox="1"/>
          <p:nvPr/>
        </p:nvSpPr>
        <p:spPr>
          <a:xfrm>
            <a:off x="3498850" y="115888"/>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三、招聘录用风险防范</a:t>
            </a:r>
            <a:endParaRPr lang="zh-CN" altLang="en-US" sz="2300">
              <a:solidFill>
                <a:srgbClr val="C00000"/>
              </a:solidFill>
              <a:latin typeface="黑体" panose="02010609060101010101" pitchFamily="49" charset="-122"/>
              <a:ea typeface="黑体" panose="02010609060101010101" pitchFamily="49" charset="-122"/>
            </a:endParaRPr>
          </a:p>
        </p:txBody>
      </p:sp>
      <p:pic>
        <p:nvPicPr>
          <p:cNvPr id="37892" name="Picture 6" descr="0KAIG162"/>
          <p:cNvPicPr>
            <a:picLocks noChangeAspect="1"/>
          </p:cNvPicPr>
          <p:nvPr/>
        </p:nvPicPr>
        <p:blipFill>
          <a:blip r:embed="rId1"/>
          <a:stretch>
            <a:fillRect/>
          </a:stretch>
        </p:blipFill>
        <p:spPr>
          <a:xfrm>
            <a:off x="7104063" y="2605088"/>
            <a:ext cx="2260600" cy="2951162"/>
          </a:xfrm>
          <a:prstGeom prst="rect">
            <a:avLst/>
          </a:prstGeom>
          <a:noFill/>
          <a:ln w="9525">
            <a:noFill/>
          </a:ln>
        </p:spPr>
      </p:pic>
      <p:pic>
        <p:nvPicPr>
          <p:cNvPr id="37893" name="图片 1" descr="议和网-白色"/>
          <p:cNvPicPr>
            <a:picLocks noChangeAspect="1"/>
          </p:cNvPicPr>
          <p:nvPr/>
        </p:nvPicPr>
        <p:blipFill>
          <a:blip r:embed="rId2"/>
          <a:stretch>
            <a:fillRect/>
          </a:stretch>
        </p:blipFill>
        <p:spPr>
          <a:xfrm>
            <a:off x="8347075" y="80963"/>
            <a:ext cx="1519238" cy="560387"/>
          </a:xfrm>
          <a:prstGeom prst="rect">
            <a:avLst/>
          </a:prstGeom>
          <a:noFill/>
          <a:ln w="9525">
            <a:noFill/>
          </a:ln>
        </p:spPr>
      </p:pic>
      <p:pic>
        <p:nvPicPr>
          <p:cNvPr id="37894" name="图片 4" descr="议和学院白色"/>
          <p:cNvPicPr>
            <a:picLocks noChangeAspect="1"/>
          </p:cNvPicPr>
          <p:nvPr/>
        </p:nvPicPr>
        <p:blipFill>
          <a:blip r:embed="rId3"/>
          <a:stretch>
            <a:fillRect/>
          </a:stretch>
        </p:blipFill>
        <p:spPr>
          <a:xfrm>
            <a:off x="9901238" y="152400"/>
            <a:ext cx="1844675" cy="487363"/>
          </a:xfrm>
          <a:prstGeom prst="rect">
            <a:avLst/>
          </a:prstGeom>
          <a:noFill/>
          <a:ln w="9525">
            <a:noFill/>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灯片编号占位符 3"/>
          <p:cNvSpPr>
            <a:spLocks noGrp="1"/>
          </p:cNvSpPr>
          <p:nvPr>
            <p:ph type="sldNum" sz="quarter" idx="12"/>
          </p:nvPr>
        </p:nvSpPr>
        <p:spPr>
          <a:xfrm>
            <a:off x="8077200" y="6045200"/>
            <a:ext cx="2133600" cy="476250"/>
          </a:xfrm>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200">
                <a:solidFill>
                  <a:srgbClr val="898989"/>
                </a:solidFill>
                <a:latin typeface="MHeiTGB-Medium-U"/>
              </a:rPr>
            </a:fld>
            <a:endParaRPr lang="en-US" altLang="zh-CN" sz="1200">
              <a:solidFill>
                <a:srgbClr val="898989"/>
              </a:solidFill>
              <a:latin typeface="MHeiTGB-Medium-U"/>
            </a:endParaRPr>
          </a:p>
        </p:txBody>
      </p:sp>
      <p:sp>
        <p:nvSpPr>
          <p:cNvPr id="38914" name="Rectangle 3"/>
          <p:cNvSpPr>
            <a:spLocks noGrp="1"/>
          </p:cNvSpPr>
          <p:nvPr>
            <p:ph idx="1"/>
          </p:nvPr>
        </p:nvSpPr>
        <p:spPr>
          <a:xfrm>
            <a:off x="2146300" y="890588"/>
            <a:ext cx="8064500" cy="5154612"/>
          </a:xfrm>
          <a:solidFill>
            <a:srgbClr val="FFFFFF"/>
          </a:solidFill>
          <a:ln/>
        </p:spPr>
        <p:txBody>
          <a:bodyPr vert="horz" wrap="square" lIns="91440" tIns="45720" rIns="91440" bIns="45720" anchor="t" anchorCtr="0"/>
          <a:p>
            <a:pPr>
              <a:lnSpc>
                <a:spcPct val="150000"/>
              </a:lnSpc>
              <a:buNone/>
            </a:pPr>
            <a:r>
              <a:rPr lang="zh-CN" altLang="en-US" sz="2400" b="1">
                <a:solidFill>
                  <a:srgbClr val="000000"/>
                </a:solidFill>
                <a:latin typeface="黑体" panose="02010609060101010101" pitchFamily="49" charset="-122"/>
                <a:ea typeface="黑体" panose="02010609060101010101" pitchFamily="49" charset="-122"/>
              </a:rPr>
              <a:t>案例一：招聘入职（欺诈应聘）</a:t>
            </a:r>
            <a:endParaRPr lang="zh-CN" altLang="en-US" sz="2400" b="1">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2000">
                <a:solidFill>
                  <a:srgbClr val="000000"/>
                </a:solidFill>
                <a:latin typeface="黑体" panose="02010609060101010101" pitchFamily="49" charset="-122"/>
                <a:ea typeface="黑体" panose="02010609060101010101" pitchFamily="49" charset="-122"/>
              </a:rPr>
              <a:t>      </a:t>
            </a:r>
            <a:r>
              <a:rPr lang="zh-CN" altLang="en-US" sz="1600">
                <a:solidFill>
                  <a:srgbClr val="000000"/>
                </a:solidFill>
                <a:latin typeface="黑体" panose="02010609060101010101" pitchFamily="49" charset="-122"/>
                <a:ea typeface="黑体" panose="02010609060101010101" pitchFamily="49" charset="-122"/>
              </a:rPr>
              <a:t> 某公司对外招聘人事主管，招聘条件主：本科学历，管理类专业，</a:t>
            </a:r>
            <a:r>
              <a:rPr lang="en-US" altLang="zh-CN" sz="1600">
                <a:solidFill>
                  <a:srgbClr val="000000"/>
                </a:solidFill>
                <a:latin typeface="黑体" panose="02010609060101010101" pitchFamily="49" charset="-122"/>
                <a:ea typeface="黑体" panose="02010609060101010101" pitchFamily="49" charset="-122"/>
              </a:rPr>
              <a:t>5</a:t>
            </a:r>
            <a:r>
              <a:rPr lang="zh-CN" altLang="en-US" sz="1600">
                <a:solidFill>
                  <a:srgbClr val="000000"/>
                </a:solidFill>
                <a:latin typeface="黑体" panose="02010609060101010101" pitchFamily="49" charset="-122"/>
                <a:ea typeface="黑体" panose="02010609060101010101" pitchFamily="49" charset="-122"/>
              </a:rPr>
              <a:t>年工作经验，相同岗位工作经历</a:t>
            </a:r>
            <a:r>
              <a:rPr lang="en-US" altLang="zh-CN" sz="1600">
                <a:solidFill>
                  <a:srgbClr val="000000"/>
                </a:solidFill>
                <a:latin typeface="黑体" panose="02010609060101010101" pitchFamily="49" charset="-122"/>
                <a:ea typeface="黑体" panose="02010609060101010101" pitchFamily="49" charset="-122"/>
              </a:rPr>
              <a:t>2</a:t>
            </a:r>
            <a:r>
              <a:rPr lang="zh-CN" altLang="en-US" sz="1600">
                <a:solidFill>
                  <a:srgbClr val="000000"/>
                </a:solidFill>
                <a:latin typeface="黑体" panose="02010609060101010101" pitchFamily="49" charset="-122"/>
                <a:ea typeface="黑体" panose="02010609060101010101" pitchFamily="49" charset="-122"/>
              </a:rPr>
              <a:t>年以上，具备相应的综合能力（分析、协调、沟通</a:t>
            </a:r>
            <a:r>
              <a:rPr lang="en-US" altLang="zh-CN" sz="1600">
                <a:solidFill>
                  <a:srgbClr val="000000"/>
                </a:solidFill>
                <a:latin typeface="黑体" panose="02010609060101010101" pitchFamily="49" charset="-122"/>
                <a:ea typeface="黑体" panose="02010609060101010101" pitchFamily="49" charset="-122"/>
              </a:rPr>
              <a:t>....)</a:t>
            </a:r>
            <a:r>
              <a:rPr lang="zh-CN" altLang="zh-CN" sz="1600">
                <a:solidFill>
                  <a:srgbClr val="000000"/>
                </a:solidFill>
                <a:latin typeface="黑体" panose="02010609060101010101" pitchFamily="49" charset="-122"/>
                <a:ea typeface="黑体" panose="02010609060101010101" pitchFamily="49" charset="-122"/>
              </a:rPr>
              <a:t>。</a:t>
            </a:r>
            <a:endParaRPr lang="zh-CN" altLang="zh-CN" sz="1600">
              <a:solidFill>
                <a:srgbClr val="000000"/>
              </a:solidFill>
              <a:latin typeface="黑体" panose="02010609060101010101" pitchFamily="49" charset="-122"/>
              <a:ea typeface="黑体" panose="02010609060101010101" pitchFamily="49" charset="-122"/>
            </a:endParaRPr>
          </a:p>
          <a:p>
            <a:pPr>
              <a:lnSpc>
                <a:spcPct val="150000"/>
              </a:lnSpc>
              <a:buNone/>
            </a:pPr>
            <a:r>
              <a:rPr lang="zh-CN" altLang="zh-CN" sz="1600">
                <a:solidFill>
                  <a:srgbClr val="000000"/>
                </a:solidFill>
                <a:latin typeface="黑体" panose="02010609060101010101" pitchFamily="49" charset="-122"/>
                <a:ea typeface="黑体" panose="02010609060101010101" pitchFamily="49" charset="-122"/>
              </a:rPr>
              <a:t>       </a:t>
            </a:r>
            <a:r>
              <a:rPr lang="en-US" altLang="zh-CN" sz="1600">
                <a:solidFill>
                  <a:srgbClr val="000000"/>
                </a:solidFill>
                <a:latin typeface="黑体" panose="02010609060101010101" pitchFamily="49" charset="-122"/>
                <a:ea typeface="黑体" panose="02010609060101010101" pitchFamily="49" charset="-122"/>
              </a:rPr>
              <a:t>2</a:t>
            </a:r>
            <a:r>
              <a:rPr lang="zh-CN" altLang="en-US" sz="1600">
                <a:solidFill>
                  <a:srgbClr val="000000"/>
                </a:solidFill>
                <a:latin typeface="黑体" panose="02010609060101010101" pitchFamily="49" charset="-122"/>
                <a:ea typeface="黑体" panose="02010609060101010101" pitchFamily="49" charset="-122"/>
              </a:rPr>
              <a:t>周后，应聘者张某前往面试。张某在填写《入职登记表》时，在</a:t>
            </a:r>
            <a:r>
              <a:rPr lang="en-US" altLang="zh-CN" sz="1600">
                <a:solidFill>
                  <a:srgbClr val="000000"/>
                </a:solidFill>
                <a:latin typeface="黑体" panose="02010609060101010101" pitchFamily="49" charset="-122"/>
                <a:ea typeface="黑体" panose="02010609060101010101" pitchFamily="49" charset="-122"/>
              </a:rPr>
              <a:t>“</a:t>
            </a:r>
            <a:r>
              <a:rPr lang="zh-CN" altLang="en-US" sz="1600">
                <a:solidFill>
                  <a:srgbClr val="000000"/>
                </a:solidFill>
                <a:latin typeface="黑体" panose="02010609060101010101" pitchFamily="49" charset="-122"/>
                <a:ea typeface="黑体" panose="02010609060101010101" pitchFamily="49" charset="-122"/>
              </a:rPr>
              <a:t>获得的证书</a:t>
            </a:r>
            <a:r>
              <a:rPr lang="en-US" altLang="zh-CN" sz="1600">
                <a:solidFill>
                  <a:srgbClr val="000000"/>
                </a:solidFill>
                <a:latin typeface="黑体" panose="02010609060101010101" pitchFamily="49" charset="-122"/>
                <a:ea typeface="黑体" panose="02010609060101010101" pitchFamily="49" charset="-122"/>
              </a:rPr>
              <a:t>”</a:t>
            </a:r>
            <a:r>
              <a:rPr lang="zh-CN" altLang="en-US" sz="1600">
                <a:solidFill>
                  <a:srgbClr val="000000"/>
                </a:solidFill>
                <a:latin typeface="黑体" panose="02010609060101010101" pitchFamily="49" charset="-122"/>
                <a:ea typeface="黑体" panose="02010609060101010101" pitchFamily="49" charset="-122"/>
              </a:rPr>
              <a:t>栏中仅填写了</a:t>
            </a:r>
            <a:r>
              <a:rPr lang="en-US" altLang="zh-CN" sz="1600">
                <a:solidFill>
                  <a:srgbClr val="000000"/>
                </a:solidFill>
                <a:latin typeface="黑体" panose="02010609060101010101" pitchFamily="49" charset="-122"/>
                <a:ea typeface="黑体" panose="02010609060101010101" pitchFamily="49" charset="-122"/>
              </a:rPr>
              <a:t>“</a:t>
            </a:r>
            <a:r>
              <a:rPr lang="zh-CN" altLang="en-US" sz="1600">
                <a:solidFill>
                  <a:srgbClr val="000000"/>
                </a:solidFill>
                <a:latin typeface="黑体" panose="02010609060101010101" pitchFamily="49" charset="-122"/>
                <a:ea typeface="黑体" panose="02010609060101010101" pitchFamily="49" charset="-122"/>
              </a:rPr>
              <a:t>本科毕业证</a:t>
            </a:r>
            <a:r>
              <a:rPr lang="en-US" altLang="zh-CN" sz="1600">
                <a:solidFill>
                  <a:srgbClr val="000000"/>
                </a:solidFill>
                <a:latin typeface="黑体" panose="02010609060101010101" pitchFamily="49" charset="-122"/>
                <a:ea typeface="黑体" panose="02010609060101010101" pitchFamily="49" charset="-122"/>
              </a:rPr>
              <a:t>”</a:t>
            </a:r>
            <a:r>
              <a:rPr lang="zh-CN" altLang="en-US" sz="1600">
                <a:solidFill>
                  <a:srgbClr val="000000"/>
                </a:solidFill>
                <a:latin typeface="黑体" panose="02010609060101010101" pitchFamily="49" charset="-122"/>
                <a:ea typeface="黑体" panose="02010609060101010101" pitchFamily="49" charset="-122"/>
              </a:rPr>
              <a:t>。为了能顺利入职该 公司，在面试时，张某除提交学历证书原件外，还提交了</a:t>
            </a:r>
            <a:r>
              <a:rPr lang="en-US" altLang="zh-CN" sz="1600">
                <a:solidFill>
                  <a:srgbClr val="000000"/>
                </a:solidFill>
                <a:latin typeface="黑体" panose="02010609060101010101" pitchFamily="49" charset="-122"/>
                <a:ea typeface="黑体" panose="02010609060101010101" pitchFamily="49" charset="-122"/>
              </a:rPr>
              <a:t>“</a:t>
            </a:r>
            <a:r>
              <a:rPr lang="zh-CN" altLang="en-US" sz="1600">
                <a:solidFill>
                  <a:srgbClr val="000000"/>
                </a:solidFill>
                <a:latin typeface="黑体" panose="02010609060101010101" pitchFamily="49" charset="-122"/>
                <a:ea typeface="黑体" panose="02010609060101010101" pitchFamily="49" charset="-122"/>
              </a:rPr>
              <a:t>人力资源管理师二级证书</a:t>
            </a:r>
            <a:r>
              <a:rPr lang="en-US" altLang="zh-CN" sz="1600">
                <a:solidFill>
                  <a:srgbClr val="000000"/>
                </a:solidFill>
                <a:latin typeface="黑体" panose="02010609060101010101" pitchFamily="49" charset="-122"/>
                <a:ea typeface="黑体" panose="02010609060101010101" pitchFamily="49" charset="-122"/>
              </a:rPr>
              <a:t>”</a:t>
            </a:r>
            <a:r>
              <a:rPr lang="zh-CN" altLang="en-US" sz="1600">
                <a:solidFill>
                  <a:srgbClr val="000000"/>
                </a:solidFill>
                <a:latin typeface="黑体" panose="02010609060101010101" pitchFamily="49" charset="-122"/>
                <a:ea typeface="黑体" panose="02010609060101010101" pitchFamily="49" charset="-122"/>
              </a:rPr>
              <a:t>原件给面试官查阅。</a:t>
            </a:r>
            <a:endParaRPr lang="zh-CN" altLang="en-US" sz="1600">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1600">
                <a:solidFill>
                  <a:srgbClr val="000000"/>
                </a:solidFill>
                <a:latin typeface="黑体" panose="02010609060101010101" pitchFamily="49" charset="-122"/>
                <a:ea typeface="黑体" panose="02010609060101010101" pitchFamily="49" charset="-122"/>
              </a:rPr>
              <a:t>        几天后，公司向张某发出《录用通知书》：</a:t>
            </a:r>
            <a:r>
              <a:rPr lang="en-US" altLang="zh-CN" sz="1600">
                <a:solidFill>
                  <a:srgbClr val="000000"/>
                </a:solidFill>
                <a:latin typeface="黑体" panose="02010609060101010101" pitchFamily="49" charset="-122"/>
                <a:ea typeface="黑体" panose="02010609060101010101" pitchFamily="49" charset="-122"/>
              </a:rPr>
              <a:t>“...</a:t>
            </a:r>
            <a:r>
              <a:rPr lang="zh-CN" altLang="zh-CN" sz="1600">
                <a:solidFill>
                  <a:srgbClr val="000000"/>
                </a:solidFill>
                <a:latin typeface="黑体" panose="02010609060101010101" pitchFamily="49" charset="-122"/>
                <a:ea typeface="黑体" panose="02010609060101010101" pitchFamily="49" charset="-122"/>
              </a:rPr>
              <a:t>请你在</a:t>
            </a:r>
            <a:r>
              <a:rPr lang="en-US" altLang="zh-CN" sz="1600">
                <a:solidFill>
                  <a:srgbClr val="000000"/>
                </a:solidFill>
                <a:latin typeface="黑体" panose="02010609060101010101" pitchFamily="49" charset="-122"/>
                <a:ea typeface="黑体" panose="02010609060101010101" pitchFamily="49" charset="-122"/>
              </a:rPr>
              <a:t>X</a:t>
            </a:r>
            <a:r>
              <a:rPr lang="zh-CN" altLang="en-US" sz="1600">
                <a:solidFill>
                  <a:srgbClr val="000000"/>
                </a:solidFill>
                <a:latin typeface="黑体" panose="02010609060101010101" pitchFamily="49" charset="-122"/>
                <a:ea typeface="黑体" panose="02010609060101010101" pitchFamily="49" charset="-122"/>
              </a:rPr>
              <a:t>月</a:t>
            </a:r>
            <a:r>
              <a:rPr lang="en-US" altLang="zh-CN" sz="1600">
                <a:solidFill>
                  <a:srgbClr val="000000"/>
                </a:solidFill>
                <a:latin typeface="黑体" panose="02010609060101010101" pitchFamily="49" charset="-122"/>
                <a:ea typeface="黑体" panose="02010609060101010101" pitchFamily="49" charset="-122"/>
              </a:rPr>
              <a:t>X</a:t>
            </a:r>
            <a:r>
              <a:rPr lang="zh-CN" altLang="en-US" sz="1600">
                <a:solidFill>
                  <a:srgbClr val="000000"/>
                </a:solidFill>
                <a:latin typeface="黑体" panose="02010609060101010101" pitchFamily="49" charset="-122"/>
                <a:ea typeface="黑体" panose="02010609060101010101" pitchFamily="49" charset="-122"/>
              </a:rPr>
              <a:t>日到本公司报到上班</a:t>
            </a:r>
            <a:r>
              <a:rPr lang="en-US" altLang="zh-CN" sz="1600">
                <a:solidFill>
                  <a:srgbClr val="000000"/>
                </a:solidFill>
                <a:latin typeface="黑体" panose="02010609060101010101" pitchFamily="49" charset="-122"/>
                <a:ea typeface="黑体" panose="02010609060101010101" pitchFamily="49" charset="-122"/>
              </a:rPr>
              <a:t>...”</a:t>
            </a:r>
            <a:endParaRPr lang="en-US" altLang="zh-CN" sz="1600">
              <a:solidFill>
                <a:srgbClr val="000000"/>
              </a:solidFill>
              <a:latin typeface="黑体" panose="02010609060101010101" pitchFamily="49" charset="-122"/>
              <a:ea typeface="黑体" panose="02010609060101010101" pitchFamily="49" charset="-122"/>
            </a:endParaRPr>
          </a:p>
          <a:p>
            <a:pPr>
              <a:lnSpc>
                <a:spcPct val="150000"/>
              </a:lnSpc>
              <a:buNone/>
            </a:pPr>
            <a:r>
              <a:rPr lang="en-US" altLang="zh-CN" sz="1600">
                <a:solidFill>
                  <a:srgbClr val="000000"/>
                </a:solidFill>
                <a:latin typeface="黑体" panose="02010609060101010101" pitchFamily="49" charset="-122"/>
                <a:ea typeface="黑体" panose="02010609060101010101" pitchFamily="49" charset="-122"/>
              </a:rPr>
              <a:t>         </a:t>
            </a:r>
            <a:r>
              <a:rPr lang="zh-CN" altLang="zh-CN" sz="1600">
                <a:solidFill>
                  <a:srgbClr val="000000"/>
                </a:solidFill>
                <a:latin typeface="黑体" panose="02010609060101010101" pitchFamily="49" charset="-122"/>
                <a:ea typeface="黑体" panose="02010609060101010101" pitchFamily="49" charset="-122"/>
              </a:rPr>
              <a:t>那一天，张某入职该公司，并提交了学历证和管理师证书的复印件及其他资料。随后双方依法签订劳动合同，约定试用期</a:t>
            </a:r>
            <a:r>
              <a:rPr lang="en-US" altLang="zh-CN" sz="1600">
                <a:solidFill>
                  <a:srgbClr val="000000"/>
                </a:solidFill>
                <a:latin typeface="黑体" panose="02010609060101010101" pitchFamily="49" charset="-122"/>
                <a:ea typeface="黑体" panose="02010609060101010101" pitchFamily="49" charset="-122"/>
              </a:rPr>
              <a:t>3</a:t>
            </a:r>
            <a:r>
              <a:rPr lang="zh-CN" altLang="en-US" sz="1600">
                <a:solidFill>
                  <a:srgbClr val="000000"/>
                </a:solidFill>
                <a:latin typeface="黑体" panose="02010609060101010101" pitchFamily="49" charset="-122"/>
                <a:ea typeface="黑体" panose="02010609060101010101" pitchFamily="49" charset="-122"/>
              </a:rPr>
              <a:t>个月。试用期转正后不久，公司发现该管理师证书是伪造的，便以张某</a:t>
            </a:r>
            <a:r>
              <a:rPr lang="en-US" altLang="zh-CN" sz="1600">
                <a:solidFill>
                  <a:srgbClr val="000000"/>
                </a:solidFill>
                <a:latin typeface="黑体" panose="02010609060101010101" pitchFamily="49" charset="-122"/>
                <a:ea typeface="黑体" panose="02010609060101010101" pitchFamily="49" charset="-122"/>
              </a:rPr>
              <a:t>“</a:t>
            </a:r>
            <a:r>
              <a:rPr lang="zh-CN" altLang="en-US" sz="1600">
                <a:solidFill>
                  <a:srgbClr val="000000"/>
                </a:solidFill>
                <a:latin typeface="黑体" panose="02010609060101010101" pitchFamily="49" charset="-122"/>
                <a:ea typeface="黑体" panose="02010609060101010101" pitchFamily="49" charset="-122"/>
              </a:rPr>
              <a:t>提供虚假资料，应聘欺诈，构成严重违反公司规章制度</a:t>
            </a:r>
            <a:r>
              <a:rPr lang="en-US" altLang="zh-CN" sz="1600">
                <a:solidFill>
                  <a:srgbClr val="000000"/>
                </a:solidFill>
                <a:latin typeface="黑体" panose="02010609060101010101" pitchFamily="49" charset="-122"/>
                <a:ea typeface="黑体" panose="02010609060101010101" pitchFamily="49" charset="-122"/>
              </a:rPr>
              <a:t>”</a:t>
            </a:r>
            <a:r>
              <a:rPr lang="zh-CN" altLang="en-US" sz="1600">
                <a:solidFill>
                  <a:srgbClr val="000000"/>
                </a:solidFill>
                <a:latin typeface="黑体" panose="02010609060101010101" pitchFamily="49" charset="-122"/>
                <a:ea typeface="黑体" panose="02010609060101010101" pitchFamily="49" charset="-122"/>
              </a:rPr>
              <a:t>为由解雇了张某。随后，张某申请劳动仲裁。</a:t>
            </a:r>
            <a:endParaRPr lang="zh-CN" altLang="en-US" sz="1600">
              <a:solidFill>
                <a:srgbClr val="000000"/>
              </a:solidFill>
              <a:latin typeface="黑体" panose="02010609060101010101" pitchFamily="49" charset="-122"/>
              <a:ea typeface="黑体" panose="02010609060101010101" pitchFamily="49" charset="-122"/>
            </a:endParaRPr>
          </a:p>
          <a:p>
            <a:pPr>
              <a:lnSpc>
                <a:spcPct val="150000"/>
              </a:lnSpc>
              <a:buNone/>
            </a:pPr>
            <a:r>
              <a:rPr lang="en-US" altLang="zh-CN" sz="1600">
                <a:solidFill>
                  <a:srgbClr val="000000"/>
                </a:solidFill>
                <a:latin typeface="黑体" panose="02010609060101010101" pitchFamily="49" charset="-122"/>
                <a:ea typeface="黑体" panose="02010609060101010101" pitchFamily="49" charset="-122"/>
              </a:rPr>
              <a:t>     </a:t>
            </a:r>
            <a:endParaRPr lang="en-US" altLang="zh-CN" sz="1600">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1800">
                <a:solidFill>
                  <a:srgbClr val="000000"/>
                </a:solidFill>
                <a:latin typeface="黑体" panose="02010609060101010101" pitchFamily="49" charset="-122"/>
                <a:ea typeface="黑体" panose="02010609060101010101" pitchFamily="49" charset="-122"/>
              </a:rPr>
              <a:t>  </a:t>
            </a:r>
            <a:endParaRPr lang="zh-CN" altLang="en-US" sz="1800">
              <a:solidFill>
                <a:srgbClr val="000000"/>
              </a:solidFill>
              <a:latin typeface="黑体" panose="02010609060101010101" pitchFamily="49" charset="-122"/>
              <a:ea typeface="黑体" panose="02010609060101010101" pitchFamily="49" charset="-122"/>
            </a:endParaRPr>
          </a:p>
        </p:txBody>
      </p:sp>
      <p:pic>
        <p:nvPicPr>
          <p:cNvPr id="38915"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38916"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a:spLocks noGrp="1"/>
          </p:cNvSpPr>
          <p:nvPr>
            <p:ph type="title"/>
          </p:nvPr>
        </p:nvSpPr>
        <p:spPr>
          <a:ln/>
        </p:spPr>
        <p:txBody>
          <a:bodyPr vert="horz" wrap="square" lIns="91440" tIns="45720" rIns="91440" bIns="45720" anchor="ctr" anchorCtr="0"/>
          <a:p>
            <a:r>
              <a:rPr lang="zh-CN" altLang="en-US"/>
              <a:t>目录</a:t>
            </a:r>
            <a:endParaRPr lang="zh-CN" altLang="en-US"/>
          </a:p>
        </p:txBody>
      </p:sp>
      <p:sp>
        <p:nvSpPr>
          <p:cNvPr id="7170" name="AutoShape 6"/>
          <p:cNvSpPr/>
          <p:nvPr/>
        </p:nvSpPr>
        <p:spPr>
          <a:xfrm>
            <a:off x="3602038" y="1706563"/>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7171" name="Text Box 7"/>
          <p:cNvSpPr txBox="1">
            <a:spLocks noChangeArrowheads="1"/>
          </p:cNvSpPr>
          <p:nvPr/>
        </p:nvSpPr>
        <p:spPr bwMode="auto">
          <a:xfrm>
            <a:off x="4127500" y="1782763"/>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rgbClr val="FF0000"/>
                </a:solidFill>
                <a:latin typeface="微软雅黑" panose="020B0503020204020204" pitchFamily="34" charset="-122"/>
                <a:ea typeface="微软雅黑" panose="020B0503020204020204" pitchFamily="34" charset="-122"/>
                <a:cs typeface="+mn-cs"/>
              </a:rPr>
              <a:t>一、劳动用工法律风险</a:t>
            </a:r>
            <a:endParaRPr kumimoji="0" lang="en-US" altLang="zh-CN" sz="2000" b="1" i="0" u="none" strike="noStrike" kern="1200" cap="none" spc="0" normalizeH="0" baseline="0" noProof="1">
              <a:solidFill>
                <a:srgbClr val="FF0000"/>
              </a:solidFill>
              <a:latin typeface="微软雅黑" panose="020B0503020204020204" pitchFamily="34" charset="-122"/>
              <a:ea typeface="微软雅黑" panose="020B0503020204020204" pitchFamily="34" charset="-122"/>
              <a:cs typeface="+mn-cs"/>
            </a:endParaRPr>
          </a:p>
        </p:txBody>
      </p:sp>
      <p:sp>
        <p:nvSpPr>
          <p:cNvPr id="7172" name="AutoShape 6"/>
          <p:cNvSpPr/>
          <p:nvPr/>
        </p:nvSpPr>
        <p:spPr>
          <a:xfrm>
            <a:off x="3602038" y="2314575"/>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56327" name="Text Box 7"/>
          <p:cNvSpPr txBox="1">
            <a:spLocks noChangeArrowheads="1"/>
          </p:cNvSpPr>
          <p:nvPr/>
        </p:nvSpPr>
        <p:spPr bwMode="gray">
          <a:xfrm>
            <a:off x="4127500" y="2390775"/>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rgbClr val="0D0D0D"/>
                </a:solidFill>
                <a:latin typeface="MHeiTGB-Medium-U"/>
                <a:ea typeface="+mn-ea"/>
                <a:cs typeface="+mn-cs"/>
              </a:rPr>
              <a:t>二、用工模式风险防范</a:t>
            </a:r>
            <a:endParaRPr kumimoji="0" lang="en-US" altLang="zh-CN" sz="2000" b="1" i="0" u="none" strike="noStrike" kern="1200" cap="none" spc="0" normalizeH="0" baseline="0" noProof="1">
              <a:solidFill>
                <a:srgbClr val="0D0D0D"/>
              </a:solidFill>
              <a:latin typeface="MHeiTGB-Medium-U"/>
              <a:ea typeface="+mn-ea"/>
              <a:cs typeface="+mn-cs"/>
            </a:endParaRPr>
          </a:p>
        </p:txBody>
      </p:sp>
      <p:sp>
        <p:nvSpPr>
          <p:cNvPr id="7174" name="AutoShape 6"/>
          <p:cNvSpPr/>
          <p:nvPr/>
        </p:nvSpPr>
        <p:spPr>
          <a:xfrm>
            <a:off x="3627438" y="2924175"/>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7175" name="Text Box 7"/>
          <p:cNvSpPr txBox="1">
            <a:spLocks noChangeArrowheads="1"/>
          </p:cNvSpPr>
          <p:nvPr/>
        </p:nvSpPr>
        <p:spPr bwMode="auto">
          <a:xfrm>
            <a:off x="4140200" y="3000375"/>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chemeClr val="tx1"/>
                </a:solidFill>
                <a:latin typeface="MHeiTGB-Medium-U"/>
                <a:ea typeface="+mn-ea"/>
                <a:cs typeface="+mn-cs"/>
              </a:rPr>
              <a:t>三、招聘录用风险防范</a:t>
            </a:r>
            <a:endParaRPr kumimoji="0" lang="en-US" altLang="zh-CN" sz="2000" b="1" i="0" u="none" strike="noStrike" kern="1200" cap="none" spc="0" normalizeH="0" baseline="0" noProof="1">
              <a:solidFill>
                <a:schemeClr val="tx1"/>
              </a:solidFill>
              <a:latin typeface="MHeiTGB-Medium-U"/>
              <a:ea typeface="+mn-ea"/>
              <a:cs typeface="+mn-cs"/>
            </a:endParaRPr>
          </a:p>
        </p:txBody>
      </p:sp>
      <p:sp>
        <p:nvSpPr>
          <p:cNvPr id="7176" name="AutoShape 6"/>
          <p:cNvSpPr/>
          <p:nvPr/>
        </p:nvSpPr>
        <p:spPr>
          <a:xfrm>
            <a:off x="3614738" y="3532188"/>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7177" name="Text Box 7"/>
          <p:cNvSpPr txBox="1">
            <a:spLocks noChangeArrowheads="1"/>
          </p:cNvSpPr>
          <p:nvPr/>
        </p:nvSpPr>
        <p:spPr bwMode="auto">
          <a:xfrm>
            <a:off x="4140200" y="3608388"/>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chemeClr val="tx1"/>
                </a:solidFill>
                <a:latin typeface="MHeiTGB-Medium-U"/>
                <a:ea typeface="+mn-ea"/>
                <a:cs typeface="+mn-cs"/>
              </a:rPr>
              <a:t>四、劳动合同风险防范</a:t>
            </a:r>
            <a:endParaRPr kumimoji="0" lang="en-US" altLang="zh-CN" sz="2000" b="1" i="0" u="none" strike="noStrike" kern="1200" cap="none" spc="0" normalizeH="0" baseline="0" noProof="1">
              <a:solidFill>
                <a:schemeClr val="tx1"/>
              </a:solidFill>
              <a:latin typeface="MHeiTGB-Medium-U"/>
              <a:ea typeface="+mn-ea"/>
              <a:cs typeface="+mn-cs"/>
            </a:endParaRPr>
          </a:p>
        </p:txBody>
      </p:sp>
      <p:sp>
        <p:nvSpPr>
          <p:cNvPr id="7178" name="AutoShape 6"/>
          <p:cNvSpPr/>
          <p:nvPr/>
        </p:nvSpPr>
        <p:spPr>
          <a:xfrm>
            <a:off x="3614738" y="4140200"/>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7179" name="Text Box 7"/>
          <p:cNvSpPr txBox="1">
            <a:spLocks noChangeArrowheads="1"/>
          </p:cNvSpPr>
          <p:nvPr/>
        </p:nvSpPr>
        <p:spPr bwMode="auto">
          <a:xfrm>
            <a:off x="4157663" y="4140200"/>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chemeClr val="tx1"/>
                </a:solidFill>
                <a:latin typeface="MHeiTGB-Medium-U"/>
                <a:ea typeface="+mn-ea"/>
                <a:cs typeface="+mn-cs"/>
              </a:rPr>
              <a:t>五、员工离职风险防范</a:t>
            </a:r>
            <a:endParaRPr kumimoji="0" lang="en-US" altLang="zh-CN" sz="2000" b="1" i="0" u="none" strike="noStrike" kern="1200" cap="none" spc="0" normalizeH="0" baseline="0" noProof="1">
              <a:solidFill>
                <a:schemeClr val="tx1"/>
              </a:solidFill>
              <a:latin typeface="MHeiTGB-Medium-U"/>
              <a:ea typeface="+mn-ea"/>
              <a:cs typeface="+mn-cs"/>
            </a:endParaRPr>
          </a:p>
        </p:txBody>
      </p:sp>
      <p:pic>
        <p:nvPicPr>
          <p:cNvPr id="7180"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7181"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灯片编号占位符 3"/>
          <p:cNvSpPr>
            <a:spLocks noGrp="1"/>
          </p:cNvSpPr>
          <p:nvPr>
            <p:ph type="sldNum" sz="quarter" idx="12"/>
          </p:nvPr>
        </p:nvSpPr>
        <p:spPr>
          <a:xfrm>
            <a:off x="8077200" y="6045200"/>
            <a:ext cx="2133600" cy="476250"/>
          </a:xfrm>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200">
                <a:solidFill>
                  <a:srgbClr val="898989"/>
                </a:solidFill>
                <a:latin typeface="MHeiTGB-Medium-U"/>
              </a:rPr>
            </a:fld>
            <a:endParaRPr lang="en-US" altLang="zh-CN" sz="1200">
              <a:solidFill>
                <a:srgbClr val="898989"/>
              </a:solidFill>
              <a:latin typeface="MHeiTGB-Medium-U"/>
            </a:endParaRPr>
          </a:p>
        </p:txBody>
      </p:sp>
      <p:sp>
        <p:nvSpPr>
          <p:cNvPr id="39938" name="Rectangle 3"/>
          <p:cNvSpPr>
            <a:spLocks noGrp="1"/>
          </p:cNvSpPr>
          <p:nvPr>
            <p:ph idx="1"/>
          </p:nvPr>
        </p:nvSpPr>
        <p:spPr>
          <a:xfrm>
            <a:off x="2146300" y="890588"/>
            <a:ext cx="8064500" cy="5154612"/>
          </a:xfrm>
          <a:solidFill>
            <a:srgbClr val="FFFFFF"/>
          </a:solidFill>
          <a:ln/>
        </p:spPr>
        <p:txBody>
          <a:bodyPr vert="horz" wrap="square" lIns="91440" tIns="45720" rIns="91440" bIns="45720" anchor="t" anchorCtr="0"/>
          <a:p>
            <a:pPr>
              <a:lnSpc>
                <a:spcPct val="150000"/>
              </a:lnSpc>
              <a:buNone/>
            </a:pPr>
            <a:r>
              <a:rPr lang="zh-CN" altLang="en-US" sz="2800" b="1">
                <a:latin typeface="黑体" panose="02010609060101010101" pitchFamily="49" charset="-122"/>
                <a:ea typeface="黑体" panose="02010609060101010101" pitchFamily="49" charset="-122"/>
              </a:rPr>
              <a:t>问题：</a:t>
            </a:r>
            <a:endParaRPr lang="zh-CN" altLang="en-US" sz="2800" b="1">
              <a:latin typeface="黑体" panose="02010609060101010101" pitchFamily="49" charset="-122"/>
              <a:ea typeface="黑体" panose="02010609060101010101" pitchFamily="49" charset="-122"/>
            </a:endParaRPr>
          </a:p>
          <a:p>
            <a:pPr>
              <a:lnSpc>
                <a:spcPct val="150000"/>
              </a:lnSpc>
              <a:buNone/>
            </a:pPr>
            <a:r>
              <a:rPr lang="en-US" altLang="zh-CN" sz="2000" b="1">
                <a:latin typeface="黑体" panose="02010609060101010101" pitchFamily="49" charset="-122"/>
                <a:ea typeface="黑体" panose="02010609060101010101" pitchFamily="49" charset="-122"/>
              </a:rPr>
              <a:t>1</a:t>
            </a:r>
            <a:r>
              <a:rPr lang="zh-CN" altLang="en-US" sz="2000" b="1">
                <a:latin typeface="黑体" panose="02010609060101010101" pitchFamily="49" charset="-122"/>
                <a:ea typeface="黑体" panose="02010609060101010101" pitchFamily="49" charset="-122"/>
              </a:rPr>
              <a:t>、张某可能提出哪些仲裁请求？</a:t>
            </a:r>
            <a:endParaRPr lang="zh-CN" altLang="en-US" sz="2000" b="1">
              <a:latin typeface="黑体" panose="02010609060101010101" pitchFamily="49" charset="-122"/>
              <a:ea typeface="黑体" panose="02010609060101010101" pitchFamily="49" charset="-122"/>
            </a:endParaRPr>
          </a:p>
          <a:p>
            <a:pPr>
              <a:lnSpc>
                <a:spcPct val="150000"/>
              </a:lnSpc>
              <a:buNone/>
            </a:pPr>
            <a:r>
              <a:rPr lang="en-US" altLang="zh-CN" sz="2000" b="1">
                <a:latin typeface="黑体" panose="02010609060101010101" pitchFamily="49" charset="-122"/>
                <a:ea typeface="黑体" panose="02010609060101010101" pitchFamily="49" charset="-122"/>
              </a:rPr>
              <a:t>2</a:t>
            </a:r>
            <a:r>
              <a:rPr lang="zh-CN" altLang="en-US" sz="2000" b="1">
                <a:latin typeface="黑体" panose="02010609060101010101" pitchFamily="49" charset="-122"/>
                <a:ea typeface="黑体" panose="02010609060101010101" pitchFamily="49" charset="-122"/>
              </a:rPr>
              <a:t>、企业胜诉的前提条件有哪些？</a:t>
            </a:r>
            <a:endParaRPr lang="zh-CN" altLang="en-US" sz="2000" b="1">
              <a:latin typeface="黑体" panose="02010609060101010101" pitchFamily="49" charset="-122"/>
              <a:ea typeface="黑体" panose="02010609060101010101" pitchFamily="49" charset="-122"/>
            </a:endParaRPr>
          </a:p>
          <a:p>
            <a:pPr>
              <a:lnSpc>
                <a:spcPct val="150000"/>
              </a:lnSpc>
              <a:buNone/>
            </a:pPr>
            <a:r>
              <a:rPr lang="en-US" altLang="zh-CN" sz="2000" b="1">
                <a:latin typeface="黑体" panose="02010609060101010101" pitchFamily="49" charset="-122"/>
                <a:ea typeface="黑体" panose="02010609060101010101" pitchFamily="49" charset="-122"/>
              </a:rPr>
              <a:t>3</a:t>
            </a:r>
            <a:r>
              <a:rPr lang="zh-CN" altLang="en-US" sz="2000" b="1">
                <a:latin typeface="黑体" panose="02010609060101010101" pitchFamily="49" charset="-122"/>
                <a:ea typeface="黑体" panose="02010609060101010101" pitchFamily="49" charset="-122"/>
              </a:rPr>
              <a:t>、如何预防核心员工</a:t>
            </a:r>
            <a:r>
              <a:rPr lang="en-US" altLang="zh-CN" sz="2000" b="1">
                <a:latin typeface="黑体" panose="02010609060101010101" pitchFamily="49" charset="-122"/>
                <a:ea typeface="黑体" panose="02010609060101010101" pitchFamily="49" charset="-122"/>
              </a:rPr>
              <a:t>“</a:t>
            </a:r>
            <a:r>
              <a:rPr lang="zh-CN" altLang="en-US" sz="2000" b="1">
                <a:latin typeface="黑体" panose="02010609060101010101" pitchFamily="49" charset="-122"/>
                <a:ea typeface="黑体" panose="02010609060101010101" pitchFamily="49" charset="-122"/>
              </a:rPr>
              <a:t>欺诈应聘</a:t>
            </a:r>
            <a:r>
              <a:rPr lang="en-US" altLang="zh-CN" sz="2000" b="1">
                <a:latin typeface="黑体" panose="02010609060101010101" pitchFamily="49" charset="-122"/>
                <a:ea typeface="黑体" panose="02010609060101010101" pitchFamily="49" charset="-122"/>
              </a:rPr>
              <a:t>”</a:t>
            </a:r>
            <a:r>
              <a:rPr lang="zh-CN" altLang="en-US" sz="2000" b="1">
                <a:latin typeface="黑体" panose="02010609060101010101" pitchFamily="49" charset="-122"/>
                <a:ea typeface="黑体" panose="02010609060101010101" pitchFamily="49" charset="-122"/>
              </a:rPr>
              <a:t>？</a:t>
            </a:r>
            <a:endParaRPr lang="zh-CN" altLang="en-US" sz="2000" b="1">
              <a:latin typeface="黑体" panose="02010609060101010101" pitchFamily="49" charset="-122"/>
              <a:ea typeface="黑体" panose="02010609060101010101" pitchFamily="49" charset="-122"/>
            </a:endParaRPr>
          </a:p>
          <a:p>
            <a:pPr>
              <a:lnSpc>
                <a:spcPct val="150000"/>
              </a:lnSpc>
              <a:buNone/>
            </a:pPr>
            <a:r>
              <a:rPr lang="en-US" altLang="zh-CN" sz="2000" b="1">
                <a:latin typeface="黑体" panose="02010609060101010101" pitchFamily="49" charset="-122"/>
                <a:ea typeface="黑体" panose="02010609060101010101" pitchFamily="49" charset="-122"/>
              </a:rPr>
              <a:t>4</a:t>
            </a:r>
            <a:r>
              <a:rPr lang="zh-CN" altLang="en-US" sz="2000" b="1">
                <a:latin typeface="黑体" panose="02010609060101010101" pitchFamily="49" charset="-122"/>
                <a:ea typeface="黑体" panose="02010609060101010101" pitchFamily="49" charset="-122"/>
              </a:rPr>
              <a:t>、《录用通知书》如何表达，其法律风险有哪些？</a:t>
            </a:r>
            <a:endParaRPr lang="zh-CN" altLang="en-US" sz="2000" b="1">
              <a:latin typeface="黑体" panose="02010609060101010101" pitchFamily="49" charset="-122"/>
              <a:ea typeface="黑体" panose="02010609060101010101" pitchFamily="49" charset="-122"/>
            </a:endParaRPr>
          </a:p>
          <a:p>
            <a:pPr>
              <a:lnSpc>
                <a:spcPct val="150000"/>
              </a:lnSpc>
              <a:buNone/>
            </a:pPr>
            <a:r>
              <a:rPr lang="en-US" altLang="zh-CN" sz="2000" b="1">
                <a:latin typeface="黑体" panose="02010609060101010101" pitchFamily="49" charset="-122"/>
                <a:ea typeface="黑体" panose="02010609060101010101" pitchFamily="49" charset="-122"/>
              </a:rPr>
              <a:t>5</a:t>
            </a:r>
            <a:r>
              <a:rPr lang="zh-CN" altLang="en-US" sz="2000" b="1">
                <a:latin typeface="黑体" panose="02010609060101010101" pitchFamily="49" charset="-122"/>
                <a:ea typeface="黑体" panose="02010609060101010101" pitchFamily="49" charset="-122"/>
              </a:rPr>
              <a:t>、《入职登记表》如何设计，其法律风险有哪些？</a:t>
            </a:r>
            <a:endParaRPr lang="zh-CN" altLang="en-US" sz="2000" b="1">
              <a:latin typeface="黑体" panose="02010609060101010101" pitchFamily="49" charset="-122"/>
              <a:ea typeface="黑体" panose="02010609060101010101" pitchFamily="49" charset="-122"/>
            </a:endParaRPr>
          </a:p>
          <a:p>
            <a:pPr>
              <a:lnSpc>
                <a:spcPct val="150000"/>
              </a:lnSpc>
              <a:buNone/>
            </a:pPr>
            <a:r>
              <a:rPr lang="en-US" altLang="zh-CN" sz="1600">
                <a:solidFill>
                  <a:srgbClr val="000000"/>
                </a:solidFill>
                <a:latin typeface="黑体" panose="02010609060101010101" pitchFamily="49" charset="-122"/>
                <a:ea typeface="黑体" panose="02010609060101010101" pitchFamily="49" charset="-122"/>
              </a:rPr>
              <a:t>     </a:t>
            </a:r>
            <a:endParaRPr lang="en-US" altLang="zh-CN" sz="1600">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1800">
                <a:solidFill>
                  <a:srgbClr val="000000"/>
                </a:solidFill>
                <a:latin typeface="黑体" panose="02010609060101010101" pitchFamily="49" charset="-122"/>
                <a:ea typeface="黑体" panose="02010609060101010101" pitchFamily="49" charset="-122"/>
              </a:rPr>
              <a:t>  </a:t>
            </a:r>
            <a:endParaRPr lang="zh-CN" altLang="en-US" sz="1800">
              <a:solidFill>
                <a:srgbClr val="000000"/>
              </a:solidFill>
              <a:latin typeface="黑体" panose="02010609060101010101" pitchFamily="49" charset="-122"/>
              <a:ea typeface="黑体" panose="02010609060101010101" pitchFamily="49" charset="-122"/>
            </a:endParaRPr>
          </a:p>
        </p:txBody>
      </p:sp>
      <p:pic>
        <p:nvPicPr>
          <p:cNvPr id="39939"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39940"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灯片编号占位符 3"/>
          <p:cNvSpPr>
            <a:spLocks noGrp="1"/>
          </p:cNvSpPr>
          <p:nvPr>
            <p:ph type="sldNum" sz="quarter" idx="12"/>
          </p:nvPr>
        </p:nvSpPr>
        <p:spPr>
          <a:xfrm>
            <a:off x="8077200" y="6045200"/>
            <a:ext cx="2133600" cy="476250"/>
          </a:xfrm>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200">
                <a:solidFill>
                  <a:srgbClr val="898989"/>
                </a:solidFill>
                <a:latin typeface="MHeiTGB-Medium-U"/>
              </a:rPr>
            </a:fld>
            <a:endParaRPr lang="en-US" altLang="zh-CN" sz="1200">
              <a:solidFill>
                <a:srgbClr val="898989"/>
              </a:solidFill>
              <a:latin typeface="MHeiTGB-Medium-U"/>
            </a:endParaRPr>
          </a:p>
        </p:txBody>
      </p:sp>
      <p:sp>
        <p:nvSpPr>
          <p:cNvPr id="40962" name="Rectangle 3"/>
          <p:cNvSpPr>
            <a:spLocks noGrp="1"/>
          </p:cNvSpPr>
          <p:nvPr>
            <p:ph idx="1"/>
          </p:nvPr>
        </p:nvSpPr>
        <p:spPr>
          <a:xfrm>
            <a:off x="2146300" y="890588"/>
            <a:ext cx="8064500" cy="5154612"/>
          </a:xfrm>
          <a:solidFill>
            <a:srgbClr val="FFFFFF"/>
          </a:solidFill>
          <a:ln/>
        </p:spPr>
        <p:txBody>
          <a:bodyPr vert="horz" wrap="square" lIns="91440" tIns="45720" rIns="91440" bIns="45720" anchor="t" anchorCtr="0"/>
          <a:p>
            <a:pPr>
              <a:lnSpc>
                <a:spcPct val="150000"/>
              </a:lnSpc>
              <a:buNone/>
            </a:pPr>
            <a:r>
              <a:rPr lang="zh-CN" altLang="en-US" sz="2400" b="1">
                <a:solidFill>
                  <a:srgbClr val="000000"/>
                </a:solidFill>
                <a:latin typeface="黑体" panose="02010609060101010101" pitchFamily="49" charset="-122"/>
                <a:ea typeface="黑体" panose="02010609060101010101" pitchFamily="49" charset="-122"/>
              </a:rPr>
              <a:t>案例二：离职证明</a:t>
            </a:r>
            <a:endParaRPr lang="zh-CN" altLang="en-US" sz="2400" b="1">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2000">
                <a:solidFill>
                  <a:srgbClr val="000000"/>
                </a:solidFill>
                <a:latin typeface="黑体" panose="02010609060101010101" pitchFamily="49" charset="-122"/>
                <a:ea typeface="黑体" panose="02010609060101010101" pitchFamily="49" charset="-122"/>
              </a:rPr>
              <a:t>      </a:t>
            </a:r>
            <a:r>
              <a:rPr lang="zh-CN" altLang="en-US" sz="1600">
                <a:solidFill>
                  <a:srgbClr val="000000"/>
                </a:solidFill>
                <a:latin typeface="黑体" panose="02010609060101010101" pitchFamily="49" charset="-122"/>
                <a:ea typeface="黑体" panose="02010609060101010101" pitchFamily="49" charset="-122"/>
              </a:rPr>
              <a:t> </a:t>
            </a:r>
            <a:r>
              <a:rPr lang="en-US" altLang="zh-CN" sz="1600">
                <a:solidFill>
                  <a:srgbClr val="000000"/>
                </a:solidFill>
                <a:latin typeface="黑体" panose="02010609060101010101" pitchFamily="49" charset="-122"/>
                <a:ea typeface="黑体" panose="02010609060101010101" pitchFamily="49" charset="-122"/>
              </a:rPr>
              <a:t>8</a:t>
            </a:r>
            <a:r>
              <a:rPr lang="zh-CN" altLang="en-US" sz="1600">
                <a:solidFill>
                  <a:srgbClr val="000000"/>
                </a:solidFill>
                <a:latin typeface="黑体" panose="02010609060101010101" pitchFamily="49" charset="-122"/>
                <a:ea typeface="黑体" panose="02010609060101010101" pitchFamily="49" charset="-122"/>
              </a:rPr>
              <a:t>月底，小王入职</a:t>
            </a:r>
            <a:r>
              <a:rPr lang="en-US" altLang="zh-CN" sz="1600">
                <a:solidFill>
                  <a:srgbClr val="000000"/>
                </a:solidFill>
                <a:latin typeface="黑体" panose="02010609060101010101" pitchFamily="49" charset="-122"/>
                <a:ea typeface="黑体" panose="02010609060101010101" pitchFamily="49" charset="-122"/>
              </a:rPr>
              <a:t>A</a:t>
            </a:r>
            <a:r>
              <a:rPr lang="zh-CN" altLang="en-US" sz="1600">
                <a:solidFill>
                  <a:srgbClr val="000000"/>
                </a:solidFill>
                <a:latin typeface="黑体" panose="02010609060101010101" pitchFamily="49" charset="-122"/>
                <a:ea typeface="黑体" panose="02010609060101010101" pitchFamily="49" charset="-122"/>
              </a:rPr>
              <a:t>公司，任职项目经理助理。入职时，小王解释说原单位人事部大变动，需要过几个星期后才能拿到离职证明。一周后，用人部门将小王派到外地出差</a:t>
            </a:r>
            <a:r>
              <a:rPr lang="en-US" altLang="zh-CN" sz="1600">
                <a:solidFill>
                  <a:srgbClr val="000000"/>
                </a:solidFill>
                <a:latin typeface="黑体" panose="02010609060101010101" pitchFamily="49" charset="-122"/>
                <a:ea typeface="黑体" panose="02010609060101010101" pitchFamily="49" charset="-122"/>
              </a:rPr>
              <a:t>2</a:t>
            </a:r>
            <a:r>
              <a:rPr lang="zh-CN" altLang="en-US" sz="1600">
                <a:solidFill>
                  <a:srgbClr val="000000"/>
                </a:solidFill>
                <a:latin typeface="黑体" panose="02010609060101010101" pitchFamily="49" charset="-122"/>
                <a:ea typeface="黑体" panose="02010609060101010101" pitchFamily="49" charset="-122"/>
              </a:rPr>
              <a:t>个月，协助外地同事跟进相关项目。</a:t>
            </a:r>
            <a:endParaRPr lang="zh-CN" altLang="en-US" sz="1600">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1600">
                <a:solidFill>
                  <a:srgbClr val="000000"/>
                </a:solidFill>
                <a:latin typeface="黑体" panose="02010609060101010101" pitchFamily="49" charset="-122"/>
                <a:ea typeface="黑体" panose="02010609060101010101" pitchFamily="49" charset="-122"/>
              </a:rPr>
              <a:t>         </a:t>
            </a:r>
            <a:r>
              <a:rPr lang="en-US" altLang="zh-CN" sz="1600">
                <a:solidFill>
                  <a:srgbClr val="000000"/>
                </a:solidFill>
                <a:latin typeface="黑体" panose="02010609060101010101" pitchFamily="49" charset="-122"/>
                <a:ea typeface="黑体" panose="02010609060101010101" pitchFamily="49" charset="-122"/>
              </a:rPr>
              <a:t>10</a:t>
            </a:r>
            <a:r>
              <a:rPr lang="zh-CN" altLang="en-US" sz="1600">
                <a:solidFill>
                  <a:srgbClr val="000000"/>
                </a:solidFill>
                <a:latin typeface="黑体" panose="02010609060101010101" pitchFamily="49" charset="-122"/>
                <a:ea typeface="黑体" panose="02010609060101010101" pitchFamily="49" charset="-122"/>
              </a:rPr>
              <a:t>月中旬，</a:t>
            </a:r>
            <a:r>
              <a:rPr lang="en-US" altLang="zh-CN" sz="1600">
                <a:solidFill>
                  <a:srgbClr val="000000"/>
                </a:solidFill>
                <a:latin typeface="黑体" panose="02010609060101010101" pitchFamily="49" charset="-122"/>
                <a:ea typeface="黑体" panose="02010609060101010101" pitchFamily="49" charset="-122"/>
              </a:rPr>
              <a:t>A</a:t>
            </a:r>
            <a:r>
              <a:rPr lang="zh-CN" altLang="en-US" sz="1600">
                <a:solidFill>
                  <a:srgbClr val="000000"/>
                </a:solidFill>
                <a:latin typeface="黑体" panose="02010609060101010101" pitchFamily="49" charset="-122"/>
                <a:ea typeface="黑体" panose="02010609060101010101" pitchFamily="49" charset="-122"/>
              </a:rPr>
              <a:t>公司接到劳动仲裁部门的通知，被告知小王与原单位（属于同行业竞争对手单位）尚未解除劳动合同，且小王手头仍持有原单位的商业秘密资料，现原单位要求小王立即回去工作及赔偿相关损失，并要求</a:t>
            </a:r>
            <a:r>
              <a:rPr lang="en-US" altLang="zh-CN" sz="1600">
                <a:solidFill>
                  <a:srgbClr val="000000"/>
                </a:solidFill>
                <a:latin typeface="黑体" panose="02010609060101010101" pitchFamily="49" charset="-122"/>
                <a:ea typeface="黑体" panose="02010609060101010101" pitchFamily="49" charset="-122"/>
              </a:rPr>
              <a:t>A</a:t>
            </a:r>
            <a:r>
              <a:rPr lang="zh-CN" altLang="en-US" sz="1600">
                <a:solidFill>
                  <a:srgbClr val="000000"/>
                </a:solidFill>
                <a:latin typeface="黑体" panose="02010609060101010101" pitchFamily="49" charset="-122"/>
                <a:ea typeface="黑体" panose="02010609060101010101" pitchFamily="49" charset="-122"/>
              </a:rPr>
              <a:t>公司承担连带责任。</a:t>
            </a:r>
            <a:endParaRPr lang="zh-CN" altLang="en-US" sz="1600">
              <a:solidFill>
                <a:srgbClr val="000000"/>
              </a:solidFill>
              <a:latin typeface="黑体" panose="02010609060101010101" pitchFamily="49" charset="-122"/>
              <a:ea typeface="黑体" panose="02010609060101010101" pitchFamily="49" charset="-122"/>
            </a:endParaRPr>
          </a:p>
          <a:p>
            <a:pPr>
              <a:lnSpc>
                <a:spcPct val="150000"/>
              </a:lnSpc>
              <a:buNone/>
            </a:pPr>
            <a:endParaRPr lang="zh-CN" altLang="en-US" sz="1600">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1600">
                <a:solidFill>
                  <a:srgbClr val="3366CC"/>
                </a:solidFill>
                <a:latin typeface="黑体" panose="02010609060101010101" pitchFamily="49" charset="-122"/>
                <a:ea typeface="黑体" panose="02010609060101010101" pitchFamily="49" charset="-122"/>
              </a:rPr>
              <a:t>问题：</a:t>
            </a:r>
            <a:endParaRPr lang="zh-CN" altLang="en-US" sz="1600">
              <a:solidFill>
                <a:srgbClr val="3366CC"/>
              </a:solidFill>
              <a:latin typeface="黑体" panose="02010609060101010101" pitchFamily="49" charset="-122"/>
              <a:ea typeface="黑体" panose="02010609060101010101" pitchFamily="49" charset="-122"/>
            </a:endParaRPr>
          </a:p>
          <a:p>
            <a:pPr>
              <a:lnSpc>
                <a:spcPct val="150000"/>
              </a:lnSpc>
              <a:buNone/>
            </a:pPr>
            <a:r>
              <a:rPr lang="en-US" altLang="zh-CN" sz="1600">
                <a:solidFill>
                  <a:srgbClr val="3366CC"/>
                </a:solidFill>
                <a:latin typeface="黑体" panose="02010609060101010101" pitchFamily="49" charset="-122"/>
                <a:ea typeface="黑体" panose="02010609060101010101" pitchFamily="49" charset="-122"/>
              </a:rPr>
              <a:t>1</a:t>
            </a:r>
            <a:r>
              <a:rPr lang="zh-CN" altLang="en-US" sz="1600">
                <a:solidFill>
                  <a:srgbClr val="3366CC"/>
                </a:solidFill>
                <a:latin typeface="黑体" panose="02010609060101010101" pitchFamily="49" charset="-122"/>
                <a:ea typeface="黑体" panose="02010609060101010101" pitchFamily="49" charset="-122"/>
              </a:rPr>
              <a:t>、</a:t>
            </a:r>
            <a:r>
              <a:rPr lang="en-US" altLang="zh-CN" sz="1600">
                <a:solidFill>
                  <a:srgbClr val="3366CC"/>
                </a:solidFill>
                <a:latin typeface="黑体" panose="02010609060101010101" pitchFamily="49" charset="-122"/>
                <a:ea typeface="黑体" panose="02010609060101010101" pitchFamily="49" charset="-122"/>
              </a:rPr>
              <a:t>A</a:t>
            </a:r>
            <a:r>
              <a:rPr lang="zh-CN" altLang="en-US" sz="1600">
                <a:solidFill>
                  <a:srgbClr val="3366CC"/>
                </a:solidFill>
                <a:latin typeface="黑体" panose="02010609060101010101" pitchFamily="49" charset="-122"/>
                <a:ea typeface="黑体" panose="02010609060101010101" pitchFamily="49" charset="-122"/>
              </a:rPr>
              <a:t>公司面临哪些法律风险？</a:t>
            </a:r>
            <a:endParaRPr lang="zh-CN" altLang="en-US" sz="1600">
              <a:solidFill>
                <a:srgbClr val="3366CC"/>
              </a:solidFill>
              <a:latin typeface="黑体" panose="02010609060101010101" pitchFamily="49" charset="-122"/>
              <a:ea typeface="黑体" panose="02010609060101010101" pitchFamily="49" charset="-122"/>
            </a:endParaRPr>
          </a:p>
          <a:p>
            <a:pPr>
              <a:lnSpc>
                <a:spcPct val="150000"/>
              </a:lnSpc>
              <a:buNone/>
            </a:pPr>
            <a:r>
              <a:rPr lang="en-US" altLang="zh-CN" sz="1600">
                <a:solidFill>
                  <a:srgbClr val="3366CC"/>
                </a:solidFill>
                <a:latin typeface="黑体" panose="02010609060101010101" pitchFamily="49" charset="-122"/>
                <a:ea typeface="黑体" panose="02010609060101010101" pitchFamily="49" charset="-122"/>
              </a:rPr>
              <a:t>2</a:t>
            </a:r>
            <a:r>
              <a:rPr lang="zh-CN" altLang="en-US" sz="1600">
                <a:solidFill>
                  <a:srgbClr val="3366CC"/>
                </a:solidFill>
                <a:latin typeface="黑体" panose="02010609060101010101" pitchFamily="49" charset="-122"/>
                <a:ea typeface="黑体" panose="02010609060101010101" pitchFamily="49" charset="-122"/>
              </a:rPr>
              <a:t>、劳动者无法提交离职证明，该怎么办？</a:t>
            </a:r>
            <a:r>
              <a:rPr lang="en-US" altLang="zh-CN" sz="1600">
                <a:solidFill>
                  <a:srgbClr val="3366CC"/>
                </a:solidFill>
                <a:latin typeface="黑体" panose="02010609060101010101" pitchFamily="49" charset="-122"/>
                <a:ea typeface="黑体" panose="02010609060101010101" pitchFamily="49" charset="-122"/>
              </a:rPr>
              <a:t> </a:t>
            </a:r>
            <a:r>
              <a:rPr lang="en-US" altLang="zh-CN" sz="1600">
                <a:solidFill>
                  <a:srgbClr val="000000"/>
                </a:solidFill>
                <a:latin typeface="黑体" panose="02010609060101010101" pitchFamily="49" charset="-122"/>
                <a:ea typeface="黑体" panose="02010609060101010101" pitchFamily="49" charset="-122"/>
              </a:rPr>
              <a:t>   </a:t>
            </a:r>
            <a:endParaRPr lang="en-US" altLang="zh-CN" sz="1600">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1800">
                <a:solidFill>
                  <a:srgbClr val="000000"/>
                </a:solidFill>
                <a:latin typeface="黑体" panose="02010609060101010101" pitchFamily="49" charset="-122"/>
                <a:ea typeface="黑体" panose="02010609060101010101" pitchFamily="49" charset="-122"/>
              </a:rPr>
              <a:t>  </a:t>
            </a:r>
            <a:endParaRPr lang="zh-CN" altLang="en-US" sz="1800">
              <a:solidFill>
                <a:srgbClr val="000000"/>
              </a:solidFill>
              <a:latin typeface="黑体" panose="02010609060101010101" pitchFamily="49" charset="-122"/>
              <a:ea typeface="黑体" panose="02010609060101010101" pitchFamily="49" charset="-122"/>
            </a:endParaRPr>
          </a:p>
        </p:txBody>
      </p:sp>
      <p:pic>
        <p:nvPicPr>
          <p:cNvPr id="40963"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40964"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灯片编号占位符 3"/>
          <p:cNvSpPr>
            <a:spLocks noGrp="1"/>
          </p:cNvSpPr>
          <p:nvPr>
            <p:ph type="sldNum" sz="quarter" idx="12"/>
          </p:nvPr>
        </p:nvSpPr>
        <p:spPr>
          <a:xfrm>
            <a:off x="8077200" y="6045200"/>
            <a:ext cx="2133600" cy="476250"/>
          </a:xfrm>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200">
                <a:solidFill>
                  <a:srgbClr val="898989"/>
                </a:solidFill>
                <a:latin typeface="MHeiTGB-Medium-U"/>
              </a:rPr>
            </a:fld>
            <a:endParaRPr lang="en-US" altLang="zh-CN" sz="1200">
              <a:solidFill>
                <a:srgbClr val="898989"/>
              </a:solidFill>
              <a:latin typeface="MHeiTGB-Medium-U"/>
            </a:endParaRPr>
          </a:p>
        </p:txBody>
      </p:sp>
      <p:sp>
        <p:nvSpPr>
          <p:cNvPr id="41986" name="Text Box 3"/>
          <p:cNvSpPr txBox="1"/>
          <p:nvPr/>
        </p:nvSpPr>
        <p:spPr>
          <a:xfrm>
            <a:off x="5341938" y="993775"/>
            <a:ext cx="1555750" cy="522288"/>
          </a:xfrm>
          <a:prstGeom prst="rect">
            <a:avLst/>
          </a:prstGeom>
          <a:noFill/>
          <a:ln w="9525">
            <a:noFill/>
          </a:ln>
        </p:spPr>
        <p:txBody>
          <a:bodyPr anchor="t" anchorCtr="0">
            <a:spAutoFit/>
          </a:bodyPr>
          <a:p>
            <a:pPr algn="ctr"/>
            <a:r>
              <a:rPr lang="zh-CN" altLang="en-US" sz="2800" b="1">
                <a:solidFill>
                  <a:srgbClr val="6600FF"/>
                </a:solidFill>
                <a:latin typeface="微软雅黑" panose="020B0503020204020204" pitchFamily="34" charset="-122"/>
                <a:ea typeface="微软雅黑" panose="020B0503020204020204" pitchFamily="34" charset="-122"/>
              </a:rPr>
              <a:t>目 录</a:t>
            </a:r>
            <a:endParaRPr lang="zh-CN" altLang="en-US" sz="2800" b="1">
              <a:solidFill>
                <a:srgbClr val="6600FF"/>
              </a:solidFill>
              <a:latin typeface="微软雅黑" panose="020B0503020204020204" pitchFamily="34" charset="-122"/>
              <a:ea typeface="微软雅黑" panose="020B0503020204020204" pitchFamily="34" charset="-122"/>
            </a:endParaRPr>
          </a:p>
        </p:txBody>
      </p:sp>
      <p:sp>
        <p:nvSpPr>
          <p:cNvPr id="41987" name="AutoShape 6"/>
          <p:cNvSpPr/>
          <p:nvPr/>
        </p:nvSpPr>
        <p:spPr>
          <a:xfrm>
            <a:off x="3817938" y="1922463"/>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41988" name="Text Box 7"/>
          <p:cNvSpPr txBox="1">
            <a:spLocks noChangeArrowheads="1"/>
          </p:cNvSpPr>
          <p:nvPr/>
        </p:nvSpPr>
        <p:spPr bwMode="auto">
          <a:xfrm>
            <a:off x="4343400" y="1998663"/>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rgbClr val="0D0D0D"/>
                </a:solidFill>
                <a:latin typeface="MHeiTGB-Medium-U"/>
                <a:ea typeface="+mn-ea"/>
                <a:cs typeface="+mn-cs"/>
              </a:rPr>
              <a:t>一、劳动用工法律风险</a:t>
            </a:r>
            <a:endParaRPr kumimoji="0" lang="en-US" altLang="zh-CN" sz="2000" b="1" i="0" u="none" strike="noStrike" kern="1200" cap="none" spc="0" normalizeH="0" baseline="0" noProof="1">
              <a:solidFill>
                <a:srgbClr val="0D0D0D"/>
              </a:solidFill>
              <a:latin typeface="MHeiTGB-Medium-U"/>
              <a:ea typeface="+mn-ea"/>
              <a:cs typeface="+mn-cs"/>
            </a:endParaRPr>
          </a:p>
        </p:txBody>
      </p:sp>
      <p:sp>
        <p:nvSpPr>
          <p:cNvPr id="41989" name="AutoShape 6"/>
          <p:cNvSpPr/>
          <p:nvPr/>
        </p:nvSpPr>
        <p:spPr>
          <a:xfrm>
            <a:off x="3817938" y="2530475"/>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56327" name="Text Box 7"/>
          <p:cNvSpPr txBox="1">
            <a:spLocks noChangeArrowheads="1"/>
          </p:cNvSpPr>
          <p:nvPr/>
        </p:nvSpPr>
        <p:spPr bwMode="gray">
          <a:xfrm>
            <a:off x="4343400" y="2606675"/>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rgbClr val="0D0D0D"/>
                </a:solidFill>
                <a:latin typeface="MHeiTGB-Medium-U"/>
                <a:ea typeface="+mn-ea"/>
                <a:cs typeface="+mn-cs"/>
              </a:rPr>
              <a:t>二、用工模式风险防范</a:t>
            </a:r>
            <a:endParaRPr kumimoji="0" lang="en-US" altLang="zh-CN" sz="2000" b="1" i="0" u="none" strike="noStrike" kern="1200" cap="none" spc="0" normalizeH="0" baseline="0" noProof="1">
              <a:solidFill>
                <a:srgbClr val="0D0D0D"/>
              </a:solidFill>
              <a:latin typeface="MHeiTGB-Medium-U"/>
              <a:ea typeface="+mn-ea"/>
              <a:cs typeface="+mn-cs"/>
            </a:endParaRPr>
          </a:p>
        </p:txBody>
      </p:sp>
      <p:sp>
        <p:nvSpPr>
          <p:cNvPr id="41991" name="AutoShape 6"/>
          <p:cNvSpPr/>
          <p:nvPr/>
        </p:nvSpPr>
        <p:spPr>
          <a:xfrm>
            <a:off x="3843338" y="3140075"/>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41992" name="Text Box 7"/>
          <p:cNvSpPr txBox="1">
            <a:spLocks noChangeArrowheads="1"/>
          </p:cNvSpPr>
          <p:nvPr/>
        </p:nvSpPr>
        <p:spPr bwMode="auto">
          <a:xfrm>
            <a:off x="4356100" y="3216275"/>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chemeClr val="tx1"/>
                </a:solidFill>
                <a:latin typeface="MHeiTGB-Medium-U"/>
                <a:ea typeface="+mn-ea"/>
                <a:cs typeface="+mn-cs"/>
              </a:rPr>
              <a:t>三、招聘录用风险防范</a:t>
            </a:r>
            <a:endParaRPr kumimoji="0" lang="en-US" altLang="zh-CN" sz="2000" b="1" i="0" u="none" strike="noStrike" kern="1200" cap="none" spc="0" normalizeH="0" baseline="0" noProof="1">
              <a:solidFill>
                <a:schemeClr val="tx1"/>
              </a:solidFill>
              <a:latin typeface="MHeiTGB-Medium-U"/>
              <a:ea typeface="+mn-ea"/>
              <a:cs typeface="+mn-cs"/>
            </a:endParaRPr>
          </a:p>
        </p:txBody>
      </p:sp>
      <p:sp>
        <p:nvSpPr>
          <p:cNvPr id="41993" name="AutoShape 6"/>
          <p:cNvSpPr/>
          <p:nvPr/>
        </p:nvSpPr>
        <p:spPr>
          <a:xfrm>
            <a:off x="3830638" y="3748088"/>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41994" name="Text Box 7"/>
          <p:cNvSpPr txBox="1">
            <a:spLocks noChangeArrowheads="1"/>
          </p:cNvSpPr>
          <p:nvPr/>
        </p:nvSpPr>
        <p:spPr bwMode="auto">
          <a:xfrm>
            <a:off x="4356100" y="3824288"/>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rgbClr val="FF0000"/>
                </a:solidFill>
                <a:latin typeface="微软雅黑" panose="020B0503020204020204" pitchFamily="34" charset="-122"/>
                <a:ea typeface="微软雅黑" panose="020B0503020204020204" pitchFamily="34" charset="-122"/>
                <a:cs typeface="+mn-cs"/>
              </a:rPr>
              <a:t>四、劳动合同风险防范</a:t>
            </a:r>
            <a:endParaRPr kumimoji="0" lang="en-US" altLang="zh-CN" sz="2000" b="1" i="0" u="none" strike="noStrike" kern="1200" cap="none" spc="0" normalizeH="0" baseline="0" noProof="1">
              <a:solidFill>
                <a:srgbClr val="FF0000"/>
              </a:solidFill>
              <a:latin typeface="微软雅黑" panose="020B0503020204020204" pitchFamily="34" charset="-122"/>
              <a:ea typeface="微软雅黑" panose="020B0503020204020204" pitchFamily="34" charset="-122"/>
              <a:cs typeface="+mn-cs"/>
            </a:endParaRPr>
          </a:p>
        </p:txBody>
      </p:sp>
      <p:sp>
        <p:nvSpPr>
          <p:cNvPr id="41995" name="AutoShape 6"/>
          <p:cNvSpPr/>
          <p:nvPr/>
        </p:nvSpPr>
        <p:spPr>
          <a:xfrm>
            <a:off x="3830638" y="4356100"/>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41996" name="Text Box 7"/>
          <p:cNvSpPr txBox="1">
            <a:spLocks noChangeArrowheads="1"/>
          </p:cNvSpPr>
          <p:nvPr/>
        </p:nvSpPr>
        <p:spPr bwMode="auto">
          <a:xfrm>
            <a:off x="4356100" y="4432300"/>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chemeClr val="tx1"/>
                </a:solidFill>
                <a:latin typeface="MHeiTGB-Medium-U"/>
                <a:ea typeface="+mn-ea"/>
                <a:cs typeface="+mn-cs"/>
              </a:rPr>
              <a:t>五、员工离职风险防范</a:t>
            </a:r>
            <a:endParaRPr kumimoji="0" lang="en-US" altLang="zh-CN" sz="2000" b="1" i="0" u="none" strike="noStrike" kern="1200" cap="none" spc="0" normalizeH="0" baseline="0" noProof="1">
              <a:solidFill>
                <a:schemeClr val="tx1"/>
              </a:solidFill>
              <a:latin typeface="MHeiTGB-Medium-U"/>
              <a:ea typeface="+mn-ea"/>
              <a:cs typeface="+mn-cs"/>
            </a:endParaRPr>
          </a:p>
        </p:txBody>
      </p:sp>
      <p:pic>
        <p:nvPicPr>
          <p:cNvPr id="41997"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41998"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1"/>
          <p:cNvSpPr>
            <a:spLocks noGrp="1"/>
          </p:cNvSpPr>
          <p:nvPr>
            <p:ph type="title"/>
          </p:nvPr>
        </p:nvSpPr>
        <p:spPr>
          <a:xfrm>
            <a:off x="2135188" y="1484313"/>
            <a:ext cx="5757862" cy="571500"/>
          </a:xfrm>
          <a:ln/>
        </p:spPr>
        <p:txBody>
          <a:bodyPr vert="horz" wrap="square" lIns="91440" tIns="45720" rIns="91440" bIns="45720" anchor="ctr" anchorCtr="0"/>
          <a:p>
            <a:pPr marL="342900" indent="-342900">
              <a:lnSpc>
                <a:spcPct val="90000"/>
              </a:lnSpc>
              <a:buClr>
                <a:schemeClr val="hlink"/>
              </a:buClr>
              <a:buSzPct val="70000"/>
            </a:pPr>
            <a:r>
              <a:rPr lang="en-US" altLang="zh-CN" sz="2000" b="1">
                <a:solidFill>
                  <a:srgbClr val="0070C0"/>
                </a:solidFill>
              </a:rPr>
              <a:t> 1</a:t>
            </a:r>
            <a:r>
              <a:rPr lang="zh-CN" altLang="en-US" sz="2000" b="1">
                <a:solidFill>
                  <a:srgbClr val="0070C0"/>
                </a:solidFill>
              </a:rPr>
              <a:t>、合同种类的选择</a:t>
            </a:r>
            <a:endParaRPr lang="zh-CN" altLang="en-US" sz="2000" b="1">
              <a:solidFill>
                <a:srgbClr val="0070C0"/>
              </a:solidFill>
            </a:endParaRPr>
          </a:p>
        </p:txBody>
      </p:sp>
      <p:graphicFrame>
        <p:nvGraphicFramePr>
          <p:cNvPr id="54274" name="内容占位符 54273"/>
          <p:cNvGraphicFramePr/>
          <p:nvPr>
            <p:ph idx="1"/>
          </p:nvPr>
        </p:nvGraphicFramePr>
        <p:xfrm>
          <a:off x="2306638" y="2055813"/>
          <a:ext cx="8007350" cy="3997325"/>
        </p:xfrm>
        <a:graphic>
          <a:graphicData uri="http://schemas.openxmlformats.org/drawingml/2006/table">
            <a:tbl>
              <a:tblPr/>
              <a:tblGrid>
                <a:gridCol w="1192530"/>
                <a:gridCol w="2128520"/>
                <a:gridCol w="2379980"/>
                <a:gridCol w="2306320"/>
              </a:tblGrid>
              <a:tr h="87153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endParaRPr lang="zh-CN" altLang="en-US" sz="1600">
                        <a:solidFill>
                          <a:schemeClr val="accent1"/>
                        </a:solidFill>
                        <a:latin typeface="黑体" panose="02010609060101010101" pitchFamily="49" charset="-122"/>
                        <a:ea typeface="黑体" panose="02010609060101010101" pitchFamily="49" charset="-122"/>
                      </a:endParaRPr>
                    </a:p>
                  </a:txBody>
                  <a:tcPr marT="45702" marB="45702" anchor="ctr" anchorCtr="0">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solidFill>
                            <a:srgbClr val="002060"/>
                          </a:solidFill>
                          <a:latin typeface="黑体" panose="02010609060101010101" pitchFamily="49" charset="-122"/>
                          <a:ea typeface="黑体" panose="02010609060101010101" pitchFamily="49" charset="-122"/>
                        </a:rPr>
                        <a:t>固定期限合同</a:t>
                      </a:r>
                      <a:endParaRPr lang="en-US" altLang="zh-CN" sz="1600">
                        <a:solidFill>
                          <a:srgbClr val="002060"/>
                        </a:solidFill>
                        <a:latin typeface="黑体" panose="02010609060101010101" pitchFamily="49" charset="-122"/>
                        <a:cs typeface="Arial" panose="020B0604020202020204" pitchFamily="34" charset="0"/>
                      </a:endParaRPr>
                    </a:p>
                    <a:p>
                      <a:pPr lvl="0" algn="ctr" eaLnBrk="1" hangingPunct="1">
                        <a:spcBef>
                          <a:spcPct val="20000"/>
                        </a:spcBef>
                        <a:buClr>
                          <a:schemeClr val="hlink"/>
                        </a:buClr>
                        <a:buFont typeface="Wingdings" panose="05000000000000000000" pitchFamily="2" charset="2"/>
                        <a:buNone/>
                      </a:pPr>
                      <a:r>
                        <a:rPr lang="en-US" altLang="zh-CN" sz="1600">
                          <a:solidFill>
                            <a:srgbClr val="002060"/>
                          </a:solidFill>
                          <a:latin typeface="黑体" panose="02010609060101010101" pitchFamily="49" charset="-122"/>
                          <a:cs typeface="Arial" panose="020B0604020202020204" pitchFamily="34" charset="0"/>
                        </a:rPr>
                        <a:t>(</a:t>
                      </a:r>
                      <a:r>
                        <a:rPr lang="zh-CN" altLang="en-US" sz="1600">
                          <a:solidFill>
                            <a:srgbClr val="002060"/>
                          </a:solidFill>
                          <a:latin typeface="黑体" panose="02010609060101010101" pitchFamily="49" charset="-122"/>
                          <a:ea typeface="黑体" panose="02010609060101010101" pitchFamily="49" charset="-122"/>
                        </a:rPr>
                        <a:t>合同工</a:t>
                      </a:r>
                      <a:r>
                        <a:rPr lang="en-US" altLang="zh-CN" sz="1600">
                          <a:solidFill>
                            <a:srgbClr val="002060"/>
                          </a:solidFill>
                          <a:latin typeface="黑体" panose="02010609060101010101" pitchFamily="49" charset="-122"/>
                          <a:cs typeface="Arial" panose="020B0604020202020204" pitchFamily="34" charset="0"/>
                        </a:rPr>
                        <a:t>)</a:t>
                      </a:r>
                      <a:endParaRPr lang="zh-CN" altLang="en-US" sz="1600">
                        <a:solidFill>
                          <a:srgbClr val="002060"/>
                        </a:solidFill>
                        <a:latin typeface="黑体" panose="02010609060101010101" pitchFamily="49" charset="-122"/>
                        <a:ea typeface="黑体" panose="02010609060101010101" pitchFamily="49" charset="-122"/>
                      </a:endParaRPr>
                    </a:p>
                  </a:txBody>
                  <a:tcPr marT="45702" marB="45702"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solidFill>
                            <a:srgbClr val="002060"/>
                          </a:solidFill>
                          <a:latin typeface="黑体" panose="02010609060101010101" pitchFamily="49" charset="-122"/>
                          <a:ea typeface="黑体" panose="02010609060101010101" pitchFamily="49" charset="-122"/>
                        </a:rPr>
                        <a:t>以完成一定工作任务为期限合同</a:t>
                      </a:r>
                      <a:endParaRPr lang="en-US" altLang="zh-CN" sz="1600">
                        <a:solidFill>
                          <a:srgbClr val="002060"/>
                        </a:solidFill>
                        <a:latin typeface="黑体" panose="02010609060101010101" pitchFamily="49" charset="-122"/>
                        <a:cs typeface="Arial" panose="020B0604020202020204" pitchFamily="34" charset="0"/>
                      </a:endParaRPr>
                    </a:p>
                    <a:p>
                      <a:pPr lvl="0" algn="ctr" eaLnBrk="1" hangingPunct="1">
                        <a:spcBef>
                          <a:spcPct val="20000"/>
                        </a:spcBef>
                        <a:buClr>
                          <a:schemeClr val="hlink"/>
                        </a:buClr>
                        <a:buFont typeface="Wingdings" panose="05000000000000000000" pitchFamily="2" charset="2"/>
                        <a:buNone/>
                      </a:pPr>
                      <a:r>
                        <a:rPr lang="en-US" altLang="zh-CN" sz="1600">
                          <a:solidFill>
                            <a:srgbClr val="002060"/>
                          </a:solidFill>
                          <a:latin typeface="黑体" panose="02010609060101010101" pitchFamily="49" charset="-122"/>
                          <a:cs typeface="Arial" panose="020B0604020202020204" pitchFamily="34" charset="0"/>
                        </a:rPr>
                        <a:t>(</a:t>
                      </a:r>
                      <a:r>
                        <a:rPr lang="zh-CN" altLang="en-US" sz="1600">
                          <a:solidFill>
                            <a:srgbClr val="002060"/>
                          </a:solidFill>
                          <a:latin typeface="黑体" panose="02010609060101010101" pitchFamily="49" charset="-122"/>
                          <a:ea typeface="黑体" panose="02010609060101010101" pitchFamily="49" charset="-122"/>
                        </a:rPr>
                        <a:t>项目工</a:t>
                      </a:r>
                      <a:r>
                        <a:rPr lang="en-US" altLang="zh-CN" sz="1600">
                          <a:solidFill>
                            <a:srgbClr val="002060"/>
                          </a:solidFill>
                          <a:latin typeface="黑体" panose="02010609060101010101" pitchFamily="49" charset="-122"/>
                          <a:cs typeface="Arial" panose="020B0604020202020204" pitchFamily="34" charset="0"/>
                        </a:rPr>
                        <a:t>)</a:t>
                      </a:r>
                      <a:endParaRPr lang="zh-CN" altLang="en-US" sz="1600">
                        <a:solidFill>
                          <a:srgbClr val="002060"/>
                        </a:solidFill>
                        <a:latin typeface="黑体" panose="02010609060101010101" pitchFamily="49" charset="-122"/>
                        <a:ea typeface="黑体" panose="02010609060101010101" pitchFamily="49" charset="-122"/>
                      </a:endParaRPr>
                    </a:p>
                  </a:txBody>
                  <a:tcPr marT="45702" marB="45702"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solidFill>
                            <a:srgbClr val="002060"/>
                          </a:solidFill>
                          <a:latin typeface="黑体" panose="02010609060101010101" pitchFamily="49" charset="-122"/>
                          <a:ea typeface="黑体" panose="02010609060101010101" pitchFamily="49" charset="-122"/>
                        </a:rPr>
                        <a:t>无固定期限合同</a:t>
                      </a:r>
                      <a:endParaRPr lang="en-US" altLang="zh-CN" sz="1600">
                        <a:solidFill>
                          <a:srgbClr val="002060"/>
                        </a:solidFill>
                        <a:latin typeface="黑体" panose="02010609060101010101" pitchFamily="49" charset="-122"/>
                        <a:cs typeface="Arial" panose="020B0604020202020204" pitchFamily="34" charset="0"/>
                      </a:endParaRPr>
                    </a:p>
                    <a:p>
                      <a:pPr lvl="0" algn="ctr" eaLnBrk="1" hangingPunct="1">
                        <a:spcBef>
                          <a:spcPct val="20000"/>
                        </a:spcBef>
                        <a:buClr>
                          <a:schemeClr val="hlink"/>
                        </a:buClr>
                        <a:buFont typeface="Wingdings" panose="05000000000000000000" pitchFamily="2" charset="2"/>
                        <a:buNone/>
                      </a:pPr>
                      <a:r>
                        <a:rPr lang="en-US" altLang="zh-CN" sz="1600">
                          <a:solidFill>
                            <a:srgbClr val="002060"/>
                          </a:solidFill>
                          <a:latin typeface="黑体" panose="02010609060101010101" pitchFamily="49" charset="-122"/>
                          <a:cs typeface="Arial" panose="020B0604020202020204" pitchFamily="34" charset="0"/>
                        </a:rPr>
                        <a:t>(</a:t>
                      </a:r>
                      <a:r>
                        <a:rPr lang="zh-CN" altLang="en-US" sz="1600">
                          <a:solidFill>
                            <a:srgbClr val="002060"/>
                          </a:solidFill>
                          <a:latin typeface="黑体" panose="02010609060101010101" pitchFamily="49" charset="-122"/>
                          <a:ea typeface="黑体" panose="02010609060101010101" pitchFamily="49" charset="-122"/>
                        </a:rPr>
                        <a:t>终身工</a:t>
                      </a:r>
                      <a:r>
                        <a:rPr lang="en-US" altLang="zh-CN" sz="1600">
                          <a:solidFill>
                            <a:srgbClr val="002060"/>
                          </a:solidFill>
                          <a:latin typeface="黑体" panose="02010609060101010101" pitchFamily="49" charset="-122"/>
                          <a:cs typeface="Arial" panose="020B0604020202020204" pitchFamily="34" charset="0"/>
                        </a:rPr>
                        <a:t>)</a:t>
                      </a:r>
                      <a:endParaRPr lang="zh-CN" altLang="en-US" sz="1600">
                        <a:solidFill>
                          <a:srgbClr val="002060"/>
                        </a:solidFill>
                        <a:latin typeface="黑体" panose="02010609060101010101" pitchFamily="49" charset="-122"/>
                        <a:ea typeface="黑体" panose="02010609060101010101" pitchFamily="49" charset="-122"/>
                      </a:endParaRPr>
                    </a:p>
                  </a:txBody>
                  <a:tcPr marT="45702" marB="45702"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30212">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solidFill>
                            <a:srgbClr val="002060"/>
                          </a:solidFill>
                          <a:latin typeface="黑体" panose="02010609060101010101" pitchFamily="49" charset="-122"/>
                          <a:ea typeface="黑体" panose="02010609060101010101" pitchFamily="49" charset="-122"/>
                        </a:rPr>
                        <a:t>合同期限</a:t>
                      </a:r>
                      <a:endParaRPr lang="zh-CN" altLang="en-US" sz="1600">
                        <a:solidFill>
                          <a:srgbClr val="002060"/>
                        </a:solidFill>
                        <a:latin typeface="黑体" panose="02010609060101010101" pitchFamily="49" charset="-122"/>
                        <a:ea typeface="黑体" panose="02010609060101010101" pitchFamily="49" charset="-122"/>
                      </a:endParaRPr>
                    </a:p>
                  </a:txBody>
                  <a:tcPr marT="45702" marB="45702" anchor="ctr" anchorCtr="0">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双方约定</a:t>
                      </a:r>
                      <a:endParaRPr lang="zh-CN" altLang="en-US" sz="1600">
                        <a:latin typeface="黑体" panose="02010609060101010101" pitchFamily="49" charset="-122"/>
                        <a:ea typeface="黑体" panose="02010609060101010101" pitchFamily="49" charset="-122"/>
                      </a:endParaRPr>
                    </a:p>
                  </a:txBody>
                  <a:tcPr marT="45702" marB="45702"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宽泛约定</a:t>
                      </a:r>
                      <a:endParaRPr lang="zh-CN" altLang="en-US" sz="1600">
                        <a:latin typeface="黑体" panose="02010609060101010101" pitchFamily="49" charset="-122"/>
                        <a:ea typeface="黑体" panose="02010609060101010101" pitchFamily="49" charset="-122"/>
                      </a:endParaRPr>
                    </a:p>
                  </a:txBody>
                  <a:tcPr marT="45702" marB="45702"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无期限</a:t>
                      </a:r>
                      <a:endParaRPr lang="zh-CN" altLang="en-US" sz="1600">
                        <a:latin typeface="黑体" panose="02010609060101010101" pitchFamily="49" charset="-122"/>
                        <a:ea typeface="黑体" panose="02010609060101010101" pitchFamily="49" charset="-122"/>
                      </a:endParaRPr>
                    </a:p>
                  </a:txBody>
                  <a:tcPr marT="45702" marB="45702"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23863">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solidFill>
                            <a:srgbClr val="002060"/>
                          </a:solidFill>
                          <a:latin typeface="黑体" panose="02010609060101010101" pitchFamily="49" charset="-122"/>
                          <a:ea typeface="黑体" panose="02010609060101010101" pitchFamily="49" charset="-122"/>
                        </a:rPr>
                        <a:t>试用期</a:t>
                      </a:r>
                      <a:endParaRPr lang="zh-CN" altLang="en-US" sz="1600">
                        <a:solidFill>
                          <a:srgbClr val="002060"/>
                        </a:solidFill>
                        <a:latin typeface="黑体" panose="02010609060101010101" pitchFamily="49" charset="-122"/>
                        <a:ea typeface="黑体" panose="02010609060101010101" pitchFamily="49" charset="-122"/>
                      </a:endParaRPr>
                    </a:p>
                  </a:txBody>
                  <a:tcPr marT="45702" marB="45702"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en-US" altLang="zh-CN" sz="1600">
                          <a:latin typeface="黑体" panose="02010609060101010101" pitchFamily="49" charset="-122"/>
                          <a:cs typeface="Arial" panose="020B0604020202020204" pitchFamily="34" charset="0"/>
                        </a:rPr>
                        <a:t>1-6</a:t>
                      </a:r>
                      <a:r>
                        <a:rPr lang="zh-CN" altLang="en-US" sz="1600">
                          <a:latin typeface="黑体" panose="02010609060101010101" pitchFamily="49" charset="-122"/>
                          <a:ea typeface="黑体" panose="02010609060101010101" pitchFamily="49" charset="-122"/>
                        </a:rPr>
                        <a:t>月</a:t>
                      </a:r>
                      <a:endParaRPr lang="zh-CN" altLang="en-US" sz="1600">
                        <a:latin typeface="黑体" panose="02010609060101010101" pitchFamily="49" charset="-122"/>
                        <a:ea typeface="黑体" panose="02010609060101010101" pitchFamily="49" charset="-122"/>
                      </a:endParaRPr>
                    </a:p>
                  </a:txBody>
                  <a:tcPr marT="45702" marB="45702"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无</a:t>
                      </a:r>
                      <a:endParaRPr lang="zh-CN" altLang="en-US" sz="1600">
                        <a:latin typeface="黑体" panose="02010609060101010101" pitchFamily="49" charset="-122"/>
                        <a:ea typeface="黑体" panose="02010609060101010101" pitchFamily="49" charset="-122"/>
                      </a:endParaRPr>
                    </a:p>
                  </a:txBody>
                  <a:tcPr marT="45702" marB="45702"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en-US" altLang="zh-CN" sz="1600">
                          <a:latin typeface="黑体" panose="02010609060101010101" pitchFamily="49" charset="-122"/>
                          <a:cs typeface="Arial" panose="020B0604020202020204" pitchFamily="34" charset="0"/>
                        </a:rPr>
                        <a:t>1-6</a:t>
                      </a:r>
                      <a:r>
                        <a:rPr lang="zh-CN" altLang="en-US" sz="1600">
                          <a:latin typeface="黑体" panose="02010609060101010101" pitchFamily="49" charset="-122"/>
                          <a:ea typeface="黑体" panose="02010609060101010101" pitchFamily="49" charset="-122"/>
                        </a:rPr>
                        <a:t>月</a:t>
                      </a:r>
                      <a:endParaRPr lang="zh-CN" altLang="en-US" sz="1600">
                        <a:latin typeface="黑体" panose="02010609060101010101" pitchFamily="49" charset="-122"/>
                        <a:ea typeface="黑体" panose="02010609060101010101" pitchFamily="49" charset="-122"/>
                      </a:endParaRPr>
                    </a:p>
                  </a:txBody>
                  <a:tcPr marT="45702" marB="45702"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286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solidFill>
                            <a:srgbClr val="002060"/>
                          </a:solidFill>
                          <a:latin typeface="黑体" panose="02010609060101010101" pitchFamily="49" charset="-122"/>
                          <a:ea typeface="黑体" panose="02010609060101010101" pitchFamily="49" charset="-122"/>
                        </a:rPr>
                        <a:t>解除条件</a:t>
                      </a:r>
                      <a:endParaRPr lang="zh-CN" altLang="en-US" sz="1600">
                        <a:solidFill>
                          <a:srgbClr val="002060"/>
                        </a:solidFill>
                        <a:latin typeface="黑体" panose="02010609060101010101" pitchFamily="49" charset="-122"/>
                        <a:ea typeface="黑体" panose="02010609060101010101" pitchFamily="49" charset="-122"/>
                      </a:endParaRPr>
                    </a:p>
                  </a:txBody>
                  <a:tcPr marT="45702" marB="45702"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解除、终止</a:t>
                      </a:r>
                      <a:endParaRPr lang="zh-CN" altLang="en-US" sz="1600">
                        <a:latin typeface="黑体" panose="02010609060101010101" pitchFamily="49" charset="-122"/>
                        <a:ea typeface="黑体" panose="02010609060101010101" pitchFamily="49" charset="-122"/>
                      </a:endParaRPr>
                    </a:p>
                    <a:p>
                      <a:pPr lvl="0" algn="ctr" eaLnBrk="1" hangingPunct="1">
                        <a:spcBef>
                          <a:spcPct val="20000"/>
                        </a:spcBef>
                        <a:buClr>
                          <a:schemeClr val="hlink"/>
                        </a:buClr>
                        <a:buFont typeface="Wingdings" panose="05000000000000000000" pitchFamily="2" charset="2"/>
                        <a:buNone/>
                      </a:pPr>
                      <a:endParaRPr lang="zh-CN" altLang="en-US" sz="1600">
                        <a:latin typeface="黑体" panose="02010609060101010101" pitchFamily="49" charset="-122"/>
                        <a:ea typeface="黑体" panose="02010609060101010101" pitchFamily="49" charset="-122"/>
                      </a:endParaRPr>
                    </a:p>
                  </a:txBody>
                  <a:tcPr marT="45702" marB="45702"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解除、终止</a:t>
                      </a:r>
                      <a:endParaRPr lang="zh-CN" altLang="en-US" sz="1600">
                        <a:latin typeface="黑体" panose="02010609060101010101" pitchFamily="49" charset="-122"/>
                        <a:ea typeface="黑体" panose="02010609060101010101" pitchFamily="49" charset="-122"/>
                      </a:endParaRPr>
                    </a:p>
                    <a:p>
                      <a:pPr lvl="0" algn="ctr" eaLnBrk="1" hangingPunct="1">
                        <a:spcBef>
                          <a:spcPct val="20000"/>
                        </a:spcBef>
                        <a:buClr>
                          <a:schemeClr val="hlink"/>
                        </a:buClr>
                        <a:buFont typeface="Wingdings" panose="05000000000000000000" pitchFamily="2" charset="2"/>
                        <a:buNone/>
                      </a:pPr>
                      <a:endParaRPr lang="zh-CN" altLang="en-US" sz="1600">
                        <a:latin typeface="黑体" panose="02010609060101010101" pitchFamily="49" charset="-122"/>
                        <a:ea typeface="黑体" panose="02010609060101010101" pitchFamily="49" charset="-122"/>
                      </a:endParaRPr>
                    </a:p>
                  </a:txBody>
                  <a:tcPr marT="45702" marB="45702"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解除、法定终止（无到期终止）</a:t>
                      </a:r>
                      <a:endParaRPr lang="en-US" altLang="zh-CN" sz="1600">
                        <a:latin typeface="黑体" panose="02010609060101010101" pitchFamily="49" charset="-122"/>
                        <a:ea typeface="Arial" panose="020B0604020202020204" pitchFamily="34" charset="0"/>
                      </a:endParaRPr>
                    </a:p>
                  </a:txBody>
                  <a:tcPr marT="45702" marB="45702"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36562">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solidFill>
                            <a:srgbClr val="002060"/>
                          </a:solidFill>
                          <a:latin typeface="黑体" panose="02010609060101010101" pitchFamily="49" charset="-122"/>
                          <a:ea typeface="黑体" panose="02010609060101010101" pitchFamily="49" charset="-122"/>
                        </a:rPr>
                        <a:t>经济补偿</a:t>
                      </a:r>
                      <a:endParaRPr lang="zh-CN" altLang="en-US" sz="1600">
                        <a:solidFill>
                          <a:srgbClr val="002060"/>
                        </a:solidFill>
                        <a:latin typeface="黑体" panose="02010609060101010101" pitchFamily="49" charset="-122"/>
                        <a:ea typeface="黑体" panose="02010609060101010101" pitchFamily="49" charset="-122"/>
                      </a:endParaRPr>
                    </a:p>
                  </a:txBody>
                  <a:tcPr marT="45702" marB="45702"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一年一个月</a:t>
                      </a:r>
                      <a:endParaRPr lang="zh-CN" altLang="en-US" sz="1600">
                        <a:latin typeface="黑体" panose="02010609060101010101" pitchFamily="49" charset="-122"/>
                        <a:ea typeface="黑体" panose="02010609060101010101" pitchFamily="49" charset="-122"/>
                      </a:endParaRPr>
                    </a:p>
                  </a:txBody>
                  <a:tcPr marT="45702" marB="45702"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一年一个月</a:t>
                      </a:r>
                      <a:endParaRPr lang="zh-CN" altLang="en-US" sz="1600">
                        <a:latin typeface="黑体" panose="02010609060101010101" pitchFamily="49" charset="-122"/>
                        <a:ea typeface="黑体" panose="02010609060101010101" pitchFamily="49" charset="-122"/>
                      </a:endParaRPr>
                    </a:p>
                  </a:txBody>
                  <a:tcPr marT="45702" marB="45702"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一年一个月</a:t>
                      </a:r>
                      <a:endParaRPr lang="zh-CN" altLang="en-US" sz="1600">
                        <a:latin typeface="黑体" panose="02010609060101010101" pitchFamily="49" charset="-122"/>
                        <a:ea typeface="黑体" panose="02010609060101010101" pitchFamily="49" charset="-122"/>
                      </a:endParaRPr>
                    </a:p>
                  </a:txBody>
                  <a:tcPr marT="45702" marB="45702"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27063">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solidFill>
                            <a:srgbClr val="002060"/>
                          </a:solidFill>
                          <a:latin typeface="黑体" panose="02010609060101010101" pitchFamily="49" charset="-122"/>
                          <a:ea typeface="黑体" panose="02010609060101010101" pitchFamily="49" charset="-122"/>
                        </a:rPr>
                        <a:t>灵活度</a:t>
                      </a:r>
                      <a:endParaRPr lang="zh-CN" altLang="en-US" sz="1600">
                        <a:solidFill>
                          <a:srgbClr val="002060"/>
                        </a:solidFill>
                        <a:latin typeface="黑体" panose="02010609060101010101" pitchFamily="49" charset="-122"/>
                        <a:ea typeface="黑体" panose="02010609060101010101" pitchFamily="49" charset="-122"/>
                      </a:endParaRPr>
                    </a:p>
                  </a:txBody>
                  <a:tcPr marT="45702" marB="45702"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sym typeface="Wingdings" panose="05000000000000000000" pitchFamily="2" charset="2"/>
                        </a:rPr>
                        <a:t>  </a:t>
                      </a:r>
                      <a:endParaRPr lang="zh-CN" altLang="en-US" sz="1600">
                        <a:latin typeface="黑体" panose="02010609060101010101" pitchFamily="49" charset="-122"/>
                        <a:ea typeface="黑体" panose="02010609060101010101" pitchFamily="49" charset="-122"/>
                        <a:sym typeface="Wingdings" panose="05000000000000000000" pitchFamily="2" charset="2"/>
                      </a:endParaRPr>
                    </a:p>
                  </a:txBody>
                  <a:tcPr marT="45702" marB="45702"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sym typeface="Wingdings" panose="05000000000000000000" pitchFamily="2" charset="2"/>
                        </a:rPr>
                        <a:t>  </a:t>
                      </a:r>
                      <a:endParaRPr lang="en-US" altLang="zh-CN" sz="1600">
                        <a:latin typeface="黑体" panose="02010609060101010101" pitchFamily="49" charset="-122"/>
                        <a:cs typeface="Arial" panose="020B0604020202020204" pitchFamily="34" charset="0"/>
                        <a:sym typeface="Wingdings" panose="05000000000000000000" pitchFamily="2" charset="2"/>
                      </a:endParaRPr>
                    </a:p>
                    <a:p>
                      <a:pPr lvl="0" algn="ctr" eaLnBrk="1" hangingPunct="1">
                        <a:spcBef>
                          <a:spcPct val="20000"/>
                        </a:spcBef>
                        <a:buClr>
                          <a:schemeClr val="hlink"/>
                        </a:buClr>
                        <a:buFont typeface="Wingdings" panose="05000000000000000000" pitchFamily="2" charset="2"/>
                        <a:buNone/>
                      </a:pPr>
                      <a:r>
                        <a:rPr lang="zh-CN" altLang="en-US" sz="1600">
                          <a:solidFill>
                            <a:srgbClr val="FF0000"/>
                          </a:solidFill>
                          <a:latin typeface="黑体" panose="02010609060101010101" pitchFamily="49" charset="-122"/>
                          <a:ea typeface="黑体" panose="02010609060101010101" pitchFamily="49" charset="-122"/>
                          <a:sym typeface="Wingdings" panose="05000000000000000000" pitchFamily="2" charset="2"/>
                        </a:rPr>
                        <a:t>签订次数不受</a:t>
                      </a:r>
                      <a:r>
                        <a:rPr lang="en-US" altLang="zh-CN" sz="1600">
                          <a:solidFill>
                            <a:srgbClr val="FF0000"/>
                          </a:solidFill>
                          <a:latin typeface="黑体" panose="02010609060101010101" pitchFamily="49" charset="-122"/>
                          <a:cs typeface="Arial" panose="020B0604020202020204" pitchFamily="34" charset="0"/>
                          <a:sym typeface="Wingdings" panose="05000000000000000000" pitchFamily="2" charset="2"/>
                        </a:rPr>
                        <a:t>2</a:t>
                      </a:r>
                      <a:r>
                        <a:rPr lang="zh-CN" altLang="en-US" sz="1600">
                          <a:solidFill>
                            <a:srgbClr val="FF0000"/>
                          </a:solidFill>
                          <a:latin typeface="黑体" panose="02010609060101010101" pitchFamily="49" charset="-122"/>
                          <a:ea typeface="黑体" panose="02010609060101010101" pitchFamily="49" charset="-122"/>
                          <a:sym typeface="Wingdings" panose="05000000000000000000" pitchFamily="2" charset="2"/>
                        </a:rPr>
                        <a:t>次限制</a:t>
                      </a:r>
                      <a:endParaRPr lang="zh-CN" altLang="en-US" sz="1600">
                        <a:solidFill>
                          <a:srgbClr val="FF0000"/>
                        </a:solidFill>
                        <a:latin typeface="黑体" panose="02010609060101010101" pitchFamily="49" charset="-122"/>
                        <a:ea typeface="黑体" panose="02010609060101010101" pitchFamily="49" charset="-122"/>
                        <a:sym typeface="Wingdings" panose="05000000000000000000" pitchFamily="2" charset="2"/>
                      </a:endParaRPr>
                    </a:p>
                  </a:txBody>
                  <a:tcPr marT="45702" marB="45702"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sym typeface="Wingdings" panose="05000000000000000000" pitchFamily="2" charset="2"/>
                        </a:rPr>
                        <a:t></a:t>
                      </a:r>
                      <a:endParaRPr lang="zh-CN" altLang="en-US" sz="1600">
                        <a:latin typeface="黑体" panose="02010609060101010101" pitchFamily="49" charset="-122"/>
                        <a:ea typeface="黑体" panose="02010609060101010101" pitchFamily="49" charset="-122"/>
                        <a:sym typeface="Wingdings" panose="05000000000000000000" pitchFamily="2" charset="2"/>
                      </a:endParaRPr>
                    </a:p>
                  </a:txBody>
                  <a:tcPr marT="45702" marB="45702"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9437">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solidFill>
                            <a:srgbClr val="002060"/>
                          </a:solidFill>
                          <a:latin typeface="黑体" panose="02010609060101010101" pitchFamily="49" charset="-122"/>
                          <a:ea typeface="黑体" panose="02010609060101010101" pitchFamily="49" charset="-122"/>
                        </a:rPr>
                        <a:t>一般适用</a:t>
                      </a:r>
                      <a:endParaRPr lang="zh-CN" altLang="en-US" sz="1600">
                        <a:solidFill>
                          <a:srgbClr val="002060"/>
                        </a:solidFill>
                        <a:latin typeface="黑体" panose="02010609060101010101" pitchFamily="49" charset="-122"/>
                        <a:ea typeface="黑体" panose="02010609060101010101" pitchFamily="49" charset="-122"/>
                      </a:endParaRPr>
                    </a:p>
                  </a:txBody>
                  <a:tcPr marT="45702" marB="45702"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一般岗位</a:t>
                      </a:r>
                      <a:endParaRPr lang="zh-CN" altLang="en-US" sz="1600">
                        <a:latin typeface="黑体" panose="02010609060101010101" pitchFamily="49" charset="-122"/>
                        <a:ea typeface="黑体" panose="02010609060101010101" pitchFamily="49" charset="-122"/>
                      </a:endParaRPr>
                    </a:p>
                  </a:txBody>
                  <a:tcPr marT="45702" marB="45702"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项目化、一次性、季节性岗位</a:t>
                      </a:r>
                      <a:endParaRPr lang="zh-CN" altLang="en-US" sz="1600">
                        <a:latin typeface="黑体" panose="02010609060101010101" pitchFamily="49" charset="-122"/>
                        <a:ea typeface="黑体" panose="02010609060101010101" pitchFamily="49" charset="-122"/>
                      </a:endParaRPr>
                    </a:p>
                  </a:txBody>
                  <a:tcPr marT="45702" marB="45702"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Font typeface="Wingdings" panose="05000000000000000000" pitchFamily="2" charset="2"/>
                        <a:buNone/>
                      </a:pPr>
                      <a:r>
                        <a:rPr lang="zh-CN" altLang="en-US" sz="1600">
                          <a:latin typeface="黑体" panose="02010609060101010101" pitchFamily="49" charset="-122"/>
                          <a:ea typeface="黑体" panose="02010609060101010101" pitchFamily="49" charset="-122"/>
                        </a:rPr>
                        <a:t>核心岗位</a:t>
                      </a:r>
                      <a:endParaRPr lang="zh-CN" altLang="en-US" sz="1600">
                        <a:latin typeface="黑体" panose="02010609060101010101" pitchFamily="49" charset="-122"/>
                        <a:ea typeface="黑体" panose="02010609060101010101" pitchFamily="49" charset="-122"/>
                      </a:endParaRPr>
                    </a:p>
                  </a:txBody>
                  <a:tcPr marT="45702" marB="45702"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43054" name="标题 1"/>
          <p:cNvSpPr txBox="1"/>
          <p:nvPr/>
        </p:nvSpPr>
        <p:spPr>
          <a:xfrm>
            <a:off x="3551238" y="141288"/>
            <a:ext cx="5757862"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四、劳动合同风险防范</a:t>
            </a:r>
            <a:endParaRPr lang="zh-CN" altLang="en-US" sz="2300">
              <a:solidFill>
                <a:srgbClr val="C00000"/>
              </a:solidFill>
              <a:latin typeface="黑体" panose="02010609060101010101" pitchFamily="49" charset="-122"/>
              <a:ea typeface="黑体" panose="02010609060101010101" pitchFamily="49" charset="-122"/>
            </a:endParaRPr>
          </a:p>
        </p:txBody>
      </p:sp>
      <p:sp>
        <p:nvSpPr>
          <p:cNvPr id="43055" name="矩形 2"/>
          <p:cNvSpPr/>
          <p:nvPr/>
        </p:nvSpPr>
        <p:spPr>
          <a:xfrm>
            <a:off x="2135188" y="898525"/>
            <a:ext cx="2470150" cy="398463"/>
          </a:xfrm>
          <a:prstGeom prst="rect">
            <a:avLst/>
          </a:prstGeom>
          <a:noFill/>
          <a:ln w="9525">
            <a:noFill/>
          </a:ln>
        </p:spPr>
        <p:txBody>
          <a:bodyPr wrap="none" anchor="t" anchorCtr="0">
            <a:spAutoFit/>
          </a:bodyPr>
          <a:p>
            <a:r>
              <a:rPr lang="zh-CN" altLang="en-US" sz="2000" b="1">
                <a:latin typeface="微软雅黑" panose="020B0503020204020204" pitchFamily="34" charset="-122"/>
                <a:ea typeface="微软雅黑" panose="020B0503020204020204" pitchFamily="34" charset="-122"/>
              </a:rPr>
              <a:t>（一）劳动合同签订</a:t>
            </a:r>
            <a:endParaRPr lang="zh-CN" altLang="en-US" sz="2000" b="1">
              <a:latin typeface="微软雅黑" panose="020B0503020204020204" pitchFamily="34" charset="-122"/>
              <a:ea typeface="微软雅黑" panose="020B0503020204020204" pitchFamily="34" charset="-122"/>
            </a:endParaRPr>
          </a:p>
        </p:txBody>
      </p:sp>
      <p:pic>
        <p:nvPicPr>
          <p:cNvPr id="14380"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7811" name="Text Box 3"/>
          <p:cNvSpPr txBox="1"/>
          <p:nvPr/>
        </p:nvSpPr>
        <p:spPr>
          <a:xfrm>
            <a:off x="4168775" y="3078163"/>
            <a:ext cx="1439863" cy="460375"/>
          </a:xfrm>
          <a:prstGeom prst="rect">
            <a:avLst/>
          </a:prstGeom>
          <a:noFill/>
          <a:ln w="9525">
            <a:noFill/>
          </a:ln>
        </p:spPr>
        <p:txBody>
          <a:bodyPr anchor="t" anchorCtr="0">
            <a:spAutoFit/>
          </a:bodyPr>
          <a:p>
            <a:pPr>
              <a:spcBef>
                <a:spcPct val="50000"/>
              </a:spcBef>
            </a:pPr>
            <a:r>
              <a:rPr lang="zh-CN" altLang="en-US" sz="2400" b="1">
                <a:solidFill>
                  <a:srgbClr val="FF3300"/>
                </a:solidFill>
                <a:latin typeface="Garamond" panose="02020404030301010803" pitchFamily="18" charset="0"/>
                <a:ea typeface="华文新魏" panose="02010800040101010101" pitchFamily="2" charset="-122"/>
              </a:rPr>
              <a:t>一个月</a:t>
            </a:r>
            <a:endParaRPr lang="en-US" altLang="zh-CN" sz="2400" b="1">
              <a:solidFill>
                <a:srgbClr val="FF3300"/>
              </a:solidFill>
              <a:latin typeface="Garamond" panose="02020404030301010803" pitchFamily="18" charset="0"/>
              <a:ea typeface="华文新魏" panose="02010800040101010101" pitchFamily="2" charset="-122"/>
            </a:endParaRPr>
          </a:p>
        </p:txBody>
      </p:sp>
      <p:sp>
        <p:nvSpPr>
          <p:cNvPr id="2167812" name="Text Box 4"/>
          <p:cNvSpPr txBox="1"/>
          <p:nvPr/>
        </p:nvSpPr>
        <p:spPr>
          <a:xfrm>
            <a:off x="1898650" y="2070100"/>
            <a:ext cx="550863" cy="1511300"/>
          </a:xfrm>
          <a:prstGeom prst="rect">
            <a:avLst/>
          </a:prstGeom>
          <a:noFill/>
          <a:ln w="9525">
            <a:noFill/>
          </a:ln>
        </p:spPr>
        <p:txBody>
          <a:bodyPr vert="eaVert" anchor="t" anchorCtr="0">
            <a:spAutoFit/>
          </a:bodyPr>
          <a:p>
            <a:pPr>
              <a:spcBef>
                <a:spcPct val="50000"/>
              </a:spcBef>
            </a:pPr>
            <a:r>
              <a:rPr lang="zh-CN" altLang="en-US" sz="2400" b="1">
                <a:solidFill>
                  <a:srgbClr val="FF3300"/>
                </a:solidFill>
                <a:latin typeface="Garamond" panose="02020404030301010803" pitchFamily="18" charset="0"/>
                <a:ea typeface="华文新魏" panose="02010800040101010101" pitchFamily="2" charset="-122"/>
              </a:rPr>
              <a:t>用工之日</a:t>
            </a:r>
            <a:endParaRPr lang="en-US" altLang="zh-CN" sz="2400" b="1">
              <a:solidFill>
                <a:srgbClr val="FF3300"/>
              </a:solidFill>
              <a:latin typeface="Garamond" panose="02020404030301010803" pitchFamily="18" charset="0"/>
              <a:ea typeface="华文新魏" panose="02010800040101010101" pitchFamily="2" charset="-122"/>
            </a:endParaRPr>
          </a:p>
        </p:txBody>
      </p:sp>
      <p:sp>
        <p:nvSpPr>
          <p:cNvPr id="2167813" name="Text Box 5"/>
          <p:cNvSpPr txBox="1"/>
          <p:nvPr/>
        </p:nvSpPr>
        <p:spPr>
          <a:xfrm>
            <a:off x="7119938" y="4086225"/>
            <a:ext cx="936625" cy="460375"/>
          </a:xfrm>
          <a:prstGeom prst="rect">
            <a:avLst/>
          </a:prstGeom>
          <a:noFill/>
          <a:ln w="9525">
            <a:noFill/>
          </a:ln>
        </p:spPr>
        <p:txBody>
          <a:bodyPr anchor="t" anchorCtr="0">
            <a:spAutoFit/>
          </a:bodyPr>
          <a:p>
            <a:pPr>
              <a:spcBef>
                <a:spcPct val="50000"/>
              </a:spcBef>
            </a:pPr>
            <a:r>
              <a:rPr lang="zh-CN" altLang="en-US" sz="2400" b="1">
                <a:solidFill>
                  <a:srgbClr val="FF3300"/>
                </a:solidFill>
                <a:latin typeface="Garamond" panose="02020404030301010803" pitchFamily="18" charset="0"/>
                <a:ea typeface="华文新魏" panose="02010800040101010101" pitchFamily="2" charset="-122"/>
              </a:rPr>
              <a:t>一年 </a:t>
            </a:r>
            <a:endParaRPr lang="zh-CN" altLang="en-US" sz="2400" b="1">
              <a:solidFill>
                <a:srgbClr val="FF3300"/>
              </a:solidFill>
              <a:latin typeface="Garamond" panose="02020404030301010803" pitchFamily="18" charset="0"/>
              <a:ea typeface="华文新魏" panose="02010800040101010101" pitchFamily="2" charset="-122"/>
            </a:endParaRPr>
          </a:p>
        </p:txBody>
      </p:sp>
      <p:grpSp>
        <p:nvGrpSpPr>
          <p:cNvPr id="2" name="Group 6"/>
          <p:cNvGrpSpPr/>
          <p:nvPr/>
        </p:nvGrpSpPr>
        <p:grpSpPr>
          <a:xfrm>
            <a:off x="5392738" y="2141538"/>
            <a:ext cx="1439862" cy="1655762"/>
            <a:chOff x="2019" y="1162"/>
            <a:chExt cx="907" cy="1043"/>
          </a:xfrm>
        </p:grpSpPr>
        <p:sp>
          <p:nvSpPr>
            <p:cNvPr id="44037" name="Oval 7"/>
            <p:cNvSpPr/>
            <p:nvPr/>
          </p:nvSpPr>
          <p:spPr>
            <a:xfrm>
              <a:off x="2019" y="1162"/>
              <a:ext cx="907" cy="453"/>
            </a:xfrm>
            <a:prstGeom prst="ellipse">
              <a:avLst/>
            </a:prstGeom>
            <a:solidFill>
              <a:srgbClr val="E6E6E6"/>
            </a:solidFill>
            <a:ln w="9525" cap="flat" cmpd="sng">
              <a:solidFill>
                <a:schemeClr val="tx1"/>
              </a:solidFill>
              <a:prstDash val="solid"/>
              <a:round/>
              <a:headEnd type="none" w="med" len="med"/>
              <a:tailEnd type="none" w="med" len="med"/>
            </a:ln>
          </p:spPr>
          <p:txBody>
            <a:bodyPr wrap="none" anchor="ctr" anchorCtr="0"/>
            <a:p>
              <a:r>
                <a:rPr lang="en-US" altLang="zh-CN" sz="1800">
                  <a:solidFill>
                    <a:srgbClr val="FF0000"/>
                  </a:solidFill>
                  <a:latin typeface="Garamond" panose="02020404030301010803" pitchFamily="18" charset="0"/>
                  <a:ea typeface="华文新魏" panose="02010800040101010101" pitchFamily="2" charset="-122"/>
                </a:rPr>
                <a:t>2</a:t>
              </a:r>
              <a:r>
                <a:rPr lang="zh-CN" altLang="en-US" sz="1800">
                  <a:solidFill>
                    <a:srgbClr val="FF0000"/>
                  </a:solidFill>
                  <a:latin typeface="Garamond" panose="02020404030301010803" pitchFamily="18" charset="0"/>
                  <a:ea typeface="华文新魏" panose="02010800040101010101" pitchFamily="2" charset="-122"/>
                </a:rPr>
                <a:t>倍工资</a:t>
              </a:r>
              <a:endParaRPr lang="en-US" altLang="zh-CN" sz="1800">
                <a:solidFill>
                  <a:srgbClr val="FF0000"/>
                </a:solidFill>
                <a:latin typeface="Garamond" panose="02020404030301010803" pitchFamily="18" charset="0"/>
                <a:ea typeface="华文新魏" panose="02010800040101010101" pitchFamily="2" charset="-122"/>
              </a:endParaRPr>
            </a:p>
          </p:txBody>
        </p:sp>
        <p:sp>
          <p:nvSpPr>
            <p:cNvPr id="44038" name="Line 8"/>
            <p:cNvSpPr/>
            <p:nvPr/>
          </p:nvSpPr>
          <p:spPr>
            <a:xfrm>
              <a:off x="2517" y="1616"/>
              <a:ext cx="0" cy="589"/>
            </a:xfrm>
            <a:prstGeom prst="line">
              <a:avLst/>
            </a:prstGeom>
            <a:ln w="25400" cap="flat" cmpd="sng">
              <a:solidFill>
                <a:schemeClr val="tx1"/>
              </a:solidFill>
              <a:prstDash val="solid"/>
              <a:round/>
              <a:headEnd type="none" w="med" len="med"/>
              <a:tailEnd type="arrow" w="sm" len="lg"/>
            </a:ln>
          </p:spPr>
        </p:sp>
      </p:grpSp>
      <p:grpSp>
        <p:nvGrpSpPr>
          <p:cNvPr id="3" name="Group 9"/>
          <p:cNvGrpSpPr/>
          <p:nvPr/>
        </p:nvGrpSpPr>
        <p:grpSpPr>
          <a:xfrm>
            <a:off x="7696200" y="1997075"/>
            <a:ext cx="2232025" cy="1871663"/>
            <a:chOff x="3379" y="1026"/>
            <a:chExt cx="1406" cy="1179"/>
          </a:xfrm>
        </p:grpSpPr>
        <p:sp>
          <p:nvSpPr>
            <p:cNvPr id="10" name="Oval 10"/>
            <p:cNvSpPr>
              <a:spLocks noChangeArrowheads="1"/>
            </p:cNvSpPr>
            <p:nvPr/>
          </p:nvSpPr>
          <p:spPr bwMode="auto">
            <a:xfrm>
              <a:off x="3379" y="1026"/>
              <a:ext cx="1406" cy="680"/>
            </a:xfrm>
            <a:prstGeom prst="ellipse">
              <a:avLst/>
            </a:prstGeom>
            <a:solidFill>
              <a:schemeClr val="accent6">
                <a:lumMod val="20000"/>
                <a:lumOff val="80000"/>
              </a:schemeClr>
            </a:solidFill>
            <a:ln w="9525" algn="ctr">
              <a:solidFill>
                <a:schemeClr val="tx1"/>
              </a:solidFill>
              <a:round/>
            </a:ln>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kern="1200" cap="none" spc="0" normalizeH="0" baseline="0" noProof="1">
                  <a:solidFill>
                    <a:srgbClr val="FF0000"/>
                  </a:solidFill>
                  <a:latin typeface="Garamond" panose="02020404030301010803" pitchFamily="18" charset="0"/>
                  <a:ea typeface="华文新魏" panose="02010800040101010101" pitchFamily="2" charset="-122"/>
                  <a:cs typeface="+mn-cs"/>
                </a:rPr>
                <a:t>视为成立无固定期合同</a:t>
              </a:r>
              <a:endParaRPr kumimoji="0" lang="zh-CN" altLang="en-US" sz="1800" b="0" i="0" u="none" strike="noStrike" kern="1200" cap="none" spc="0" normalizeH="0" baseline="0" noProof="1">
                <a:solidFill>
                  <a:srgbClr val="FF0000"/>
                </a:solidFill>
                <a:latin typeface="Garamond" panose="02020404030301010803" pitchFamily="18" charset="0"/>
                <a:ea typeface="华文新魏" panose="02010800040101010101" pitchFamily="2" charset="-122"/>
                <a:cs typeface="+mn-cs"/>
              </a:endParaRPr>
            </a:p>
          </p:txBody>
        </p:sp>
        <p:sp>
          <p:nvSpPr>
            <p:cNvPr id="44041" name="Line 11"/>
            <p:cNvSpPr/>
            <p:nvPr/>
          </p:nvSpPr>
          <p:spPr>
            <a:xfrm>
              <a:off x="4059" y="1706"/>
              <a:ext cx="0" cy="499"/>
            </a:xfrm>
            <a:prstGeom prst="line">
              <a:avLst/>
            </a:prstGeom>
            <a:ln w="25400" cap="flat" cmpd="sng">
              <a:solidFill>
                <a:schemeClr val="tx1"/>
              </a:solidFill>
              <a:prstDash val="solid"/>
              <a:round/>
              <a:headEnd type="none" w="med" len="med"/>
              <a:tailEnd type="arrow" w="sm" len="lg"/>
            </a:ln>
          </p:spPr>
        </p:sp>
      </p:grpSp>
      <p:sp>
        <p:nvSpPr>
          <p:cNvPr id="2167820" name="AutoShape 12"/>
          <p:cNvSpPr/>
          <p:nvPr/>
        </p:nvSpPr>
        <p:spPr>
          <a:xfrm rot="-5400000">
            <a:off x="4578350" y="1370013"/>
            <a:ext cx="433388" cy="5287962"/>
          </a:xfrm>
          <a:prstGeom prst="leftBrace">
            <a:avLst>
              <a:gd name="adj1" fmla="val 101396"/>
              <a:gd name="adj2" fmla="val 50000"/>
            </a:avLst>
          </a:prstGeom>
          <a:noFill/>
          <a:ln w="9525" cap="flat" cmpd="sng">
            <a:solidFill>
              <a:schemeClr val="tx1"/>
            </a:solidFill>
            <a:prstDash val="solid"/>
            <a:round/>
            <a:headEnd type="none" w="med" len="med"/>
            <a:tailEnd type="none" w="med" len="med"/>
          </a:ln>
        </p:spPr>
        <p:txBody>
          <a:bodyPr wrap="none" anchor="ctr" anchorCtr="0"/>
          <a:p>
            <a:endParaRPr lang="zh-CN" altLang="en-US" sz="2400" b="1">
              <a:latin typeface="Times New Roman" panose="02020603050405020304" pitchFamily="18" charset="0"/>
              <a:ea typeface="宋体" panose="02010600030101010101" pitchFamily="2" charset="-122"/>
            </a:endParaRPr>
          </a:p>
        </p:txBody>
      </p:sp>
      <p:sp>
        <p:nvSpPr>
          <p:cNvPr id="2167821" name="AutoShape 13"/>
          <p:cNvSpPr/>
          <p:nvPr/>
        </p:nvSpPr>
        <p:spPr>
          <a:xfrm rot="5400000">
            <a:off x="3303588" y="2284413"/>
            <a:ext cx="360362" cy="2665412"/>
          </a:xfrm>
          <a:prstGeom prst="leftBrace">
            <a:avLst>
              <a:gd name="adj1" fmla="val 61466"/>
              <a:gd name="adj2" fmla="val 50000"/>
            </a:avLst>
          </a:prstGeom>
          <a:noFill/>
          <a:ln w="9525" cap="flat" cmpd="sng">
            <a:solidFill>
              <a:schemeClr val="tx1"/>
            </a:solidFill>
            <a:prstDash val="solid"/>
            <a:round/>
            <a:headEnd type="none" w="med" len="med"/>
            <a:tailEnd type="none" w="med" len="med"/>
          </a:ln>
        </p:spPr>
        <p:txBody>
          <a:bodyPr wrap="none" anchor="ctr" anchorCtr="0"/>
          <a:p>
            <a:endParaRPr lang="zh-CN" altLang="en-US" sz="2400" b="1">
              <a:latin typeface="Times New Roman" panose="02020603050405020304" pitchFamily="18" charset="0"/>
              <a:ea typeface="宋体" panose="02010600030101010101" pitchFamily="2" charset="-122"/>
            </a:endParaRPr>
          </a:p>
        </p:txBody>
      </p:sp>
      <p:grpSp>
        <p:nvGrpSpPr>
          <p:cNvPr id="4" name="Group 14"/>
          <p:cNvGrpSpPr/>
          <p:nvPr/>
        </p:nvGrpSpPr>
        <p:grpSpPr>
          <a:xfrm>
            <a:off x="2151063" y="3509963"/>
            <a:ext cx="7848600" cy="430212"/>
            <a:chOff x="158" y="1616"/>
            <a:chExt cx="4944" cy="271"/>
          </a:xfrm>
        </p:grpSpPr>
        <p:grpSp>
          <p:nvGrpSpPr>
            <p:cNvPr id="44045" name="Group 15"/>
            <p:cNvGrpSpPr/>
            <p:nvPr/>
          </p:nvGrpSpPr>
          <p:grpSpPr>
            <a:xfrm>
              <a:off x="1746" y="1797"/>
              <a:ext cx="3356" cy="0"/>
              <a:chOff x="1746" y="1797"/>
              <a:chExt cx="3356" cy="0"/>
            </a:xfrm>
          </p:grpSpPr>
          <p:sp>
            <p:nvSpPr>
              <p:cNvPr id="44046" name="Line 16"/>
              <p:cNvSpPr/>
              <p:nvPr/>
            </p:nvSpPr>
            <p:spPr>
              <a:xfrm>
                <a:off x="1746" y="1797"/>
                <a:ext cx="1678" cy="0"/>
              </a:xfrm>
              <a:prstGeom prst="line">
                <a:avLst/>
              </a:prstGeom>
              <a:ln w="25400" cap="flat" cmpd="sng">
                <a:solidFill>
                  <a:schemeClr val="tx1"/>
                </a:solidFill>
                <a:prstDash val="sysDot"/>
                <a:round/>
                <a:headEnd type="none" w="med" len="med"/>
                <a:tailEnd type="none" w="med" len="med"/>
              </a:ln>
            </p:spPr>
          </p:sp>
          <p:sp>
            <p:nvSpPr>
              <p:cNvPr id="44047" name="Line 17"/>
              <p:cNvSpPr/>
              <p:nvPr/>
            </p:nvSpPr>
            <p:spPr>
              <a:xfrm>
                <a:off x="3489" y="1797"/>
                <a:ext cx="1613" cy="0"/>
              </a:xfrm>
              <a:prstGeom prst="line">
                <a:avLst/>
              </a:prstGeom>
              <a:ln w="25400" cap="flat" cmpd="sng">
                <a:solidFill>
                  <a:schemeClr val="tx1"/>
                </a:solidFill>
                <a:prstDash val="sysDot"/>
                <a:round/>
                <a:headEnd type="none" w="med" len="med"/>
                <a:tailEnd type="arrow" w="sm" len="lg"/>
              </a:ln>
            </p:spPr>
          </p:sp>
        </p:grpSp>
        <p:grpSp>
          <p:nvGrpSpPr>
            <p:cNvPr id="44048" name="Group 18"/>
            <p:cNvGrpSpPr/>
            <p:nvPr/>
          </p:nvGrpSpPr>
          <p:grpSpPr>
            <a:xfrm>
              <a:off x="158" y="1616"/>
              <a:ext cx="1679" cy="271"/>
              <a:chOff x="158" y="1616"/>
              <a:chExt cx="1679" cy="271"/>
            </a:xfrm>
          </p:grpSpPr>
          <p:sp>
            <p:nvSpPr>
              <p:cNvPr id="44049" name="Line 19"/>
              <p:cNvSpPr/>
              <p:nvPr/>
            </p:nvSpPr>
            <p:spPr>
              <a:xfrm>
                <a:off x="158" y="1616"/>
                <a:ext cx="0" cy="227"/>
              </a:xfrm>
              <a:prstGeom prst="line">
                <a:avLst/>
              </a:prstGeom>
              <a:ln w="25400" cap="flat" cmpd="sng">
                <a:solidFill>
                  <a:schemeClr val="tx1"/>
                </a:solidFill>
                <a:prstDash val="solid"/>
                <a:round/>
                <a:headEnd type="none" w="med" len="med"/>
                <a:tailEnd type="none" w="med" len="med"/>
              </a:ln>
            </p:spPr>
          </p:sp>
          <p:sp>
            <p:nvSpPr>
              <p:cNvPr id="44050" name="Line 20"/>
              <p:cNvSpPr/>
              <p:nvPr/>
            </p:nvSpPr>
            <p:spPr>
              <a:xfrm>
                <a:off x="158" y="1797"/>
                <a:ext cx="1679" cy="0"/>
              </a:xfrm>
              <a:prstGeom prst="line">
                <a:avLst/>
              </a:prstGeom>
              <a:ln w="25400" cap="flat" cmpd="sng">
                <a:solidFill>
                  <a:schemeClr val="tx1"/>
                </a:solidFill>
                <a:prstDash val="solid"/>
                <a:round/>
                <a:headEnd type="none" w="med" len="med"/>
                <a:tailEnd type="none" w="med" len="med"/>
              </a:ln>
            </p:spPr>
          </p:sp>
          <p:sp>
            <p:nvSpPr>
              <p:cNvPr id="44051" name="Line 21"/>
              <p:cNvSpPr/>
              <p:nvPr/>
            </p:nvSpPr>
            <p:spPr>
              <a:xfrm>
                <a:off x="1837" y="1661"/>
                <a:ext cx="0" cy="226"/>
              </a:xfrm>
              <a:prstGeom prst="line">
                <a:avLst/>
              </a:prstGeom>
              <a:ln w="25400" cap="flat" cmpd="sng">
                <a:solidFill>
                  <a:schemeClr val="tx1"/>
                </a:solidFill>
                <a:prstDash val="solid"/>
                <a:round/>
                <a:headEnd type="none" w="med" len="med"/>
                <a:tailEnd type="none" w="med" len="med"/>
              </a:ln>
            </p:spPr>
          </p:sp>
        </p:grpSp>
        <p:sp>
          <p:nvSpPr>
            <p:cNvPr id="44052" name="Line 22"/>
            <p:cNvSpPr/>
            <p:nvPr/>
          </p:nvSpPr>
          <p:spPr>
            <a:xfrm>
              <a:off x="3489" y="1661"/>
              <a:ext cx="0" cy="226"/>
            </a:xfrm>
            <a:prstGeom prst="line">
              <a:avLst/>
            </a:prstGeom>
            <a:ln w="25400" cap="flat" cmpd="sng">
              <a:solidFill>
                <a:schemeClr val="tx1"/>
              </a:solidFill>
              <a:prstDash val="solid"/>
              <a:round/>
              <a:headEnd type="none" w="med" len="med"/>
              <a:tailEnd type="none" w="med" len="med"/>
            </a:ln>
          </p:spPr>
        </p:sp>
      </p:grpSp>
      <p:grpSp>
        <p:nvGrpSpPr>
          <p:cNvPr id="9" name="Group 23"/>
          <p:cNvGrpSpPr/>
          <p:nvPr/>
        </p:nvGrpSpPr>
        <p:grpSpPr>
          <a:xfrm>
            <a:off x="2727325" y="2212975"/>
            <a:ext cx="1439863" cy="1293813"/>
            <a:chOff x="521" y="799"/>
            <a:chExt cx="907" cy="815"/>
          </a:xfrm>
        </p:grpSpPr>
        <p:sp>
          <p:nvSpPr>
            <p:cNvPr id="44054" name="Line 24"/>
            <p:cNvSpPr/>
            <p:nvPr/>
          </p:nvSpPr>
          <p:spPr>
            <a:xfrm rot="5400000" flipV="1">
              <a:off x="698" y="1337"/>
              <a:ext cx="543" cy="0"/>
            </a:xfrm>
            <a:prstGeom prst="line">
              <a:avLst/>
            </a:prstGeom>
            <a:ln w="25400" cap="flat" cmpd="sng">
              <a:solidFill>
                <a:schemeClr val="tx1"/>
              </a:solidFill>
              <a:prstDash val="solid"/>
              <a:round/>
              <a:headEnd type="none" w="med" len="med"/>
              <a:tailEnd type="arrow" w="sm" len="lg"/>
            </a:ln>
          </p:spPr>
        </p:sp>
        <p:sp>
          <p:nvSpPr>
            <p:cNvPr id="44055" name="Oval 25"/>
            <p:cNvSpPr/>
            <p:nvPr/>
          </p:nvSpPr>
          <p:spPr>
            <a:xfrm>
              <a:off x="521" y="799"/>
              <a:ext cx="907" cy="453"/>
            </a:xfrm>
            <a:prstGeom prst="ellipse">
              <a:avLst/>
            </a:prstGeom>
            <a:solidFill>
              <a:srgbClr val="99CCFF"/>
            </a:solidFill>
            <a:ln w="9525" cap="flat" cmpd="sng">
              <a:solidFill>
                <a:schemeClr val="tx1"/>
              </a:solidFill>
              <a:prstDash val="solid"/>
              <a:round/>
              <a:headEnd type="none" w="med" len="med"/>
              <a:tailEnd type="none" w="med" len="med"/>
            </a:ln>
          </p:spPr>
          <p:txBody>
            <a:bodyPr wrap="none" anchor="ctr" anchorCtr="0"/>
            <a:p>
              <a:r>
                <a:rPr lang="zh-CN" altLang="en-US" sz="2400" b="1">
                  <a:solidFill>
                    <a:srgbClr val="FF0000"/>
                  </a:solidFill>
                  <a:latin typeface="Garamond" panose="02020404030301010803" pitchFamily="18" charset="0"/>
                  <a:ea typeface="华文新魏" panose="02010800040101010101" pitchFamily="2" charset="-122"/>
                </a:rPr>
                <a:t>合法</a:t>
              </a:r>
              <a:endParaRPr lang="zh-CN" altLang="en-US" sz="2400" b="1">
                <a:solidFill>
                  <a:srgbClr val="FF0000"/>
                </a:solidFill>
                <a:latin typeface="Garamond" panose="02020404030301010803" pitchFamily="18" charset="0"/>
                <a:ea typeface="华文新魏" panose="02010800040101010101" pitchFamily="2" charset="-122"/>
              </a:endParaRPr>
            </a:p>
          </p:txBody>
        </p:sp>
      </p:grpSp>
      <p:grpSp>
        <p:nvGrpSpPr>
          <p:cNvPr id="11" name="Group 26"/>
          <p:cNvGrpSpPr/>
          <p:nvPr/>
        </p:nvGrpSpPr>
        <p:grpSpPr>
          <a:xfrm>
            <a:off x="5464175" y="3870325"/>
            <a:ext cx="1439863" cy="1582738"/>
            <a:chOff x="2245" y="1843"/>
            <a:chExt cx="907" cy="997"/>
          </a:xfrm>
        </p:grpSpPr>
        <p:sp>
          <p:nvSpPr>
            <p:cNvPr id="44057" name="Oval 27"/>
            <p:cNvSpPr/>
            <p:nvPr/>
          </p:nvSpPr>
          <p:spPr>
            <a:xfrm>
              <a:off x="2245" y="2387"/>
              <a:ext cx="907" cy="453"/>
            </a:xfrm>
            <a:prstGeom prst="ellipse">
              <a:avLst/>
            </a:prstGeom>
            <a:solidFill>
              <a:srgbClr val="E6E6E6"/>
            </a:solidFill>
            <a:ln w="9525" cap="flat" cmpd="sng">
              <a:solidFill>
                <a:schemeClr val="tx1"/>
              </a:solidFill>
              <a:prstDash val="solid"/>
              <a:round/>
              <a:headEnd type="none" w="med" len="med"/>
              <a:tailEnd type="none" w="med" len="med"/>
            </a:ln>
          </p:spPr>
          <p:txBody>
            <a:bodyPr wrap="none" anchor="ctr" anchorCtr="0"/>
            <a:p>
              <a:r>
                <a:rPr lang="zh-CN" altLang="en-US" sz="1800">
                  <a:latin typeface="Garamond" panose="02020404030301010803" pitchFamily="18" charset="0"/>
                  <a:ea typeface="华文新魏" panose="02010800040101010101" pitchFamily="2" charset="-122"/>
                </a:rPr>
                <a:t>补签合同</a:t>
              </a:r>
              <a:endParaRPr lang="zh-CN" altLang="en-US" sz="1800">
                <a:latin typeface="Garamond" panose="02020404030301010803" pitchFamily="18" charset="0"/>
                <a:ea typeface="华文新魏" panose="02010800040101010101" pitchFamily="2" charset="-122"/>
              </a:endParaRPr>
            </a:p>
          </p:txBody>
        </p:sp>
        <p:sp>
          <p:nvSpPr>
            <p:cNvPr id="44058" name="Line 28"/>
            <p:cNvSpPr/>
            <p:nvPr/>
          </p:nvSpPr>
          <p:spPr>
            <a:xfrm rot="-5400000" flipV="1">
              <a:off x="2421" y="2109"/>
              <a:ext cx="543" cy="0"/>
            </a:xfrm>
            <a:prstGeom prst="line">
              <a:avLst/>
            </a:prstGeom>
            <a:ln w="25400" cap="flat" cmpd="sng">
              <a:solidFill>
                <a:schemeClr val="tx1"/>
              </a:solidFill>
              <a:prstDash val="solid"/>
              <a:round/>
              <a:headEnd type="none" w="med" len="med"/>
              <a:tailEnd type="arrow" w="sm" len="lg"/>
            </a:ln>
          </p:spPr>
        </p:sp>
      </p:grpSp>
      <p:grpSp>
        <p:nvGrpSpPr>
          <p:cNvPr id="12" name="Group 29"/>
          <p:cNvGrpSpPr/>
          <p:nvPr/>
        </p:nvGrpSpPr>
        <p:grpSpPr>
          <a:xfrm>
            <a:off x="8128000" y="3870325"/>
            <a:ext cx="1697038" cy="1646238"/>
            <a:chOff x="3923" y="1843"/>
            <a:chExt cx="1069" cy="1037"/>
          </a:xfrm>
        </p:grpSpPr>
        <p:sp>
          <p:nvSpPr>
            <p:cNvPr id="6" name="Oval 30"/>
            <p:cNvSpPr>
              <a:spLocks noChangeArrowheads="1"/>
            </p:cNvSpPr>
            <p:nvPr/>
          </p:nvSpPr>
          <p:spPr bwMode="auto">
            <a:xfrm>
              <a:off x="3923" y="2387"/>
              <a:ext cx="1069" cy="493"/>
            </a:xfrm>
            <a:prstGeom prst="ellipse">
              <a:avLst/>
            </a:prstGeom>
            <a:solidFill>
              <a:schemeClr val="accent6">
                <a:lumMod val="20000"/>
                <a:lumOff val="80000"/>
              </a:schemeClr>
            </a:solidFill>
            <a:ln w="9525" algn="ctr">
              <a:solidFill>
                <a:schemeClr val="tx1"/>
              </a:solidFill>
              <a:roun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kern="1200" cap="none" spc="0" normalizeH="0" baseline="0" noProof="1">
                  <a:solidFill>
                    <a:schemeClr val="tx1"/>
                  </a:solidFill>
                  <a:latin typeface="Garamond" panose="02020404030301010803" pitchFamily="18" charset="0"/>
                  <a:ea typeface="华文新魏" panose="02010800040101010101" pitchFamily="2" charset="-122"/>
                  <a:cs typeface="+mn-cs"/>
                </a:rPr>
                <a:t>补签合同</a:t>
              </a:r>
              <a:endParaRPr kumimoji="0" lang="zh-CN" altLang="en-US" sz="1800" b="0" i="0" u="none" strike="noStrike" kern="1200" cap="none" spc="0" normalizeH="0" baseline="0" noProof="1">
                <a:solidFill>
                  <a:schemeClr val="tx1"/>
                </a:solidFill>
                <a:latin typeface="Garamond" panose="02020404030301010803" pitchFamily="18" charset="0"/>
                <a:ea typeface="华文新魏" panose="02010800040101010101" pitchFamily="2" charset="-122"/>
                <a:cs typeface="+mn-cs"/>
              </a:endParaRPr>
            </a:p>
          </p:txBody>
        </p:sp>
        <p:sp>
          <p:nvSpPr>
            <p:cNvPr id="44061" name="Line 31"/>
            <p:cNvSpPr/>
            <p:nvPr/>
          </p:nvSpPr>
          <p:spPr>
            <a:xfrm rot="-5400000" flipV="1">
              <a:off x="4100" y="2109"/>
              <a:ext cx="543" cy="0"/>
            </a:xfrm>
            <a:prstGeom prst="line">
              <a:avLst/>
            </a:prstGeom>
            <a:ln w="25400" cap="flat" cmpd="sng">
              <a:solidFill>
                <a:schemeClr val="tx1"/>
              </a:solidFill>
              <a:prstDash val="solid"/>
              <a:round/>
              <a:headEnd type="none" w="med" len="med"/>
              <a:tailEnd type="arrow" w="sm" len="lg"/>
            </a:ln>
          </p:spPr>
        </p:sp>
      </p:grpSp>
      <p:sp>
        <p:nvSpPr>
          <p:cNvPr id="44062" name="标题 1"/>
          <p:cNvSpPr txBox="1"/>
          <p:nvPr/>
        </p:nvSpPr>
        <p:spPr>
          <a:xfrm>
            <a:off x="2135188" y="1052513"/>
            <a:ext cx="5757862" cy="571500"/>
          </a:xfrm>
          <a:prstGeom prst="rect">
            <a:avLst/>
          </a:prstGeom>
          <a:noFill/>
          <a:ln w="9525">
            <a:noFill/>
          </a:ln>
        </p:spPr>
        <p:txBody>
          <a:bodyPr lIns="82783" tIns="41392" rIns="82783" bIns="41392" anchor="ctr" anchorCtr="0"/>
          <a:p>
            <a:pPr marL="342900" indent="-342900">
              <a:lnSpc>
                <a:spcPct val="90000"/>
              </a:lnSpc>
              <a:buClr>
                <a:schemeClr val="hlink"/>
              </a:buClr>
              <a:buSzPct val="70000"/>
            </a:pPr>
            <a:r>
              <a:rPr lang="en-US" altLang="zh-CN" sz="2000" b="1">
                <a:solidFill>
                  <a:srgbClr val="0070C0"/>
                </a:solidFill>
                <a:latin typeface="黑体" panose="02010609060101010101" pitchFamily="49" charset="-122"/>
                <a:ea typeface="黑体" panose="02010609060101010101" pitchFamily="49" charset="-122"/>
              </a:rPr>
              <a:t>2</a:t>
            </a:r>
            <a:r>
              <a:rPr lang="zh-CN" altLang="en-US" sz="2000" b="1">
                <a:solidFill>
                  <a:srgbClr val="0070C0"/>
                </a:solidFill>
                <a:latin typeface="黑体" panose="02010609060101010101" pitchFamily="49" charset="-122"/>
                <a:ea typeface="黑体" panose="02010609060101010101" pitchFamily="49" charset="-122"/>
              </a:rPr>
              <a:t>、签订时间的掌控</a:t>
            </a:r>
            <a:endParaRPr lang="zh-CN" altLang="en-US" sz="2000" b="1">
              <a:solidFill>
                <a:srgbClr val="0070C0"/>
              </a:solidFill>
              <a:latin typeface="黑体" panose="02010609060101010101" pitchFamily="49" charset="-122"/>
              <a:ea typeface="黑体" panose="02010609060101010101" pitchFamily="49" charset="-122"/>
            </a:endParaRPr>
          </a:p>
        </p:txBody>
      </p:sp>
      <p:sp>
        <p:nvSpPr>
          <p:cNvPr id="44063" name="标题 1"/>
          <p:cNvSpPr txBox="1"/>
          <p:nvPr/>
        </p:nvSpPr>
        <p:spPr>
          <a:xfrm>
            <a:off x="3576638" y="180975"/>
            <a:ext cx="5757862"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四、劳动合同风险防范</a:t>
            </a:r>
            <a:endParaRPr lang="zh-CN" altLang="en-US" sz="2300">
              <a:solidFill>
                <a:srgbClr val="C00000"/>
              </a:solidFill>
              <a:latin typeface="黑体" panose="02010609060101010101" pitchFamily="49" charset="-122"/>
              <a:ea typeface="黑体" panose="02010609060101010101" pitchFamily="49" charset="-122"/>
            </a:endParaRPr>
          </a:p>
        </p:txBody>
      </p:sp>
      <p:pic>
        <p:nvPicPr>
          <p:cNvPr id="14380"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16781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16781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16781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167821"/>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1678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499"/>
                                          </p:stCondLst>
                                        </p:cTn>
                                        <p:tgtEl>
                                          <p:spTgt spid="2"/>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499"/>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3"/>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7811" grpId="0"/>
      <p:bldP spid="2167812" grpId="0"/>
      <p:bldP spid="2167813" grpId="0"/>
      <p:bldP spid="2167820" grpId="0" bldLvl="0" animBg="1"/>
      <p:bldP spid="2167821"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Text Box 3"/>
          <p:cNvSpPr txBox="1"/>
          <p:nvPr/>
        </p:nvSpPr>
        <p:spPr>
          <a:xfrm>
            <a:off x="2855913" y="1773238"/>
            <a:ext cx="6408737" cy="368300"/>
          </a:xfrm>
          <a:prstGeom prst="rect">
            <a:avLst/>
          </a:prstGeom>
          <a:noFill/>
          <a:ln w="9525">
            <a:noFill/>
          </a:ln>
        </p:spPr>
        <p:txBody>
          <a:bodyPr anchor="t" anchorCtr="0">
            <a:spAutoFit/>
          </a:bodyPr>
          <a:p>
            <a:pPr>
              <a:spcBef>
                <a:spcPct val="50000"/>
              </a:spcBef>
            </a:pPr>
            <a:endParaRPr lang="zh-CN" altLang="zh-CN" sz="1800">
              <a:latin typeface="Arial" panose="020B0604020202020204" pitchFamily="34" charset="0"/>
              <a:ea typeface="宋体" panose="02010600030101010101" pitchFamily="2" charset="-122"/>
            </a:endParaRPr>
          </a:p>
        </p:txBody>
      </p:sp>
      <p:sp>
        <p:nvSpPr>
          <p:cNvPr id="18436" name="Text Box 4"/>
          <p:cNvSpPr txBox="1"/>
          <p:nvPr/>
        </p:nvSpPr>
        <p:spPr>
          <a:xfrm>
            <a:off x="2424113" y="1624013"/>
            <a:ext cx="7705725" cy="1476375"/>
          </a:xfrm>
          <a:prstGeom prst="rect">
            <a:avLst/>
          </a:prstGeom>
          <a:noFill/>
          <a:ln w="9525">
            <a:noFill/>
          </a:ln>
        </p:spPr>
        <p:txBody>
          <a:bodyPr anchor="t" anchorCtr="0">
            <a:spAutoFit/>
          </a:bodyPr>
          <a:p>
            <a:pPr>
              <a:spcBef>
                <a:spcPct val="50000"/>
              </a:spcBef>
            </a:pPr>
            <a:r>
              <a:rPr lang="zh-CN" altLang="zh-CN" sz="1800">
                <a:solidFill>
                  <a:srgbClr val="002060"/>
                </a:solidFill>
                <a:latin typeface="微软雅黑" panose="020B0503020204020204" pitchFamily="34" charset="-122"/>
                <a:ea typeface="微软雅黑" panose="020B0503020204020204" pitchFamily="34" charset="-122"/>
              </a:rPr>
              <a:t>1、承担双倍劳动报酬。</a:t>
            </a:r>
            <a:endParaRPr lang="zh-CN" altLang="zh-CN" sz="1800">
              <a:solidFill>
                <a:srgbClr val="002060"/>
              </a:solidFill>
              <a:latin typeface="微软雅黑" panose="020B0503020204020204" pitchFamily="34" charset="-122"/>
              <a:ea typeface="微软雅黑" panose="020B0503020204020204" pitchFamily="34" charset="-122"/>
            </a:endParaRPr>
          </a:p>
          <a:p>
            <a:pPr>
              <a:spcBef>
                <a:spcPct val="50000"/>
              </a:spcBef>
            </a:pPr>
            <a:r>
              <a:rPr lang="zh-CN" altLang="zh-CN" sz="1800">
                <a:solidFill>
                  <a:srgbClr val="002060"/>
                </a:solidFill>
                <a:latin typeface="微软雅黑" panose="020B0503020204020204" pitchFamily="34" charset="-122"/>
                <a:ea typeface="微软雅黑" panose="020B0503020204020204" pitchFamily="34" charset="-122"/>
              </a:rPr>
              <a:t>2、导致无固定期限合同条件成立。</a:t>
            </a:r>
            <a:endParaRPr lang="zh-CN" altLang="zh-CN" sz="1800">
              <a:solidFill>
                <a:srgbClr val="002060"/>
              </a:solidFill>
              <a:latin typeface="微软雅黑" panose="020B0503020204020204" pitchFamily="34" charset="-122"/>
              <a:ea typeface="微软雅黑" panose="020B0503020204020204" pitchFamily="34" charset="-122"/>
            </a:endParaRPr>
          </a:p>
          <a:p>
            <a:pPr>
              <a:spcBef>
                <a:spcPct val="50000"/>
              </a:spcBef>
            </a:pPr>
            <a:r>
              <a:rPr lang="zh-CN" altLang="zh-CN" sz="1800">
                <a:solidFill>
                  <a:srgbClr val="002060"/>
                </a:solidFill>
                <a:latin typeface="微软雅黑" panose="020B0503020204020204" pitchFamily="34" charset="-122"/>
                <a:ea typeface="微软雅黑" panose="020B0503020204020204" pitchFamily="34" charset="-122"/>
              </a:rPr>
              <a:t>3、造成事实劳动关系的情况。</a:t>
            </a:r>
            <a:endParaRPr lang="zh-CN" altLang="zh-CN" sz="1800">
              <a:solidFill>
                <a:srgbClr val="002060"/>
              </a:solidFill>
              <a:latin typeface="微软雅黑" panose="020B0503020204020204" pitchFamily="34" charset="-122"/>
              <a:ea typeface="微软雅黑" panose="020B0503020204020204" pitchFamily="34" charset="-122"/>
            </a:endParaRPr>
          </a:p>
          <a:p>
            <a:endParaRPr lang="zh-CN" altLang="zh-CN" sz="1800">
              <a:solidFill>
                <a:srgbClr val="008000"/>
              </a:solidFill>
              <a:latin typeface="宋体" panose="02010600030101010101" pitchFamily="2" charset="-122"/>
              <a:ea typeface="宋体" panose="02010600030101010101" pitchFamily="2" charset="-122"/>
            </a:endParaRPr>
          </a:p>
        </p:txBody>
      </p:sp>
      <p:sp>
        <p:nvSpPr>
          <p:cNvPr id="46083" name="标题 1"/>
          <p:cNvSpPr txBox="1"/>
          <p:nvPr/>
        </p:nvSpPr>
        <p:spPr>
          <a:xfrm>
            <a:off x="2135188" y="1052513"/>
            <a:ext cx="5757862" cy="571500"/>
          </a:xfrm>
          <a:prstGeom prst="rect">
            <a:avLst/>
          </a:prstGeom>
          <a:noFill/>
          <a:ln w="9525">
            <a:noFill/>
          </a:ln>
        </p:spPr>
        <p:txBody>
          <a:bodyPr lIns="82783" tIns="41392" rIns="82783" bIns="41392" anchor="ctr" anchorCtr="0"/>
          <a:p>
            <a:pPr marL="342900" indent="-342900">
              <a:lnSpc>
                <a:spcPct val="90000"/>
              </a:lnSpc>
              <a:buClr>
                <a:schemeClr val="hlink"/>
              </a:buClr>
              <a:buSzPct val="70000"/>
            </a:pPr>
            <a:r>
              <a:rPr lang="en-US" altLang="zh-CN" sz="2000" b="1">
                <a:solidFill>
                  <a:srgbClr val="0070C0"/>
                </a:solidFill>
                <a:latin typeface="黑体" panose="02010609060101010101" pitchFamily="49" charset="-122"/>
                <a:ea typeface="黑体" panose="02010609060101010101" pitchFamily="49" charset="-122"/>
              </a:rPr>
              <a:t>3</a:t>
            </a:r>
            <a:r>
              <a:rPr lang="zh-CN" altLang="en-US" sz="2000" b="1">
                <a:solidFill>
                  <a:srgbClr val="0070C0"/>
                </a:solidFill>
                <a:latin typeface="黑体" panose="02010609060101010101" pitchFamily="49" charset="-122"/>
                <a:ea typeface="黑体" panose="02010609060101010101" pitchFamily="49" charset="-122"/>
              </a:rPr>
              <a:t>、</a:t>
            </a:r>
            <a:r>
              <a:rPr lang="zh-CN" altLang="zh-CN" sz="2000" b="1">
                <a:solidFill>
                  <a:srgbClr val="0070C0"/>
                </a:solidFill>
                <a:latin typeface="黑体" panose="02010609060101010101" pitchFamily="49" charset="-122"/>
                <a:ea typeface="黑体" panose="02010609060101010101" pitchFamily="49" charset="-122"/>
              </a:rPr>
              <a:t>未按规定签订合同</a:t>
            </a:r>
            <a:r>
              <a:rPr lang="zh-CN" altLang="en-US" sz="2000" b="1">
                <a:solidFill>
                  <a:srgbClr val="0070C0"/>
                </a:solidFill>
                <a:latin typeface="黑体" panose="02010609060101010101" pitchFamily="49" charset="-122"/>
                <a:ea typeface="黑体" panose="02010609060101010101" pitchFamily="49" charset="-122"/>
              </a:rPr>
              <a:t>的风险</a:t>
            </a:r>
            <a:endParaRPr lang="zh-CN" altLang="en-US" sz="2000" b="1">
              <a:solidFill>
                <a:srgbClr val="0070C0"/>
              </a:solidFill>
              <a:latin typeface="黑体" panose="02010609060101010101" pitchFamily="49" charset="-122"/>
              <a:ea typeface="黑体" panose="02010609060101010101" pitchFamily="49" charset="-122"/>
            </a:endParaRPr>
          </a:p>
        </p:txBody>
      </p:sp>
      <p:sp>
        <p:nvSpPr>
          <p:cNvPr id="46084" name="矩形 1"/>
          <p:cNvSpPr/>
          <p:nvPr/>
        </p:nvSpPr>
        <p:spPr>
          <a:xfrm>
            <a:off x="2525713" y="3357563"/>
            <a:ext cx="7345362" cy="1906587"/>
          </a:xfrm>
          <a:prstGeom prst="rect">
            <a:avLst/>
          </a:prstGeom>
          <a:noFill/>
          <a:ln w="9525">
            <a:noFill/>
          </a:ln>
        </p:spPr>
        <p:txBody>
          <a:bodyPr anchor="t" anchorCtr="0">
            <a:spAutoFit/>
          </a:bodyPr>
          <a:p>
            <a:pPr>
              <a:spcBef>
                <a:spcPct val="50000"/>
              </a:spcBef>
            </a:pPr>
            <a:r>
              <a:rPr lang="zh-CN" altLang="zh-CN" sz="1800">
                <a:solidFill>
                  <a:srgbClr val="0D0D0D"/>
                </a:solidFill>
                <a:latin typeface="宋体" panose="02010600030101010101" pitchFamily="2" charset="-122"/>
                <a:ea typeface="宋体" panose="02010600030101010101" pitchFamily="2" charset="-122"/>
              </a:rPr>
              <a:t>不能先试用后签订；</a:t>
            </a:r>
            <a:endParaRPr lang="zh-CN" altLang="zh-CN" sz="1800">
              <a:solidFill>
                <a:srgbClr val="0D0D0D"/>
              </a:solidFill>
              <a:latin typeface="宋体" panose="02010600030101010101" pitchFamily="2" charset="-122"/>
              <a:ea typeface="宋体" panose="02010600030101010101" pitchFamily="2" charset="-122"/>
            </a:endParaRPr>
          </a:p>
          <a:p>
            <a:pPr>
              <a:spcBef>
                <a:spcPct val="50000"/>
              </a:spcBef>
            </a:pPr>
            <a:r>
              <a:rPr lang="zh-CN" altLang="zh-CN" sz="1800">
                <a:solidFill>
                  <a:srgbClr val="0D0D0D"/>
                </a:solidFill>
                <a:latin typeface="宋体" panose="02010600030101010101" pitchFamily="2" charset="-122"/>
                <a:ea typeface="宋体" panose="02010600030101010101" pitchFamily="2" charset="-122"/>
              </a:rPr>
              <a:t>不能使用临时工、短期工；</a:t>
            </a:r>
            <a:endParaRPr lang="zh-CN" altLang="zh-CN" sz="1800">
              <a:solidFill>
                <a:srgbClr val="0D0D0D"/>
              </a:solidFill>
              <a:latin typeface="宋体" panose="02010600030101010101" pitchFamily="2" charset="-122"/>
              <a:ea typeface="宋体" panose="02010600030101010101" pitchFamily="2" charset="-122"/>
            </a:endParaRPr>
          </a:p>
          <a:p>
            <a:pPr>
              <a:spcBef>
                <a:spcPct val="50000"/>
              </a:spcBef>
            </a:pPr>
            <a:r>
              <a:rPr lang="zh-CN" altLang="zh-CN" sz="1800">
                <a:solidFill>
                  <a:srgbClr val="0D0D0D"/>
                </a:solidFill>
                <a:latin typeface="宋体" panose="02010600030101010101" pitchFamily="2" charset="-122"/>
                <a:ea typeface="宋体" panose="02010600030101010101" pitchFamily="2" charset="-122"/>
              </a:rPr>
              <a:t>避免工作疏忽，漏签；</a:t>
            </a:r>
            <a:endParaRPr lang="zh-CN" altLang="zh-CN" sz="1800">
              <a:solidFill>
                <a:srgbClr val="0D0D0D"/>
              </a:solidFill>
              <a:latin typeface="宋体" panose="02010600030101010101" pitchFamily="2" charset="-122"/>
              <a:ea typeface="宋体" panose="02010600030101010101" pitchFamily="2" charset="-122"/>
            </a:endParaRPr>
          </a:p>
          <a:p>
            <a:pPr>
              <a:spcBef>
                <a:spcPts val="1200"/>
              </a:spcBef>
            </a:pPr>
            <a:r>
              <a:rPr lang="zh-CN" altLang="zh-CN" sz="1800">
                <a:solidFill>
                  <a:srgbClr val="0D0D0D"/>
                </a:solidFill>
                <a:latin typeface="宋体" panose="02010600030101010101" pitchFamily="2" charset="-122"/>
                <a:ea typeface="宋体" panose="02010600030101010101" pitchFamily="2" charset="-122"/>
              </a:rPr>
              <a:t>特别注意员工不签的情况。（以书面通知传达到员工本人，如果不按时签订后果如何也均应告知）</a:t>
            </a:r>
            <a:endParaRPr lang="zh-CN" altLang="zh-CN" sz="1800">
              <a:solidFill>
                <a:srgbClr val="0D0D0D"/>
              </a:solidFill>
              <a:latin typeface="宋体" panose="02010600030101010101" pitchFamily="2" charset="-122"/>
              <a:ea typeface="宋体" panose="02010600030101010101" pitchFamily="2" charset="-122"/>
            </a:endParaRPr>
          </a:p>
        </p:txBody>
      </p:sp>
      <p:sp>
        <p:nvSpPr>
          <p:cNvPr id="46085" name="标题 1"/>
          <p:cNvSpPr txBox="1"/>
          <p:nvPr/>
        </p:nvSpPr>
        <p:spPr>
          <a:xfrm>
            <a:off x="3511550" y="220663"/>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四、劳动合同风险防范</a:t>
            </a:r>
            <a:endParaRPr lang="zh-CN" altLang="en-US" sz="2300">
              <a:solidFill>
                <a:srgbClr val="C00000"/>
              </a:solidFill>
              <a:latin typeface="黑体" panose="02010609060101010101" pitchFamily="49" charset="-122"/>
              <a:ea typeface="黑体" panose="02010609060101010101" pitchFamily="49" charset="-122"/>
            </a:endParaRPr>
          </a:p>
        </p:txBody>
      </p:sp>
      <p:graphicFrame>
        <p:nvGraphicFramePr>
          <p:cNvPr id="4" name="对象 3"/>
          <p:cNvGraphicFramePr>
            <a:graphicFrameLocks noChangeAspect="1"/>
          </p:cNvGraphicFramePr>
          <p:nvPr/>
        </p:nvGraphicFramePr>
        <p:xfrm>
          <a:off x="6816725" y="1773238"/>
          <a:ext cx="2452688" cy="1993900"/>
        </p:xfrm>
        <a:graphic>
          <a:graphicData uri="http://schemas.openxmlformats.org/presentationml/2006/ole">
            <mc:AlternateContent xmlns:mc="http://schemas.openxmlformats.org/markup-compatibility/2006">
              <mc:Choice xmlns:v="urn:schemas-microsoft-com:vml" Requires="v">
                <p:oleObj spid="_x0000_s3087" name="" r:id="rId1" imgW="1450975" imgH="1255395" progId="MS_ClipArt_Gallery.2">
                  <p:embed/>
                </p:oleObj>
              </mc:Choice>
              <mc:Fallback>
                <p:oleObj name="" r:id="rId1" imgW="1450975" imgH="1255395" progId="MS_ClipArt_Gallery.2">
                  <p:embed/>
                  <p:pic>
                    <p:nvPicPr>
                      <p:cNvPr id="0" name="图片 3086"/>
                      <p:cNvPicPr/>
                      <p:nvPr/>
                    </p:nvPicPr>
                    <p:blipFill>
                      <a:blip r:embed="rId2"/>
                      <a:stretch>
                        <a:fillRect/>
                      </a:stretch>
                    </p:blipFill>
                    <p:spPr>
                      <a:xfrm>
                        <a:off x="6816725" y="1773238"/>
                        <a:ext cx="2452688" cy="1993900"/>
                      </a:xfrm>
                      <a:prstGeom prst="rect">
                        <a:avLst/>
                      </a:prstGeom>
                      <a:noFill/>
                      <a:ln w="38100">
                        <a:noFill/>
                        <a:miter/>
                      </a:ln>
                    </p:spPr>
                  </p:pic>
                </p:oleObj>
              </mc:Fallback>
            </mc:AlternateContent>
          </a:graphicData>
        </a:graphic>
      </p:graphicFrame>
      <p:pic>
        <p:nvPicPr>
          <p:cNvPr id="14380" name="图片 1" descr="议和网-白色"/>
          <p:cNvPicPr>
            <a:picLocks noChangeAspect="1"/>
          </p:cNvPicPr>
          <p:nvPr/>
        </p:nvPicPr>
        <p:blipFill>
          <a:blip r:embed="rId3"/>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4"/>
          <a:stretch>
            <a:fillRect/>
          </a:stretch>
        </p:blipFill>
        <p:spPr>
          <a:xfrm>
            <a:off x="9901238" y="152400"/>
            <a:ext cx="1844675" cy="4873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linds(horizontal)">
                                      <p:cBhvr>
                                        <p:cTn id="7" dur="500"/>
                                        <p:tgtEl>
                                          <p:spTgt spid="1843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灯片编号占位符 5"/>
          <p:cNvSpPr>
            <a:spLocks noGrp="1"/>
          </p:cNvSpPr>
          <p:nvPr>
            <p:ph idx="1"/>
          </p:nvPr>
        </p:nvSpPr>
        <p:spPr>
          <a:xfrm>
            <a:off x="2566988" y="1773238"/>
            <a:ext cx="7543800" cy="4319587"/>
          </a:xfrm>
          <a:solidFill>
            <a:srgbClr val="FFFFFF"/>
          </a:solidFill>
          <a:ln/>
        </p:spPr>
        <p:txBody>
          <a:bodyPr vert="horz" wrap="square" lIns="91440" tIns="45720" rIns="91440" bIns="45720" anchor="t" anchorCtr="0"/>
          <a:p>
            <a:pPr>
              <a:lnSpc>
                <a:spcPct val="150000"/>
              </a:lnSpc>
            </a:pPr>
            <a:r>
              <a:rPr lang="zh-CN" altLang="en-US" sz="1800">
                <a:ea typeface="黑体" panose="02010609060101010101" pitchFamily="49" charset="-122"/>
              </a:rPr>
              <a:t>严格执行用工即签书面合同</a:t>
            </a:r>
            <a:endParaRPr lang="zh-CN" altLang="en-US" sz="1800">
              <a:ea typeface="黑体" panose="02010609060101010101" pitchFamily="49" charset="-122"/>
            </a:endParaRPr>
          </a:p>
          <a:p>
            <a:pPr>
              <a:lnSpc>
                <a:spcPct val="150000"/>
              </a:lnSpc>
            </a:pPr>
            <a:r>
              <a:rPr lang="zh-CN" altLang="en-US" sz="1800">
                <a:ea typeface="黑体" panose="02010609060101010101" pitchFamily="49" charset="-122"/>
              </a:rPr>
              <a:t>劳动合同签订遵循限时签、当面签原则</a:t>
            </a:r>
            <a:endParaRPr lang="zh-CN" altLang="en-US" sz="1800">
              <a:ea typeface="黑体" panose="02010609060101010101" pitchFamily="49" charset="-122"/>
            </a:endParaRPr>
          </a:p>
          <a:p>
            <a:pPr>
              <a:lnSpc>
                <a:spcPct val="150000"/>
              </a:lnSpc>
            </a:pPr>
            <a:r>
              <a:rPr lang="zh-CN" altLang="en-US" sz="1800">
                <a:ea typeface="黑体" panose="02010609060101010101" pitchFamily="49" charset="-122"/>
              </a:rPr>
              <a:t>加强对具有双重身份员工的管理</a:t>
            </a:r>
            <a:endParaRPr lang="en-US" altLang="zh-CN" sz="1800">
              <a:ea typeface="黑体" panose="02010609060101010101" pitchFamily="49" charset="-122"/>
            </a:endParaRPr>
          </a:p>
          <a:p>
            <a:pPr>
              <a:lnSpc>
                <a:spcPct val="150000"/>
              </a:lnSpc>
            </a:pPr>
            <a:r>
              <a:rPr lang="zh-CN" altLang="en-US" sz="1800">
                <a:ea typeface="黑体" panose="02010609060101010101" pitchFamily="49" charset="-122"/>
              </a:rPr>
              <a:t>关联公司之间调动用工应注意合同处理与签订问题</a:t>
            </a:r>
            <a:endParaRPr lang="en-US" altLang="zh-CN" sz="1800">
              <a:ea typeface="黑体" panose="02010609060101010101" pitchFamily="49" charset="-122"/>
            </a:endParaRPr>
          </a:p>
          <a:p>
            <a:pPr>
              <a:lnSpc>
                <a:spcPct val="150000"/>
              </a:lnSpc>
            </a:pPr>
            <a:r>
              <a:rPr lang="zh-CN" altLang="en-US" sz="1800">
                <a:ea typeface="黑体" panose="02010609060101010101" pitchFamily="49" charset="-122"/>
              </a:rPr>
              <a:t>审核比对劳动者的签字情况</a:t>
            </a:r>
            <a:r>
              <a:rPr lang="en-US" altLang="zh-CN" sz="1800">
                <a:ea typeface="黑体" panose="02010609060101010101" pitchFamily="49" charset="-122"/>
              </a:rPr>
              <a:t> </a:t>
            </a:r>
            <a:endParaRPr lang="zh-CN" altLang="en-US" sz="1800">
              <a:ea typeface="黑体" panose="02010609060101010101" pitchFamily="49" charset="-122"/>
            </a:endParaRPr>
          </a:p>
          <a:p>
            <a:pPr>
              <a:lnSpc>
                <a:spcPct val="150000"/>
              </a:lnSpc>
            </a:pPr>
            <a:r>
              <a:rPr lang="zh-CN" altLang="en-US" sz="1800">
                <a:ea typeface="黑体" panose="02010609060101010101" pitchFamily="49" charset="-122"/>
              </a:rPr>
              <a:t>建立劳动合同保管不善的补救机制</a:t>
            </a:r>
            <a:endParaRPr lang="en-US" altLang="zh-CN" sz="1800">
              <a:ea typeface="黑体" panose="02010609060101010101" pitchFamily="49" charset="-122"/>
            </a:endParaRPr>
          </a:p>
          <a:p>
            <a:pPr>
              <a:lnSpc>
                <a:spcPct val="150000"/>
              </a:lnSpc>
            </a:pPr>
            <a:endParaRPr lang="en-US" altLang="zh-CN" sz="1800">
              <a:ea typeface="黑体" panose="02010609060101010101" pitchFamily="49" charset="-122"/>
            </a:endParaRPr>
          </a:p>
          <a:p>
            <a:endParaRPr lang="en-US" altLang="zh-CN" sz="1800"/>
          </a:p>
        </p:txBody>
      </p:sp>
      <p:sp>
        <p:nvSpPr>
          <p:cNvPr id="47106" name="标题 1"/>
          <p:cNvSpPr txBox="1"/>
          <p:nvPr/>
        </p:nvSpPr>
        <p:spPr>
          <a:xfrm>
            <a:off x="2135188" y="1052513"/>
            <a:ext cx="5757862" cy="571500"/>
          </a:xfrm>
          <a:prstGeom prst="rect">
            <a:avLst/>
          </a:prstGeom>
          <a:noFill/>
          <a:ln w="9525">
            <a:noFill/>
          </a:ln>
        </p:spPr>
        <p:txBody>
          <a:bodyPr lIns="82783" tIns="41392" rIns="82783" bIns="41392" anchor="ctr" anchorCtr="0"/>
          <a:p>
            <a:pPr marL="342900" indent="-342900">
              <a:lnSpc>
                <a:spcPct val="90000"/>
              </a:lnSpc>
              <a:buClr>
                <a:schemeClr val="hlink"/>
              </a:buClr>
              <a:buSzPct val="70000"/>
            </a:pPr>
            <a:r>
              <a:rPr lang="en-US" altLang="zh-CN" sz="2000" b="1">
                <a:solidFill>
                  <a:srgbClr val="0070C0"/>
                </a:solidFill>
                <a:latin typeface="黑体" panose="02010609060101010101" pitchFamily="49" charset="-122"/>
                <a:ea typeface="黑体" panose="02010609060101010101" pitchFamily="49" charset="-122"/>
              </a:rPr>
              <a:t>4</a:t>
            </a:r>
            <a:r>
              <a:rPr lang="zh-CN" altLang="en-US" sz="2000" b="1">
                <a:solidFill>
                  <a:srgbClr val="0070C0"/>
                </a:solidFill>
                <a:latin typeface="黑体" panose="02010609060101010101" pitchFamily="49" charset="-122"/>
                <a:ea typeface="黑体" panose="02010609060101010101" pitchFamily="49" charset="-122"/>
              </a:rPr>
              <a:t>、劳动合同签订风险防范方案</a:t>
            </a:r>
            <a:endParaRPr lang="zh-CN" altLang="en-US" sz="2000" b="1">
              <a:solidFill>
                <a:srgbClr val="0070C0"/>
              </a:solidFill>
              <a:latin typeface="黑体" panose="02010609060101010101" pitchFamily="49" charset="-122"/>
              <a:ea typeface="黑体" panose="02010609060101010101" pitchFamily="49" charset="-122"/>
            </a:endParaRPr>
          </a:p>
        </p:txBody>
      </p:sp>
      <p:sp>
        <p:nvSpPr>
          <p:cNvPr id="47107" name="标题 1"/>
          <p:cNvSpPr txBox="1"/>
          <p:nvPr/>
        </p:nvSpPr>
        <p:spPr>
          <a:xfrm>
            <a:off x="3460750" y="115888"/>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四、劳动合同风险防范</a:t>
            </a:r>
            <a:endParaRPr lang="zh-CN" altLang="en-US" sz="2300">
              <a:solidFill>
                <a:srgbClr val="C00000"/>
              </a:solidFill>
              <a:latin typeface="黑体" panose="02010609060101010101" pitchFamily="49" charset="-122"/>
              <a:ea typeface="黑体" panose="02010609060101010101" pitchFamily="49" charset="-122"/>
            </a:endParaRPr>
          </a:p>
        </p:txBody>
      </p:sp>
      <p:sp>
        <p:nvSpPr>
          <p:cNvPr id="47108" name="矩形 1"/>
          <p:cNvSpPr/>
          <p:nvPr/>
        </p:nvSpPr>
        <p:spPr>
          <a:xfrm>
            <a:off x="2495550" y="4652963"/>
            <a:ext cx="7345363" cy="1198562"/>
          </a:xfrm>
          <a:prstGeom prst="rect">
            <a:avLst/>
          </a:prstGeom>
          <a:noFill/>
          <a:ln w="9525">
            <a:noFill/>
          </a:ln>
        </p:spPr>
        <p:txBody>
          <a:bodyPr anchor="t" anchorCtr="0">
            <a:spAutoFit/>
          </a:bodyPr>
          <a:p>
            <a:pPr>
              <a:spcBef>
                <a:spcPct val="50000"/>
              </a:spcBef>
            </a:pPr>
            <a:r>
              <a:rPr lang="zh-CN" altLang="zh-CN" sz="1800">
                <a:solidFill>
                  <a:srgbClr val="008000"/>
                </a:solidFill>
                <a:latin typeface="宋体" panose="02010600030101010101" pitchFamily="2" charset="-122"/>
                <a:ea typeface="宋体" panose="02010600030101010101" pitchFamily="2" charset="-122"/>
              </a:rPr>
              <a:t>规范用工的流程，一定要做到先签订劳动合同，后报到工作；完善劳动合同管理台帐，统一员工签约期限；合同到期及时终止或者续签，对于续签合同的人员，一定要在合同到期前完成合同的续签；禁止不签订劳动合同的员工上班，时刻注意合同快到期的员工病事假。</a:t>
            </a:r>
            <a:endParaRPr lang="zh-CN" altLang="zh-CN" sz="1800">
              <a:solidFill>
                <a:srgbClr val="008000"/>
              </a:solidFill>
              <a:latin typeface="宋体" panose="02010600030101010101" pitchFamily="2" charset="-122"/>
              <a:ea typeface="宋体" panose="02010600030101010101" pitchFamily="2" charset="-122"/>
            </a:endParaRPr>
          </a:p>
        </p:txBody>
      </p:sp>
      <p:pic>
        <p:nvPicPr>
          <p:cNvPr id="14380"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Rectangle 2"/>
          <p:cNvSpPr>
            <a:spLocks noGrp="1"/>
          </p:cNvSpPr>
          <p:nvPr>
            <p:ph type="title"/>
          </p:nvPr>
        </p:nvSpPr>
        <p:spPr>
          <a:xfrm>
            <a:off x="2328863" y="1628775"/>
            <a:ext cx="5757862" cy="571500"/>
          </a:xfrm>
          <a:ln/>
        </p:spPr>
        <p:txBody>
          <a:bodyPr vert="horz" wrap="square" lIns="91440" tIns="45720" rIns="91440" bIns="45720" anchor="t" anchorCtr="0"/>
          <a:p>
            <a:r>
              <a:rPr lang="en-US" altLang="zh-CN" sz="2000">
                <a:solidFill>
                  <a:srgbClr val="0070C0"/>
                </a:solidFill>
              </a:rPr>
              <a:t>1</a:t>
            </a:r>
            <a:r>
              <a:rPr lang="zh-CN" altLang="en-US" sz="2000">
                <a:solidFill>
                  <a:srgbClr val="0070C0"/>
                </a:solidFill>
              </a:rPr>
              <a:t>、合同变更的常见类型</a:t>
            </a:r>
            <a:endParaRPr lang="zh-CN" altLang="en-US" sz="2000">
              <a:solidFill>
                <a:srgbClr val="0070C0"/>
              </a:solidFill>
            </a:endParaRPr>
          </a:p>
        </p:txBody>
      </p:sp>
      <p:sp>
        <p:nvSpPr>
          <p:cNvPr id="48130" name="Rectangle 3"/>
          <p:cNvSpPr>
            <a:spLocks noGrp="1"/>
          </p:cNvSpPr>
          <p:nvPr>
            <p:ph idx="1"/>
          </p:nvPr>
        </p:nvSpPr>
        <p:spPr>
          <a:xfrm>
            <a:off x="2698750" y="1989138"/>
            <a:ext cx="5040313" cy="1968500"/>
          </a:xfrm>
          <a:ln/>
        </p:spPr>
        <p:txBody>
          <a:bodyPr vert="horz" wrap="square" lIns="91440" tIns="45720" rIns="91440" bIns="45720" anchor="t" anchorCtr="0"/>
          <a:p>
            <a:pPr marL="0" indent="0" eaLnBrk="1" hangingPunct="1">
              <a:lnSpc>
                <a:spcPct val="150000"/>
              </a:lnSpc>
              <a:buNone/>
            </a:pPr>
            <a:r>
              <a:rPr lang="en-US" altLang="zh-CN" sz="1600">
                <a:latin typeface="微软雅黑" panose="020B0503020204020204" pitchFamily="34" charset="-122"/>
                <a:ea typeface="微软雅黑" panose="020B0503020204020204" pitchFamily="34" charset="-122"/>
              </a:rPr>
              <a:t>A</a:t>
            </a:r>
            <a:r>
              <a:rPr lang="zh-CN" altLang="en-US" sz="1600">
                <a:latin typeface="微软雅黑" panose="020B0503020204020204" pitchFamily="34" charset="-122"/>
                <a:ea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rPr>
              <a:t>期限</a:t>
            </a:r>
            <a:r>
              <a:rPr lang="zh-CN" altLang="en-US" sz="1600">
                <a:latin typeface="微软雅黑" panose="020B0503020204020204" pitchFamily="34" charset="-122"/>
                <a:ea typeface="微软雅黑" panose="020B0503020204020204" pitchFamily="34" charset="-122"/>
              </a:rPr>
              <a:t>变更；</a:t>
            </a:r>
            <a:endParaRPr lang="zh-CN" altLang="en-US" sz="1600">
              <a:latin typeface="微软雅黑" panose="020B0503020204020204" pitchFamily="34" charset="-122"/>
              <a:ea typeface="微软雅黑" panose="020B0503020204020204" pitchFamily="34" charset="-122"/>
            </a:endParaRPr>
          </a:p>
          <a:p>
            <a:pPr marL="0" indent="0" eaLnBrk="1" hangingPunct="1">
              <a:lnSpc>
                <a:spcPct val="150000"/>
              </a:lnSpc>
              <a:buNone/>
            </a:pPr>
            <a:r>
              <a:rPr lang="en-US" altLang="zh-CN" sz="1600">
                <a:latin typeface="微软雅黑" panose="020B0503020204020204" pitchFamily="34" charset="-122"/>
                <a:ea typeface="微软雅黑" panose="020B0503020204020204" pitchFamily="34" charset="-122"/>
              </a:rPr>
              <a:t>B</a:t>
            </a:r>
            <a:r>
              <a:rPr lang="zh-CN" altLang="en-US" sz="1600">
                <a:latin typeface="微软雅黑" panose="020B0503020204020204" pitchFamily="34" charset="-122"/>
                <a:ea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rPr>
              <a:t>工作地点变更；</a:t>
            </a:r>
            <a:endParaRPr lang="zh-CN" altLang="en-US" sz="1600">
              <a:latin typeface="微软雅黑" panose="020B0503020204020204" pitchFamily="34" charset="-122"/>
              <a:ea typeface="微软雅黑" panose="020B0503020204020204" pitchFamily="34" charset="-122"/>
            </a:endParaRPr>
          </a:p>
          <a:p>
            <a:pPr marL="0" indent="0" eaLnBrk="1" hangingPunct="1">
              <a:lnSpc>
                <a:spcPct val="150000"/>
              </a:lnSpc>
              <a:buNone/>
            </a:pPr>
            <a:r>
              <a:rPr lang="en-US" altLang="zh-CN" sz="1600">
                <a:latin typeface="微软雅黑" panose="020B0503020204020204" pitchFamily="34" charset="-122"/>
                <a:ea typeface="微软雅黑" panose="020B0503020204020204" pitchFamily="34" charset="-122"/>
              </a:rPr>
              <a:t>C</a:t>
            </a:r>
            <a:r>
              <a:rPr lang="zh-CN" altLang="en-US" sz="1600">
                <a:latin typeface="微软雅黑" panose="020B0503020204020204" pitchFamily="34" charset="-122"/>
                <a:ea typeface="微软雅黑" panose="020B0503020204020204" pitchFamily="34" charset="-122"/>
              </a:rPr>
              <a:t>、岗位变更；</a:t>
            </a:r>
            <a:endParaRPr lang="en-US" altLang="zh-CN" sz="1600">
              <a:latin typeface="微软雅黑" panose="020B0503020204020204" pitchFamily="34" charset="-122"/>
              <a:ea typeface="微软雅黑" panose="020B0503020204020204" pitchFamily="34" charset="-122"/>
            </a:endParaRPr>
          </a:p>
          <a:p>
            <a:pPr marL="0" indent="0" eaLnBrk="1" hangingPunct="1">
              <a:lnSpc>
                <a:spcPct val="150000"/>
              </a:lnSpc>
              <a:buNone/>
            </a:pPr>
            <a:r>
              <a:rPr lang="en-US" altLang="zh-CN" sz="1600">
                <a:latin typeface="微软雅黑" panose="020B0503020204020204" pitchFamily="34" charset="-122"/>
                <a:ea typeface="微软雅黑" panose="020B0503020204020204" pitchFamily="34" charset="-122"/>
              </a:rPr>
              <a:t>D</a:t>
            </a:r>
            <a:r>
              <a:rPr lang="zh-CN" altLang="en-US" sz="1600">
                <a:latin typeface="微软雅黑" panose="020B0503020204020204" pitchFamily="34" charset="-122"/>
                <a:ea typeface="微软雅黑" panose="020B0503020204020204" pitchFamily="34" charset="-122"/>
              </a:rPr>
              <a:t>、工资变更。</a:t>
            </a:r>
            <a:endParaRPr lang="zh-CN" altLang="en-US" sz="1600">
              <a:latin typeface="微软雅黑" panose="020B0503020204020204" pitchFamily="34" charset="-122"/>
              <a:ea typeface="微软雅黑" panose="020B0503020204020204" pitchFamily="34" charset="-122"/>
            </a:endParaRPr>
          </a:p>
          <a:p>
            <a:pPr marL="0" indent="0" eaLnBrk="1" hangingPunct="1">
              <a:lnSpc>
                <a:spcPct val="150000"/>
              </a:lnSpc>
            </a:pPr>
            <a:endParaRPr lang="zh-CN" altLang="en-US" sz="1600">
              <a:latin typeface="微软雅黑" panose="020B0503020204020204" pitchFamily="34" charset="-122"/>
              <a:ea typeface="微软雅黑" panose="020B0503020204020204" pitchFamily="34" charset="-122"/>
            </a:endParaRPr>
          </a:p>
        </p:txBody>
      </p:sp>
      <p:sp>
        <p:nvSpPr>
          <p:cNvPr id="48131" name="灯片编号占位符 5"/>
          <p:cNvSpPr>
            <a:spLocks noGrp="1"/>
          </p:cNvSpPr>
          <p:nvPr>
            <p:ph type="sldNum" sz="quarter" idx="12"/>
          </p:nvPr>
        </p:nvSpPr>
        <p:spPr>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300">
                <a:solidFill>
                  <a:srgbClr val="000000"/>
                </a:solidFill>
                <a:latin typeface="Times New Roman" panose="02020603050405020304" pitchFamily="18" charset="0"/>
              </a:rPr>
            </a:fld>
            <a:endParaRPr lang="zh-CN" altLang="en-US" sz="1300">
              <a:solidFill>
                <a:srgbClr val="000000"/>
              </a:solidFill>
              <a:latin typeface="Times New Roman" panose="02020603050405020304" pitchFamily="18" charset="0"/>
            </a:endParaRPr>
          </a:p>
        </p:txBody>
      </p:sp>
      <p:sp>
        <p:nvSpPr>
          <p:cNvPr id="48132" name="标题 1"/>
          <p:cNvSpPr txBox="1"/>
          <p:nvPr/>
        </p:nvSpPr>
        <p:spPr>
          <a:xfrm>
            <a:off x="3459163" y="101600"/>
            <a:ext cx="5757862"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四、劳动合同风险防范</a:t>
            </a:r>
            <a:endParaRPr lang="zh-CN" altLang="en-US" sz="2300">
              <a:solidFill>
                <a:srgbClr val="C00000"/>
              </a:solidFill>
              <a:latin typeface="黑体" panose="02010609060101010101" pitchFamily="49" charset="-122"/>
              <a:ea typeface="黑体" panose="02010609060101010101" pitchFamily="49" charset="-122"/>
            </a:endParaRPr>
          </a:p>
        </p:txBody>
      </p:sp>
      <p:sp>
        <p:nvSpPr>
          <p:cNvPr id="48133" name="矩形 2"/>
          <p:cNvSpPr/>
          <p:nvPr/>
        </p:nvSpPr>
        <p:spPr>
          <a:xfrm>
            <a:off x="2151063" y="1125538"/>
            <a:ext cx="2470150" cy="398462"/>
          </a:xfrm>
          <a:prstGeom prst="rect">
            <a:avLst/>
          </a:prstGeom>
          <a:noFill/>
          <a:ln w="9525">
            <a:noFill/>
          </a:ln>
        </p:spPr>
        <p:txBody>
          <a:bodyPr wrap="none" anchor="t" anchorCtr="0">
            <a:spAutoFit/>
          </a:bodyPr>
          <a:p>
            <a:r>
              <a:rPr lang="zh-CN" altLang="en-US" sz="2000">
                <a:solidFill>
                  <a:srgbClr val="00B0F0"/>
                </a:solidFill>
                <a:latin typeface="微软雅黑" panose="020B0503020204020204" pitchFamily="34" charset="-122"/>
                <a:ea typeface="微软雅黑" panose="020B0503020204020204" pitchFamily="34" charset="-122"/>
              </a:rPr>
              <a:t>（二）劳动合同变更</a:t>
            </a:r>
            <a:endParaRPr lang="zh-CN" altLang="en-US" sz="2000">
              <a:solidFill>
                <a:srgbClr val="00B0F0"/>
              </a:solidFill>
              <a:latin typeface="微软雅黑" panose="020B0503020204020204" pitchFamily="34" charset="-122"/>
              <a:ea typeface="微软雅黑" panose="020B0503020204020204" pitchFamily="34" charset="-122"/>
            </a:endParaRPr>
          </a:p>
        </p:txBody>
      </p:sp>
      <p:sp>
        <p:nvSpPr>
          <p:cNvPr id="48134" name="Rectangle 2"/>
          <p:cNvSpPr txBox="1"/>
          <p:nvPr/>
        </p:nvSpPr>
        <p:spPr>
          <a:xfrm>
            <a:off x="2308225" y="3789363"/>
            <a:ext cx="5757863" cy="571500"/>
          </a:xfrm>
          <a:prstGeom prst="rect">
            <a:avLst/>
          </a:prstGeom>
          <a:noFill/>
          <a:ln w="9525">
            <a:noFill/>
          </a:ln>
        </p:spPr>
        <p:txBody>
          <a:bodyPr anchor="t" anchorCtr="0"/>
          <a:p>
            <a:r>
              <a:rPr lang="en-US" altLang="zh-CN" sz="2000">
                <a:solidFill>
                  <a:srgbClr val="0070C0"/>
                </a:solidFill>
                <a:latin typeface="Arial" panose="020B0604020202020204" pitchFamily="34" charset="0"/>
                <a:ea typeface="宋体" panose="02010600030101010101" pitchFamily="2" charset="-122"/>
              </a:rPr>
              <a:t>2</a:t>
            </a:r>
            <a:r>
              <a:rPr lang="zh-CN" altLang="en-US" sz="2000">
                <a:solidFill>
                  <a:srgbClr val="0070C0"/>
                </a:solidFill>
                <a:latin typeface="Arial" panose="020B0604020202020204" pitchFamily="34" charset="0"/>
                <a:ea typeface="宋体" panose="02010600030101010101" pitchFamily="2" charset="-122"/>
              </a:rPr>
              <a:t>、合同变更的</a:t>
            </a:r>
            <a:r>
              <a:rPr lang="en-US" altLang="zh-CN" sz="2000">
                <a:solidFill>
                  <a:srgbClr val="0070C0"/>
                </a:solidFill>
                <a:latin typeface="Arial" panose="020B0604020202020204" pitchFamily="34" charset="0"/>
                <a:ea typeface="宋体" panose="02010600030101010101" pitchFamily="2" charset="-122"/>
              </a:rPr>
              <a:t>5</a:t>
            </a:r>
            <a:r>
              <a:rPr lang="zh-CN" altLang="en-US" sz="2000">
                <a:solidFill>
                  <a:srgbClr val="0070C0"/>
                </a:solidFill>
                <a:latin typeface="Arial" panose="020B0604020202020204" pitchFamily="34" charset="0"/>
                <a:ea typeface="宋体" panose="02010600030101010101" pitchFamily="2" charset="-122"/>
              </a:rPr>
              <a:t>种情形</a:t>
            </a:r>
            <a:endParaRPr lang="zh-CN" altLang="en-US" sz="2000">
              <a:solidFill>
                <a:srgbClr val="0070C0"/>
              </a:solidFill>
              <a:latin typeface="Arial" panose="020B0604020202020204" pitchFamily="34" charset="0"/>
              <a:ea typeface="宋体" panose="02010600030101010101" pitchFamily="2" charset="-122"/>
            </a:endParaRPr>
          </a:p>
        </p:txBody>
      </p:sp>
      <p:sp>
        <p:nvSpPr>
          <p:cNvPr id="48135" name="矩形 1"/>
          <p:cNvSpPr/>
          <p:nvPr/>
        </p:nvSpPr>
        <p:spPr>
          <a:xfrm>
            <a:off x="2711450" y="4170363"/>
            <a:ext cx="7253288" cy="1938337"/>
          </a:xfrm>
          <a:prstGeom prst="rect">
            <a:avLst/>
          </a:prstGeom>
          <a:noFill/>
          <a:ln w="9525">
            <a:noFill/>
          </a:ln>
        </p:spPr>
        <p:txBody>
          <a:bodyPr anchor="t" anchorCtr="0">
            <a:spAutoFit/>
          </a:bodyPr>
          <a:p>
            <a:pPr>
              <a:lnSpc>
                <a:spcPct val="150000"/>
              </a:lnSpc>
            </a:pPr>
            <a:r>
              <a:rPr lang="en-US" altLang="zh-CN" sz="1600">
                <a:latin typeface="微软雅黑" panose="020B0503020204020204" pitchFamily="34" charset="-122"/>
                <a:ea typeface="微软雅黑" panose="020B0503020204020204" pitchFamily="34" charset="-122"/>
              </a:rPr>
              <a:t>A</a:t>
            </a:r>
            <a:r>
              <a:rPr lang="zh-CN" altLang="en-US" sz="1600">
                <a:latin typeface="微软雅黑" panose="020B0503020204020204" pitchFamily="34" charset="-122"/>
                <a:ea typeface="微软雅黑" panose="020B0503020204020204" pitchFamily="34" charset="-122"/>
              </a:rPr>
              <a:t>、协调变更（劳动合同法</a:t>
            </a:r>
            <a:r>
              <a:rPr lang="en-US" altLang="zh-CN" sz="1600">
                <a:latin typeface="微软雅黑" panose="020B0503020204020204" pitchFamily="34" charset="-122"/>
                <a:ea typeface="微软雅黑" panose="020B0503020204020204" pitchFamily="34" charset="-122"/>
              </a:rPr>
              <a:t>35</a:t>
            </a:r>
            <a:r>
              <a:rPr lang="zh-CN" altLang="en-US" sz="1600">
                <a:latin typeface="微软雅黑" panose="020B0503020204020204" pitchFamily="34" charset="-122"/>
                <a:ea typeface="微软雅黑" panose="020B0503020204020204" pitchFamily="34" charset="-122"/>
              </a:rPr>
              <a:t>条）；</a:t>
            </a:r>
            <a:endParaRPr lang="zh-CN" altLang="en-US" sz="1600">
              <a:latin typeface="微软雅黑" panose="020B0503020204020204" pitchFamily="34" charset="-122"/>
              <a:ea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rPr>
              <a:t>B</a:t>
            </a:r>
            <a:r>
              <a:rPr lang="zh-CN" altLang="en-US" sz="1600">
                <a:latin typeface="微软雅黑" panose="020B0503020204020204" pitchFamily="34" charset="-122"/>
                <a:ea typeface="微软雅黑" panose="020B0503020204020204" pitchFamily="34" charset="-122"/>
              </a:rPr>
              <a:t>、依劳动合同约定或规章制度规定（规章制度必须合法并兼具合理性）；</a:t>
            </a:r>
            <a:endParaRPr lang="zh-CN" altLang="en-US" sz="1600">
              <a:latin typeface="微软雅黑" panose="020B0503020204020204" pitchFamily="34" charset="-122"/>
              <a:ea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rPr>
              <a:t>C</a:t>
            </a:r>
            <a:r>
              <a:rPr lang="zh-CN" altLang="en-US" sz="1600">
                <a:latin typeface="微软雅黑" panose="020B0503020204020204" pitchFamily="34" charset="-122"/>
                <a:ea typeface="微软雅黑" panose="020B0503020204020204" pitchFamily="34" charset="-122"/>
              </a:rPr>
              <a:t>、员工患病或非因工负伤；</a:t>
            </a:r>
            <a:endParaRPr lang="en-US" altLang="zh-CN" sz="1600">
              <a:latin typeface="微软雅黑" panose="020B0503020204020204" pitchFamily="34" charset="-122"/>
              <a:ea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rPr>
              <a:t>D</a:t>
            </a:r>
            <a:r>
              <a:rPr lang="zh-CN" altLang="en-US" sz="1600">
                <a:latin typeface="微软雅黑" panose="020B0503020204020204" pitchFamily="34" charset="-122"/>
                <a:ea typeface="微软雅黑" panose="020B0503020204020204" pitchFamily="34" charset="-122"/>
              </a:rPr>
              <a:t>、员工不能胜任工作；</a:t>
            </a:r>
            <a:endParaRPr lang="en-US" altLang="zh-CN" sz="1600">
              <a:latin typeface="微软雅黑" panose="020B0503020204020204" pitchFamily="34" charset="-122"/>
              <a:ea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rPr>
              <a:t>E</a:t>
            </a:r>
            <a:r>
              <a:rPr lang="zh-CN" altLang="en-US" sz="1600">
                <a:latin typeface="微软雅黑" panose="020B0503020204020204" pitchFamily="34" charset="-122"/>
                <a:ea typeface="微软雅黑" panose="020B0503020204020204" pitchFamily="34" charset="-122"/>
              </a:rPr>
              <a:t>、客观情况发生重大变化。</a:t>
            </a:r>
            <a:endParaRPr lang="zh-CN" altLang="en-US" sz="1600">
              <a:latin typeface="微软雅黑" panose="020B0503020204020204" pitchFamily="34" charset="-122"/>
              <a:ea typeface="微软雅黑" panose="020B0503020204020204" pitchFamily="34" charset="-122"/>
            </a:endParaRPr>
          </a:p>
        </p:txBody>
      </p:sp>
      <p:pic>
        <p:nvPicPr>
          <p:cNvPr id="48136" name="Picture 4" descr="progr070"/>
          <p:cNvPicPr>
            <a:picLocks noChangeAspect="1"/>
          </p:cNvPicPr>
          <p:nvPr/>
        </p:nvPicPr>
        <p:blipFill>
          <a:blip r:embed="rId1"/>
          <a:stretch>
            <a:fillRect/>
          </a:stretch>
        </p:blipFill>
        <p:spPr>
          <a:xfrm>
            <a:off x="6416675" y="1989138"/>
            <a:ext cx="3109913" cy="1944687"/>
          </a:xfrm>
          <a:prstGeom prst="rect">
            <a:avLst/>
          </a:prstGeom>
          <a:noFill/>
          <a:ln w="9525">
            <a:noFill/>
          </a:ln>
        </p:spPr>
      </p:pic>
      <p:pic>
        <p:nvPicPr>
          <p:cNvPr id="14380" name="图片 1" descr="议和网-白色"/>
          <p:cNvPicPr>
            <a:picLocks noChangeAspect="1"/>
          </p:cNvPicPr>
          <p:nvPr/>
        </p:nvPicPr>
        <p:blipFill>
          <a:blip r:embed="rId2"/>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3"/>
          <a:stretch>
            <a:fillRect/>
          </a:stretch>
        </p:blipFill>
        <p:spPr>
          <a:xfrm>
            <a:off x="9901238" y="152400"/>
            <a:ext cx="1844675" cy="487363"/>
          </a:xfrm>
          <a:prstGeom prst="rect">
            <a:avLst/>
          </a:prstGeom>
          <a:noFill/>
          <a:ln w="9525">
            <a:noFill/>
          </a:ln>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2"/>
          <p:cNvSpPr>
            <a:spLocks noGrp="1"/>
          </p:cNvSpPr>
          <p:nvPr>
            <p:ph type="title"/>
          </p:nvPr>
        </p:nvSpPr>
        <p:spPr>
          <a:xfrm>
            <a:off x="2279650" y="1196975"/>
            <a:ext cx="5757863" cy="571500"/>
          </a:xfrm>
          <a:ln/>
        </p:spPr>
        <p:txBody>
          <a:bodyPr vert="horz" wrap="square" lIns="91440" tIns="45720" rIns="91440" bIns="45720" anchor="t" anchorCtr="0"/>
          <a:p>
            <a:r>
              <a:rPr lang="en-US" altLang="zh-CN" sz="2000">
                <a:solidFill>
                  <a:srgbClr val="0070C0"/>
                </a:solidFill>
              </a:rPr>
              <a:t>3</a:t>
            </a:r>
            <a:r>
              <a:rPr lang="zh-CN" altLang="en-US" sz="2000">
                <a:solidFill>
                  <a:srgbClr val="0070C0"/>
                </a:solidFill>
              </a:rPr>
              <a:t>、变更岗位易发生纠纷的</a:t>
            </a:r>
            <a:r>
              <a:rPr lang="en-US" altLang="zh-CN" sz="2000">
                <a:solidFill>
                  <a:srgbClr val="0070C0"/>
                </a:solidFill>
              </a:rPr>
              <a:t>4</a:t>
            </a:r>
            <a:r>
              <a:rPr lang="zh-CN" altLang="en-US" sz="2000">
                <a:solidFill>
                  <a:srgbClr val="0070C0"/>
                </a:solidFill>
              </a:rPr>
              <a:t>种情形</a:t>
            </a:r>
            <a:endParaRPr lang="zh-CN" altLang="en-US" sz="2000">
              <a:solidFill>
                <a:srgbClr val="0070C0"/>
              </a:solidFill>
            </a:endParaRPr>
          </a:p>
        </p:txBody>
      </p:sp>
      <p:sp>
        <p:nvSpPr>
          <p:cNvPr id="49154" name="灯片编号占位符 3"/>
          <p:cNvSpPr>
            <a:spLocks noGrp="1"/>
          </p:cNvSpPr>
          <p:nvPr>
            <p:ph type="sldNum" sz="quarter" idx="12"/>
          </p:nvPr>
        </p:nvSpPr>
        <p:spPr>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200">
                <a:solidFill>
                  <a:srgbClr val="898989"/>
                </a:solidFill>
                <a:latin typeface="MHeiTGB-Medium-U"/>
              </a:rPr>
            </a:fld>
            <a:endParaRPr lang="en-US" altLang="zh-CN" sz="1200">
              <a:solidFill>
                <a:srgbClr val="898989"/>
              </a:solidFill>
              <a:latin typeface="MHeiTGB-Medium-U"/>
            </a:endParaRPr>
          </a:p>
        </p:txBody>
      </p:sp>
      <p:sp>
        <p:nvSpPr>
          <p:cNvPr id="49155" name="矩形 4"/>
          <p:cNvSpPr/>
          <p:nvPr/>
        </p:nvSpPr>
        <p:spPr>
          <a:xfrm>
            <a:off x="2409825" y="1700213"/>
            <a:ext cx="7561263" cy="1752600"/>
          </a:xfrm>
          <a:prstGeom prst="rect">
            <a:avLst/>
          </a:prstGeom>
          <a:noFill/>
          <a:ln w="9525">
            <a:noFill/>
          </a:ln>
        </p:spPr>
        <p:txBody>
          <a:bodyPr anchor="t" anchorCtr="0">
            <a:spAutoFit/>
          </a:bodyPr>
          <a:p>
            <a:r>
              <a:rPr lang="en-US" altLang="zh-CN" sz="1800">
                <a:latin typeface="MHeiTGB-Medium-U"/>
                <a:ea typeface="宋体" panose="02010600030101010101" pitchFamily="2" charset="-122"/>
              </a:rPr>
              <a:t>A</a:t>
            </a:r>
            <a:r>
              <a:rPr lang="zh-CN" altLang="en-US" sz="1800">
                <a:latin typeface="MHeiTGB-Medium-U"/>
                <a:ea typeface="宋体" panose="02010600030101010101" pitchFamily="2" charset="-122"/>
              </a:rPr>
              <a:t>、在劳动合同中明确约定用人单位根据生产经营的需要可以变更劳动者的工作岗位；</a:t>
            </a:r>
            <a:endParaRPr lang="en-US" altLang="zh-CN" sz="1800">
              <a:latin typeface="MHeiTGB-Medium-U"/>
              <a:ea typeface="宋体" panose="02010600030101010101" pitchFamily="2" charset="-122"/>
            </a:endParaRPr>
          </a:p>
          <a:p>
            <a:r>
              <a:rPr lang="en-US" altLang="zh-CN" sz="1800">
                <a:latin typeface="MHeiTGB-Medium-U"/>
                <a:ea typeface="宋体" panose="02010600030101010101" pitchFamily="2" charset="-122"/>
              </a:rPr>
              <a:t>B</a:t>
            </a:r>
            <a:r>
              <a:rPr lang="zh-CN" altLang="en-US" sz="1800">
                <a:latin typeface="MHeiTGB-Medium-U"/>
                <a:ea typeface="宋体" panose="02010600030101010101" pitchFamily="2" charset="-122"/>
              </a:rPr>
              <a:t>、劳动者不能胜任工作，由用人单位对其进行岗位调整；</a:t>
            </a:r>
            <a:endParaRPr lang="en-US" altLang="zh-CN" sz="1800">
              <a:latin typeface="MHeiTGB-Medium-U"/>
              <a:ea typeface="宋体" panose="02010600030101010101" pitchFamily="2" charset="-122"/>
            </a:endParaRPr>
          </a:p>
          <a:p>
            <a:r>
              <a:rPr lang="en-US" altLang="zh-CN" sz="1800">
                <a:latin typeface="MHeiTGB-Medium-U"/>
                <a:ea typeface="宋体" panose="02010600030101010101" pitchFamily="2" charset="-122"/>
              </a:rPr>
              <a:t>C</a:t>
            </a:r>
            <a:r>
              <a:rPr lang="zh-CN" altLang="en-US" sz="1800">
                <a:latin typeface="MHeiTGB-Medium-U"/>
                <a:ea typeface="宋体" panose="02010600030101010101" pitchFamily="2" charset="-122"/>
              </a:rPr>
              <a:t>、劳动者与用人单位签署了带有保密期条款的保密协议，在劳动者提出辞呈后，用人单位对其工作岗位进行的调整；</a:t>
            </a:r>
            <a:endParaRPr lang="en-US" altLang="zh-CN" sz="1800">
              <a:latin typeface="MHeiTGB-Medium-U"/>
              <a:ea typeface="宋体" panose="02010600030101010101" pitchFamily="2" charset="-122"/>
            </a:endParaRPr>
          </a:p>
          <a:p>
            <a:r>
              <a:rPr lang="en-US" altLang="zh-CN" sz="1800">
                <a:latin typeface="MHeiTGB-Medium-U"/>
                <a:ea typeface="宋体" panose="02010600030101010101" pitchFamily="2" charset="-122"/>
              </a:rPr>
              <a:t>D</a:t>
            </a:r>
            <a:r>
              <a:rPr lang="zh-CN" altLang="en-US" sz="1800">
                <a:latin typeface="MHeiTGB-Medium-U"/>
                <a:ea typeface="宋体" panose="02010600030101010101" pitchFamily="2" charset="-122"/>
              </a:rPr>
              <a:t>、用人单位生产经营状况发生重大变化，需要调整劳动者工作岗位的。</a:t>
            </a:r>
            <a:endParaRPr lang="zh-CN" altLang="en-US" sz="1800">
              <a:latin typeface="MHeiTGB-Medium-U"/>
              <a:ea typeface="宋体" panose="02010600030101010101" pitchFamily="2" charset="-122"/>
            </a:endParaRPr>
          </a:p>
        </p:txBody>
      </p:sp>
      <p:sp>
        <p:nvSpPr>
          <p:cNvPr id="49156" name="标题 1"/>
          <p:cNvSpPr txBox="1"/>
          <p:nvPr/>
        </p:nvSpPr>
        <p:spPr>
          <a:xfrm>
            <a:off x="3536950" y="128588"/>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四、劳动合同风险防范</a:t>
            </a:r>
            <a:endParaRPr lang="zh-CN" altLang="en-US" sz="2300">
              <a:solidFill>
                <a:srgbClr val="C00000"/>
              </a:solidFill>
              <a:latin typeface="黑体" panose="02010609060101010101" pitchFamily="49" charset="-122"/>
              <a:ea typeface="黑体" panose="02010609060101010101" pitchFamily="49" charset="-122"/>
            </a:endParaRPr>
          </a:p>
        </p:txBody>
      </p:sp>
      <p:sp>
        <p:nvSpPr>
          <p:cNvPr id="49157" name="Rectangle 3"/>
          <p:cNvSpPr txBox="1">
            <a:spLocks noRot="1"/>
          </p:cNvSpPr>
          <p:nvPr/>
        </p:nvSpPr>
        <p:spPr>
          <a:xfrm>
            <a:off x="2279650" y="3860800"/>
            <a:ext cx="7632700" cy="1897063"/>
          </a:xfrm>
          <a:prstGeom prst="rect">
            <a:avLst/>
          </a:prstGeom>
          <a:noFill/>
          <a:ln w="9525">
            <a:noFill/>
          </a:ln>
        </p:spPr>
        <p:txBody>
          <a:bodyPr anchor="t" anchorCtr="0"/>
          <a:p>
            <a:pPr marL="158750" indent="-158750">
              <a:lnSpc>
                <a:spcPct val="150000"/>
              </a:lnSpc>
              <a:spcBef>
                <a:spcPct val="20000"/>
              </a:spcBef>
              <a:buFont typeface="Arial" panose="020B0604020202020204" pitchFamily="34" charset="0"/>
              <a:buChar char="•"/>
            </a:pPr>
            <a:r>
              <a:rPr lang="en-US" altLang="zh-CN" sz="1600">
                <a:latin typeface="微软雅黑" panose="020B0503020204020204" pitchFamily="34" charset="-122"/>
                <a:ea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rPr>
              <a:t>、变更合同，首推协商；</a:t>
            </a:r>
            <a:endParaRPr lang="zh-CN" altLang="en-US" sz="1600">
              <a:latin typeface="微软雅黑" panose="020B0503020204020204" pitchFamily="34" charset="-122"/>
              <a:ea typeface="微软雅黑" panose="020B0503020204020204" pitchFamily="34" charset="-122"/>
            </a:endParaRPr>
          </a:p>
          <a:p>
            <a:pPr marL="158750" indent="-158750">
              <a:lnSpc>
                <a:spcPct val="150000"/>
              </a:lnSpc>
              <a:spcBef>
                <a:spcPct val="20000"/>
              </a:spcBef>
              <a:buFont typeface="Arial" panose="020B0604020202020204" pitchFamily="34" charset="0"/>
              <a:buChar char="•"/>
            </a:pPr>
            <a:r>
              <a:rPr lang="en-US" altLang="zh-CN" sz="1600">
                <a:latin typeface="微软雅黑" panose="020B0503020204020204" pitchFamily="34" charset="-122"/>
                <a:ea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rPr>
              <a:t>、</a:t>
            </a:r>
            <a:r>
              <a:rPr lang="zh-CN" altLang="zh-CN" sz="1600">
                <a:latin typeface="Arial" panose="020B0604020202020204" pitchFamily="34" charset="0"/>
                <a:ea typeface="宋体" panose="02010600030101010101" pitchFamily="2" charset="-122"/>
              </a:rPr>
              <a:t>劳动合同中约定的岗位宜粗不宜细</a:t>
            </a:r>
            <a:r>
              <a:rPr lang="zh-CN" altLang="en-US" sz="1600">
                <a:latin typeface="微软雅黑" panose="020B0503020204020204" pitchFamily="34" charset="-122"/>
                <a:ea typeface="微软雅黑" panose="020B0503020204020204" pitchFamily="34" charset="-122"/>
              </a:rPr>
              <a:t>；</a:t>
            </a:r>
            <a:endParaRPr lang="zh-CN" altLang="en-US" sz="1600">
              <a:latin typeface="微软雅黑" panose="020B0503020204020204" pitchFamily="34" charset="-122"/>
              <a:ea typeface="微软雅黑" panose="020B0503020204020204" pitchFamily="34" charset="-122"/>
            </a:endParaRPr>
          </a:p>
          <a:p>
            <a:pPr marL="158750" indent="-158750">
              <a:lnSpc>
                <a:spcPct val="150000"/>
              </a:lnSpc>
              <a:spcBef>
                <a:spcPct val="20000"/>
              </a:spcBef>
              <a:buFont typeface="Arial" panose="020B0604020202020204" pitchFamily="34" charset="0"/>
              <a:buChar char="•"/>
            </a:pPr>
            <a:r>
              <a:rPr lang="en-US" altLang="zh-CN" sz="1600">
                <a:latin typeface="微软雅黑" panose="020B0503020204020204" pitchFamily="34" charset="-122"/>
                <a:ea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rPr>
              <a:t>、为方便调岗，可以</a:t>
            </a:r>
            <a:r>
              <a:rPr lang="zh-CN" altLang="zh-CN" sz="1600">
                <a:latin typeface="Arial" panose="020B0604020202020204" pitchFamily="34" charset="0"/>
                <a:ea typeface="宋体" panose="02010600030101010101" pitchFamily="2" charset="-122"/>
              </a:rPr>
              <a:t>与员工一年一签岗位聘约书</a:t>
            </a:r>
            <a:r>
              <a:rPr lang="zh-CN" altLang="en-US" sz="1600">
                <a:latin typeface="Arial" panose="020B0604020202020204" pitchFamily="34" charset="0"/>
                <a:ea typeface="宋体" panose="02010600030101010101" pitchFamily="2" charset="-122"/>
              </a:rPr>
              <a:t>；</a:t>
            </a:r>
            <a:endParaRPr lang="en-US" altLang="zh-CN" sz="1600">
              <a:latin typeface="Arial" panose="020B0604020202020204" pitchFamily="34" charset="0"/>
              <a:ea typeface="宋体" panose="02010600030101010101" pitchFamily="2" charset="-122"/>
            </a:endParaRPr>
          </a:p>
          <a:p>
            <a:pPr marL="158750" indent="-158750">
              <a:lnSpc>
                <a:spcPct val="150000"/>
              </a:lnSpc>
              <a:spcBef>
                <a:spcPct val="20000"/>
              </a:spcBef>
              <a:buFont typeface="Arial" panose="020B0604020202020204" pitchFamily="34" charset="0"/>
              <a:buChar char="•"/>
            </a:pPr>
            <a:r>
              <a:rPr lang="en-US" altLang="zh-CN" sz="1600">
                <a:latin typeface="微软雅黑" panose="020B0503020204020204" pitchFamily="34" charset="-122"/>
                <a:ea typeface="微软雅黑" panose="020B0503020204020204" pitchFamily="34" charset="-122"/>
              </a:rPr>
              <a:t>4</a:t>
            </a:r>
            <a:r>
              <a:rPr lang="zh-CN" altLang="en-US" sz="1600">
                <a:latin typeface="微软雅黑" panose="020B0503020204020204" pitchFamily="34" charset="-122"/>
                <a:ea typeface="微软雅黑" panose="020B0503020204020204" pitchFamily="34" charset="-122"/>
              </a:rPr>
              <a:t>、</a:t>
            </a:r>
            <a:r>
              <a:rPr lang="zh-CN" altLang="en-US" sz="1600">
                <a:latin typeface="Arial" panose="020B0604020202020204" pitchFamily="34" charset="0"/>
                <a:ea typeface="宋体" panose="02010600030101010101" pitchFamily="2" charset="-122"/>
              </a:rPr>
              <a:t>对薪酬、岗位变动的条件和流程应在规章制度中作出相应</a:t>
            </a:r>
            <a:r>
              <a:rPr lang="zh-CN" altLang="zh-CN" sz="1600">
                <a:latin typeface="Arial" panose="020B0604020202020204" pitchFamily="34" charset="0"/>
                <a:ea typeface="宋体" panose="02010600030101010101" pitchFamily="2" charset="-122"/>
              </a:rPr>
              <a:t>规定</a:t>
            </a:r>
            <a:r>
              <a:rPr lang="zh-CN" altLang="en-US" sz="1600">
                <a:latin typeface="Arial" panose="020B0604020202020204" pitchFamily="34" charset="0"/>
                <a:ea typeface="宋体" panose="02010600030101010101" pitchFamily="2" charset="-122"/>
              </a:rPr>
              <a:t>。</a:t>
            </a:r>
            <a:endParaRPr lang="en-US" altLang="zh-CN" sz="1600">
              <a:latin typeface="微软雅黑" panose="020B0503020204020204" pitchFamily="34" charset="-122"/>
              <a:ea typeface="微软雅黑" panose="020B0503020204020204" pitchFamily="34" charset="-122"/>
            </a:endParaRPr>
          </a:p>
          <a:p>
            <a:pPr marL="158750" indent="-158750">
              <a:lnSpc>
                <a:spcPct val="150000"/>
              </a:lnSpc>
              <a:spcBef>
                <a:spcPct val="20000"/>
              </a:spcBef>
              <a:buFont typeface="Arial" panose="020B0604020202020204" pitchFamily="34" charset="0"/>
              <a:buChar char="•"/>
            </a:pPr>
            <a:endParaRPr lang="zh-CN" altLang="en-US" sz="1800">
              <a:latin typeface="微软雅黑" panose="020B0503020204020204" pitchFamily="34" charset="-122"/>
              <a:ea typeface="微软雅黑" panose="020B0503020204020204" pitchFamily="34" charset="-122"/>
            </a:endParaRPr>
          </a:p>
        </p:txBody>
      </p:sp>
      <p:sp>
        <p:nvSpPr>
          <p:cNvPr id="49158" name="Rectangle 2"/>
          <p:cNvSpPr txBox="1"/>
          <p:nvPr/>
        </p:nvSpPr>
        <p:spPr>
          <a:xfrm>
            <a:off x="2279650" y="3573463"/>
            <a:ext cx="5757863" cy="571500"/>
          </a:xfrm>
          <a:prstGeom prst="rect">
            <a:avLst/>
          </a:prstGeom>
          <a:noFill/>
          <a:ln w="9525">
            <a:noFill/>
          </a:ln>
        </p:spPr>
        <p:txBody>
          <a:bodyPr anchor="t" anchorCtr="0"/>
          <a:p>
            <a:r>
              <a:rPr lang="en-US" altLang="zh-CN" sz="2000">
                <a:solidFill>
                  <a:srgbClr val="0070C0"/>
                </a:solidFill>
                <a:latin typeface="Arial" panose="020B0604020202020204" pitchFamily="34" charset="0"/>
                <a:ea typeface="宋体" panose="02010600030101010101" pitchFamily="2" charset="-122"/>
              </a:rPr>
              <a:t>4</a:t>
            </a:r>
            <a:r>
              <a:rPr lang="zh-CN" altLang="en-US" sz="2000">
                <a:solidFill>
                  <a:srgbClr val="0070C0"/>
                </a:solidFill>
                <a:latin typeface="Arial" panose="020B0604020202020204" pitchFamily="34" charset="0"/>
                <a:ea typeface="宋体" panose="02010600030101010101" pitchFamily="2" charset="-122"/>
              </a:rPr>
              <a:t>、合同变更风险防范</a:t>
            </a:r>
            <a:endParaRPr lang="zh-CN" altLang="en-US" sz="2000">
              <a:solidFill>
                <a:srgbClr val="0070C0"/>
              </a:solidFill>
              <a:latin typeface="Arial" panose="020B0604020202020204" pitchFamily="34" charset="0"/>
              <a:ea typeface="宋体" panose="02010600030101010101" pitchFamily="2" charset="-122"/>
            </a:endParaRPr>
          </a:p>
        </p:txBody>
      </p:sp>
      <p:sp>
        <p:nvSpPr>
          <p:cNvPr id="49159" name="矩形 9"/>
          <p:cNvSpPr/>
          <p:nvPr/>
        </p:nvSpPr>
        <p:spPr>
          <a:xfrm>
            <a:off x="2454275" y="5688013"/>
            <a:ext cx="7056438" cy="336550"/>
          </a:xfrm>
          <a:prstGeom prst="rect">
            <a:avLst/>
          </a:prstGeom>
          <a:noFill/>
          <a:ln w="9525">
            <a:noFill/>
          </a:ln>
        </p:spPr>
        <p:txBody>
          <a:bodyPr anchor="t" anchorCtr="0">
            <a:spAutoFit/>
          </a:bodyPr>
          <a:p>
            <a:r>
              <a:rPr lang="zh-CN" altLang="en-US" sz="1600">
                <a:solidFill>
                  <a:srgbClr val="FF0000"/>
                </a:solidFill>
                <a:latin typeface="MHeiTGB-Medium-U"/>
                <a:ea typeface="宋体" panose="02010600030101010101" pitchFamily="2" charset="-122"/>
              </a:rPr>
              <a:t>动者不胜任工作而变更、调整其工作岗位，属于用人单位的自主权。</a:t>
            </a:r>
            <a:endParaRPr lang="zh-CN" altLang="en-US" sz="1600">
              <a:solidFill>
                <a:srgbClr val="FF0000"/>
              </a:solidFill>
              <a:latin typeface="MHeiTGB-Medium-U"/>
              <a:ea typeface="宋体" panose="02010600030101010101" pitchFamily="2" charset="-122"/>
            </a:endParaRPr>
          </a:p>
        </p:txBody>
      </p:sp>
      <p:pic>
        <p:nvPicPr>
          <p:cNvPr id="14380"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内容占位符 2"/>
          <p:cNvSpPr>
            <a:spLocks noGrp="1"/>
          </p:cNvSpPr>
          <p:nvPr>
            <p:ph idx="1"/>
          </p:nvPr>
        </p:nvSpPr>
        <p:spPr>
          <a:xfrm>
            <a:off x="2486025" y="1803400"/>
            <a:ext cx="7334250" cy="2286000"/>
          </a:xfrm>
          <a:solidFill>
            <a:srgbClr val="FFFFFF"/>
          </a:solidFill>
          <a:ln/>
        </p:spPr>
        <p:txBody>
          <a:bodyPr vert="horz" wrap="square" lIns="91440" tIns="45720" rIns="91440" bIns="45720" anchor="t" anchorCtr="0"/>
          <a:p>
            <a:pPr marL="0" indent="0" eaLnBrk="1" hangingPunct="1">
              <a:lnSpc>
                <a:spcPct val="150000"/>
              </a:lnSpc>
              <a:buNone/>
            </a:pPr>
            <a:r>
              <a:rPr lang="zh-CN" altLang="en-US" sz="1800">
                <a:latin typeface="黑体" panose="02010609060101010101" pitchFamily="49" charset="-122"/>
                <a:ea typeface="黑体" panose="02010609060101010101" pitchFamily="49" charset="-122"/>
              </a:rPr>
              <a:t>司法解释</a:t>
            </a:r>
            <a:r>
              <a:rPr lang="en-US" altLang="zh-CN" sz="1800">
                <a:latin typeface="黑体" panose="02010609060101010101" pitchFamily="49" charset="-122"/>
                <a:ea typeface="黑体" panose="02010609060101010101" pitchFamily="49" charset="-122"/>
              </a:rPr>
              <a:t>4</a:t>
            </a:r>
            <a:r>
              <a:rPr lang="zh-CN" altLang="en-US" sz="1800">
                <a:latin typeface="黑体" panose="02010609060101010101" pitchFamily="49" charset="-122"/>
                <a:ea typeface="黑体" panose="02010609060101010101" pitchFamily="49" charset="-122"/>
              </a:rPr>
              <a:t>第十一条规定</a:t>
            </a:r>
            <a:endParaRPr lang="en-US" altLang="zh-CN" sz="1800">
              <a:latin typeface="黑体" panose="02010609060101010101" pitchFamily="49" charset="-122"/>
              <a:ea typeface="黑体" panose="02010609060101010101" pitchFamily="49" charset="-122"/>
            </a:endParaRPr>
          </a:p>
          <a:p>
            <a:pPr marL="0" indent="0" eaLnBrk="1" hangingPunct="1">
              <a:lnSpc>
                <a:spcPct val="150000"/>
              </a:lnSpc>
              <a:buNone/>
            </a:pPr>
            <a:r>
              <a:rPr lang="zh-CN" altLang="zh-CN" sz="1600">
                <a:latin typeface="黑体" panose="02010609060101010101" pitchFamily="49" charset="-122"/>
                <a:ea typeface="黑体" panose="02010609060101010101" pitchFamily="49" charset="-122"/>
              </a:rPr>
              <a:t> </a:t>
            </a:r>
            <a:r>
              <a:rPr lang="en-US" altLang="zh-CN" sz="1600">
                <a:latin typeface="黑体" panose="02010609060101010101" pitchFamily="49" charset="-122"/>
                <a:ea typeface="黑体" panose="02010609060101010101" pitchFamily="49" charset="-122"/>
              </a:rPr>
              <a:t>   </a:t>
            </a:r>
            <a:r>
              <a:rPr lang="zh-CN" altLang="en-US" sz="1600">
                <a:latin typeface="微软雅黑" panose="020B0503020204020204" pitchFamily="34" charset="-122"/>
                <a:ea typeface="微软雅黑" panose="020B0503020204020204" pitchFamily="34" charset="-122"/>
              </a:rPr>
              <a:t>变更劳动合同未采用书面形式，</a:t>
            </a:r>
            <a:r>
              <a:rPr lang="zh-CN" altLang="en-US" sz="1600">
                <a:solidFill>
                  <a:srgbClr val="FF0000"/>
                </a:solidFill>
                <a:latin typeface="微软雅黑" panose="020B0503020204020204" pitchFamily="34" charset="-122"/>
                <a:ea typeface="微软雅黑" panose="020B0503020204020204" pitchFamily="34" charset="-122"/>
              </a:rPr>
              <a:t>但已经实际履行了口头变更的劳动合同超过一个月</a:t>
            </a:r>
            <a:r>
              <a:rPr lang="zh-CN" altLang="en-US" sz="1600">
                <a:latin typeface="微软雅黑" panose="020B0503020204020204" pitchFamily="34" charset="-122"/>
                <a:ea typeface="微软雅黑" panose="020B0503020204020204" pitchFamily="34" charset="-122"/>
              </a:rPr>
              <a:t>，且变更后的劳动合同内容不违反法律、行政法规、国家政策以及公序良俗，当事人以未采用书面形式为由主张劳动合同变更无效的，人民法院不予支持。</a:t>
            </a:r>
            <a:endParaRPr lang="zh-CN" altLang="zh-CN" sz="1600">
              <a:latin typeface="微软雅黑" panose="020B0503020204020204" pitchFamily="34" charset="-122"/>
              <a:ea typeface="微软雅黑" panose="020B0503020204020204" pitchFamily="34" charset="-122"/>
            </a:endParaRPr>
          </a:p>
          <a:p>
            <a:pPr marL="0" indent="0" eaLnBrk="1" hangingPunct="1"/>
            <a:endParaRPr lang="zh-CN" altLang="en-US"/>
          </a:p>
        </p:txBody>
      </p:sp>
      <p:pic>
        <p:nvPicPr>
          <p:cNvPr id="50178" name="Picture 5"/>
          <p:cNvPicPr>
            <a:picLocks noChangeAspect="1"/>
          </p:cNvPicPr>
          <p:nvPr/>
        </p:nvPicPr>
        <p:blipFill>
          <a:blip r:embed="rId1"/>
          <a:stretch>
            <a:fillRect/>
          </a:stretch>
        </p:blipFill>
        <p:spPr>
          <a:xfrm>
            <a:off x="7319963" y="3400425"/>
            <a:ext cx="1077912" cy="1116013"/>
          </a:xfrm>
          <a:prstGeom prst="rect">
            <a:avLst/>
          </a:prstGeom>
          <a:noFill/>
          <a:ln w="9525">
            <a:noFill/>
          </a:ln>
        </p:spPr>
      </p:pic>
      <p:sp>
        <p:nvSpPr>
          <p:cNvPr id="2" name="矩形 1"/>
          <p:cNvSpPr/>
          <p:nvPr/>
        </p:nvSpPr>
        <p:spPr>
          <a:xfrm>
            <a:off x="2530475" y="4516438"/>
            <a:ext cx="7334250" cy="1198563"/>
          </a:xfrm>
          <a:prstGeom prst="rect">
            <a:avLst/>
          </a:prstGeom>
          <a:solidFill>
            <a:schemeClr val="accent5"/>
          </a:solidFill>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1600" b="0" i="0" u="none" strike="noStrike" kern="1200" cap="none" spc="0" normalizeH="0" baseline="0" noProof="1">
                <a:solidFill>
                  <a:srgbClr val="000000"/>
                </a:solidFill>
                <a:latin typeface="华文新魏" panose="02010800040101010101" pitchFamily="2" charset="-122"/>
                <a:ea typeface="华文新魏" panose="02010800040101010101" pitchFamily="2" charset="-122"/>
                <a:cs typeface="+mn-cs"/>
              </a:rPr>
              <a:t>《</a:t>
            </a:r>
            <a:r>
              <a:rPr kumimoji="0" lang="zh-CN" altLang="en-US" sz="1600" b="0" i="0" u="none" strike="noStrike" kern="1200" cap="none" spc="0" normalizeH="0" baseline="0" noProof="1">
                <a:solidFill>
                  <a:srgbClr val="000000"/>
                </a:solidFill>
                <a:latin typeface="华文新魏" panose="02010800040101010101" pitchFamily="2" charset="-122"/>
                <a:ea typeface="华文新魏" panose="02010800040101010101" pitchFamily="2" charset="-122"/>
                <a:cs typeface="+mn-cs"/>
              </a:rPr>
              <a:t>劳动合同法</a:t>
            </a:r>
            <a:r>
              <a:rPr kumimoji="0" lang="en-US" altLang="zh-CN" sz="1600" b="0" i="0" u="none" strike="noStrike" kern="1200" cap="none" spc="0" normalizeH="0" baseline="0" noProof="1">
                <a:solidFill>
                  <a:srgbClr val="000000"/>
                </a:solidFill>
                <a:latin typeface="华文新魏" panose="02010800040101010101" pitchFamily="2" charset="-122"/>
                <a:ea typeface="华文新魏" panose="02010800040101010101" pitchFamily="2" charset="-122"/>
                <a:cs typeface="+mn-cs"/>
              </a:rPr>
              <a:t>》</a:t>
            </a:r>
            <a:r>
              <a:rPr kumimoji="0" lang="zh-CN" altLang="zh-CN" sz="1600" b="0" i="0" u="none" strike="noStrike" kern="1200" cap="none" spc="0" normalizeH="0" baseline="0" noProof="1">
                <a:solidFill>
                  <a:srgbClr val="000000"/>
                </a:solidFill>
                <a:latin typeface="华文新魏" panose="02010800040101010101" pitchFamily="2" charset="-122"/>
                <a:ea typeface="华文新魏" panose="02010800040101010101" pitchFamily="2" charset="-122"/>
                <a:cs typeface="+mn-cs"/>
              </a:rPr>
              <a:t>第</a:t>
            </a:r>
            <a:r>
              <a:rPr kumimoji="0" lang="en-US" altLang="zh-CN" sz="1600" b="0" i="0" u="none" strike="noStrike" kern="1200" cap="none" spc="0" normalizeH="0" baseline="0" noProof="1">
                <a:solidFill>
                  <a:srgbClr val="000000"/>
                </a:solidFill>
                <a:latin typeface="华文新魏" panose="02010800040101010101" pitchFamily="2" charset="-122"/>
                <a:ea typeface="华文新魏" panose="02010800040101010101" pitchFamily="2" charset="-122"/>
                <a:cs typeface="+mn-cs"/>
              </a:rPr>
              <a:t>35</a:t>
            </a:r>
            <a:r>
              <a:rPr kumimoji="0" lang="zh-CN" altLang="zh-CN" sz="1600" b="0" i="0" u="none" strike="noStrike" kern="1200" cap="none" spc="0" normalizeH="0" baseline="0" noProof="1">
                <a:solidFill>
                  <a:srgbClr val="000000"/>
                </a:solidFill>
                <a:latin typeface="华文新魏" panose="02010800040101010101" pitchFamily="2" charset="-122"/>
                <a:ea typeface="华文新魏" panose="02010800040101010101" pitchFamily="2" charset="-122"/>
                <a:cs typeface="+mn-cs"/>
              </a:rPr>
              <a:t>条　用人单位与劳动者协商一致，可以变更劳动合同约定的内容。变更劳动合同，应当采用书面形式。</a:t>
            </a:r>
            <a:endParaRPr kumimoji="0" lang="zh-CN" altLang="zh-CN" sz="1600" b="0" i="0" u="none" strike="noStrike" kern="1200" cap="none" spc="0" normalizeH="0" baseline="0" noProof="1">
              <a:solidFill>
                <a:srgbClr val="000000"/>
              </a:solidFill>
              <a:latin typeface="华文新魏" panose="02010800040101010101" pitchFamily="2" charset="-122"/>
              <a:ea typeface="华文新魏" panose="02010800040101010101" pitchFamily="2"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1600" b="0" i="0" u="none" strike="noStrike" kern="1200" cap="none" spc="0" normalizeH="0" baseline="0" noProof="1">
                <a:solidFill>
                  <a:srgbClr val="000000"/>
                </a:solidFill>
                <a:latin typeface="华文新魏" panose="02010800040101010101" pitchFamily="2" charset="-122"/>
                <a:ea typeface="华文新魏" panose="02010800040101010101" pitchFamily="2" charset="-122"/>
                <a:cs typeface="+mn-cs"/>
              </a:rPr>
              <a:t>    </a:t>
            </a:r>
            <a:r>
              <a:rPr kumimoji="0" lang="zh-CN" altLang="zh-CN" sz="1600" b="0" i="0" u="none" strike="noStrike" kern="1200" cap="none" spc="0" normalizeH="0" baseline="0" noProof="1">
                <a:solidFill>
                  <a:srgbClr val="000000"/>
                </a:solidFill>
                <a:latin typeface="华文新魏" panose="02010800040101010101" pitchFamily="2" charset="-122"/>
                <a:ea typeface="华文新魏" panose="02010800040101010101" pitchFamily="2" charset="-122"/>
                <a:cs typeface="+mn-cs"/>
              </a:rPr>
              <a:t>变更后的劳动合同文本由用人单位和劳动者各执一份。</a:t>
            </a:r>
            <a:endParaRPr kumimoji="0" lang="zh-CN" altLang="zh-CN" sz="1600" b="0" i="0" u="none" strike="noStrike" kern="1200" cap="none" spc="0" normalizeH="0" baseline="0" noProof="1">
              <a:solidFill>
                <a:srgbClr val="000000"/>
              </a:solidFill>
              <a:latin typeface="华文新魏" panose="02010800040101010101" pitchFamily="2" charset="-122"/>
              <a:ea typeface="华文新魏" panose="02010800040101010101" pitchFamily="2" charset="-122"/>
              <a:cs typeface="+mn-cs"/>
            </a:endParaRPr>
          </a:p>
        </p:txBody>
      </p:sp>
      <p:sp>
        <p:nvSpPr>
          <p:cNvPr id="50180" name="标题 1"/>
          <p:cNvSpPr txBox="1"/>
          <p:nvPr/>
        </p:nvSpPr>
        <p:spPr>
          <a:xfrm>
            <a:off x="3551238" y="141288"/>
            <a:ext cx="5757862"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四、劳动合同风险防范</a:t>
            </a:r>
            <a:endParaRPr lang="zh-CN" altLang="en-US" sz="2300">
              <a:solidFill>
                <a:srgbClr val="C00000"/>
              </a:solidFill>
              <a:latin typeface="黑体" panose="02010609060101010101" pitchFamily="49" charset="-122"/>
              <a:ea typeface="黑体" panose="02010609060101010101" pitchFamily="49" charset="-122"/>
            </a:endParaRPr>
          </a:p>
        </p:txBody>
      </p:sp>
      <p:sp>
        <p:nvSpPr>
          <p:cNvPr id="50181" name="Rectangle 2"/>
          <p:cNvSpPr txBox="1"/>
          <p:nvPr/>
        </p:nvSpPr>
        <p:spPr>
          <a:xfrm>
            <a:off x="2279650" y="1196975"/>
            <a:ext cx="5757863" cy="571500"/>
          </a:xfrm>
          <a:prstGeom prst="rect">
            <a:avLst/>
          </a:prstGeom>
          <a:noFill/>
          <a:ln w="9525">
            <a:noFill/>
          </a:ln>
        </p:spPr>
        <p:txBody>
          <a:bodyPr anchor="t" anchorCtr="0"/>
          <a:p>
            <a:r>
              <a:rPr lang="en-US" altLang="zh-CN" sz="2000">
                <a:solidFill>
                  <a:srgbClr val="0070C0"/>
                </a:solidFill>
                <a:latin typeface="Arial" panose="020B0604020202020204" pitchFamily="34" charset="0"/>
                <a:ea typeface="宋体" panose="02010600030101010101" pitchFamily="2" charset="-122"/>
              </a:rPr>
              <a:t>5</a:t>
            </a:r>
            <a:r>
              <a:rPr lang="zh-CN" altLang="en-US" sz="2000">
                <a:solidFill>
                  <a:srgbClr val="0070C0"/>
                </a:solidFill>
                <a:latin typeface="Arial" panose="020B0604020202020204" pitchFamily="34" charset="0"/>
                <a:ea typeface="宋体" panose="02010600030101010101" pitchFamily="2" charset="-122"/>
              </a:rPr>
              <a:t>、劳动合同变更新规则</a:t>
            </a:r>
            <a:endParaRPr lang="zh-CN" altLang="en-US" sz="2000">
              <a:solidFill>
                <a:srgbClr val="0070C0"/>
              </a:solidFill>
              <a:latin typeface="Arial" panose="020B0604020202020204" pitchFamily="34" charset="0"/>
              <a:ea typeface="宋体" panose="02010600030101010101" pitchFamily="2" charset="-122"/>
            </a:endParaRPr>
          </a:p>
        </p:txBody>
      </p:sp>
      <p:pic>
        <p:nvPicPr>
          <p:cNvPr id="14380" name="图片 1" descr="议和网-白色"/>
          <p:cNvPicPr>
            <a:picLocks noChangeAspect="1"/>
          </p:cNvPicPr>
          <p:nvPr/>
        </p:nvPicPr>
        <p:blipFill>
          <a:blip r:embed="rId2"/>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3"/>
          <a:stretch>
            <a:fillRect/>
          </a:stretch>
        </p:blipFill>
        <p:spPr>
          <a:xfrm>
            <a:off x="9901238" y="152400"/>
            <a:ext cx="1844675" cy="487363"/>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1"/>
          <p:cNvSpPr>
            <a:spLocks noGrp="1"/>
          </p:cNvSpPr>
          <p:nvPr>
            <p:ph type="title"/>
          </p:nvPr>
        </p:nvSpPr>
        <p:spPr>
          <a:ln/>
        </p:spPr>
        <p:txBody>
          <a:bodyPr vert="horz" wrap="square" lIns="91440" tIns="45720" rIns="91440" bIns="45720" anchor="ctr" anchorCtr="0"/>
          <a:p>
            <a:r>
              <a:rPr lang="zh-CN" altLang="en-US" sz="2400">
                <a:solidFill>
                  <a:srgbClr val="C00000"/>
                </a:solidFill>
              </a:rPr>
              <a:t>一、劳动用工法律风险</a:t>
            </a:r>
            <a:endParaRPr lang="zh-CN" altLang="en-US">
              <a:solidFill>
                <a:srgbClr val="C00000"/>
              </a:solidFill>
            </a:endParaRPr>
          </a:p>
        </p:txBody>
      </p:sp>
      <p:sp>
        <p:nvSpPr>
          <p:cNvPr id="8194" name="灯片编号占位符 3"/>
          <p:cNvSpPr>
            <a:spLocks noGrp="1"/>
          </p:cNvSpPr>
          <p:nvPr>
            <p:ph type="sldNum" sz="quarter" idx="12"/>
          </p:nvPr>
        </p:nvSpPr>
        <p:spPr>
          <a:xfrm>
            <a:off x="8523288" y="6245225"/>
            <a:ext cx="1965325" cy="476250"/>
          </a:xfrm>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300">
                <a:solidFill>
                  <a:srgbClr val="000000"/>
                </a:solidFill>
                <a:latin typeface="MHeiTGB-Medium-U"/>
                <a:ea typeface="MHeiTGB-Medium-U"/>
              </a:rPr>
            </a:fld>
            <a:endParaRPr lang="en-US" altLang="zh-CN" sz="1300">
              <a:solidFill>
                <a:srgbClr val="000000"/>
              </a:solidFill>
              <a:latin typeface="MHeiTGB-Medium-U"/>
              <a:ea typeface="MHeiTGB-Medium-U"/>
            </a:endParaRPr>
          </a:p>
        </p:txBody>
      </p:sp>
      <p:grpSp>
        <p:nvGrpSpPr>
          <p:cNvPr id="8195" name="组合 1"/>
          <p:cNvGrpSpPr/>
          <p:nvPr/>
        </p:nvGrpSpPr>
        <p:grpSpPr>
          <a:xfrm>
            <a:off x="2351088" y="1412875"/>
            <a:ext cx="7818437" cy="4746625"/>
            <a:chOff x="1303" y="2678"/>
            <a:chExt cx="12190" cy="6644"/>
          </a:xfrm>
        </p:grpSpPr>
        <p:sp>
          <p:nvSpPr>
            <p:cNvPr id="5" name="圆角矩形 4"/>
            <p:cNvSpPr>
              <a:spLocks noChangeArrowheads="1"/>
            </p:cNvSpPr>
            <p:nvPr/>
          </p:nvSpPr>
          <p:spPr bwMode="auto">
            <a:xfrm>
              <a:off x="1335" y="2678"/>
              <a:ext cx="12158" cy="907"/>
            </a:xfrm>
            <a:prstGeom prst="roundRect">
              <a:avLst>
                <a:gd name="adj" fmla="val 16667"/>
              </a:avLst>
            </a:prstGeom>
            <a:gradFill rotWithShape="1">
              <a:gsLst>
                <a:gs pos="0">
                  <a:srgbClr val="ACACE1"/>
                </a:gs>
                <a:gs pos="35001">
                  <a:srgbClr val="C5C5E9"/>
                </a:gs>
                <a:gs pos="100000">
                  <a:srgbClr val="E9E9F7"/>
                </a:gs>
              </a:gsLst>
              <a:lin ang="16200000" scaled="1"/>
            </a:gradFill>
            <a:ln w="9525">
              <a:solidFill>
                <a:srgbClr val="292989"/>
              </a:solidFill>
              <a:round/>
            </a:ln>
            <a:effectLst>
              <a:outerShdw blurRad="63500" dist="20000" dir="5400000" rotWithShape="0">
                <a:srgbClr val="000000">
                  <a:alpha val="37999"/>
                </a:srgbClr>
              </a:outerShdw>
            </a:effectLst>
          </p:spPr>
          <p:txBody>
            <a:bodyPr lIns="92049" tIns="46025" rIns="92049" bIns="46025"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1368425" marR="0" lvl="3" indent="-1438275" algn="l" defTabSz="914400" rtl="0" eaLnBrk="0" fontAlgn="base" latinLnBrk="0" hangingPunct="0">
                <a:lnSpc>
                  <a:spcPct val="100000"/>
                </a:lnSpc>
                <a:spcBef>
                  <a:spcPct val="10000"/>
                </a:spcBef>
                <a:spcAft>
                  <a:spcPct val="0"/>
                </a:spcAft>
                <a:buClr>
                  <a:srgbClr val="336699"/>
                </a:buClr>
                <a:buSzTx/>
                <a:buFont typeface="Arial" panose="020B0604020202020204" pitchFamily="34" charset="0"/>
                <a:buNone/>
              </a:pPr>
              <a:r>
                <a:rPr kumimoji="0" lang="en-US" altLang="zh-CN" sz="1600" b="0" i="0" u="none" strike="noStrike" kern="1200" cap="none" spc="0" normalizeH="0" baseline="0" noProof="1">
                  <a:solidFill>
                    <a:srgbClr val="000000"/>
                  </a:solidFill>
                  <a:latin typeface="楷体_GB2312" pitchFamily="49" charset="-122"/>
                  <a:ea typeface="华文隶书" panose="02010800040101010101" pitchFamily="2" charset="-122"/>
                  <a:cs typeface="+mn-cs"/>
                </a:rPr>
                <a:t>2007</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年：</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就业促进法</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劳动合同法</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劳动争议调解仲裁法</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a:t>
              </a:r>
              <a:endPar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endParaRPr>
            </a:p>
            <a:p>
              <a:pPr marL="1368425" marR="0" lvl="3" indent="-1438275" algn="l" defTabSz="914400" rtl="0" eaLnBrk="0" fontAlgn="base" latinLnBrk="0" hangingPunct="0">
                <a:lnSpc>
                  <a:spcPct val="100000"/>
                </a:lnSpc>
                <a:spcBef>
                  <a:spcPct val="10000"/>
                </a:spcBef>
                <a:spcAft>
                  <a:spcPct val="0"/>
                </a:spcAft>
                <a:buClr>
                  <a:srgbClr val="336699"/>
                </a:buClr>
                <a:buSzTx/>
                <a:buFont typeface="Arial" panose="020B0604020202020204" pitchFamily="34" charset="0"/>
                <a:buNone/>
              </a:pP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        《</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职工带薪年休假条例</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endPar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endParaRPr>
            </a:p>
          </p:txBody>
        </p:sp>
        <p:sp>
          <p:nvSpPr>
            <p:cNvPr id="6" name="圆角矩形 5"/>
            <p:cNvSpPr>
              <a:spLocks noChangeArrowheads="1"/>
            </p:cNvSpPr>
            <p:nvPr/>
          </p:nvSpPr>
          <p:spPr bwMode="auto">
            <a:xfrm>
              <a:off x="1335" y="3760"/>
              <a:ext cx="12158" cy="482"/>
            </a:xfrm>
            <a:prstGeom prst="roundRect">
              <a:avLst>
                <a:gd name="adj" fmla="val 16667"/>
              </a:avLst>
            </a:prstGeom>
            <a:gradFill rotWithShape="1">
              <a:gsLst>
                <a:gs pos="0">
                  <a:srgbClr val="A8A8EA"/>
                </a:gs>
                <a:gs pos="35001">
                  <a:srgbClr val="C3C3EF"/>
                </a:gs>
                <a:gs pos="100000">
                  <a:srgbClr val="E8E8FA"/>
                </a:gs>
              </a:gsLst>
              <a:lin ang="16200000" scaled="1"/>
            </a:gradFill>
            <a:ln w="9525">
              <a:solidFill>
                <a:srgbClr val="2F2F98"/>
              </a:solidFill>
              <a:round/>
            </a:ln>
            <a:effectLst>
              <a:outerShdw blurRad="63500" dist="20000" dir="5400000" rotWithShape="0">
                <a:srgbClr val="000000">
                  <a:alpha val="37999"/>
                </a:srgbClr>
              </a:outerShdw>
            </a:effectLst>
          </p:spPr>
          <p:txBody>
            <a:bodyPr lIns="92049" tIns="46025" rIns="92049" bIns="46025"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1368425" marR="0" lvl="3" indent="-1438275" algn="l" defTabSz="914400" rtl="0" eaLnBrk="0" fontAlgn="base" latinLnBrk="0" hangingPunct="0">
                <a:lnSpc>
                  <a:spcPct val="100000"/>
                </a:lnSpc>
                <a:spcBef>
                  <a:spcPct val="10000"/>
                </a:spcBef>
                <a:spcAft>
                  <a:spcPct val="0"/>
                </a:spcAft>
                <a:buClr>
                  <a:srgbClr val="336699"/>
                </a:buClr>
                <a:buSzTx/>
                <a:buFont typeface="Arial" panose="020B0604020202020204" pitchFamily="34" charset="0"/>
                <a:buNone/>
              </a:pPr>
              <a:r>
                <a:rPr kumimoji="0" lang="en-US" altLang="zh-CN" sz="1600" b="0" i="0" u="none" strike="noStrike" kern="1200" cap="none" spc="0" normalizeH="0" baseline="0" noProof="1">
                  <a:solidFill>
                    <a:srgbClr val="000000"/>
                  </a:solidFill>
                  <a:latin typeface="楷体_GB2312" pitchFamily="49" charset="-122"/>
                  <a:ea typeface="华文隶书" panose="02010800040101010101" pitchFamily="2" charset="-122"/>
                  <a:cs typeface="+mn-cs"/>
                </a:rPr>
                <a:t>2008</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年：</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劳动合同法实施条例</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企业职工带薪年休假实施办法</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endPar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endParaRPr>
            </a:p>
          </p:txBody>
        </p:sp>
        <p:sp>
          <p:nvSpPr>
            <p:cNvPr id="7" name="圆角矩形 6"/>
            <p:cNvSpPr>
              <a:spLocks noChangeArrowheads="1"/>
            </p:cNvSpPr>
            <p:nvPr/>
          </p:nvSpPr>
          <p:spPr bwMode="auto">
            <a:xfrm>
              <a:off x="1335" y="4416"/>
              <a:ext cx="12158" cy="482"/>
            </a:xfrm>
            <a:prstGeom prst="roundRect">
              <a:avLst>
                <a:gd name="adj" fmla="val 16667"/>
              </a:avLst>
            </a:prstGeom>
            <a:gradFill rotWithShape="1">
              <a:gsLst>
                <a:gs pos="0">
                  <a:srgbClr val="A8A8EA"/>
                </a:gs>
                <a:gs pos="35001">
                  <a:srgbClr val="C3C3EF"/>
                </a:gs>
                <a:gs pos="100000">
                  <a:srgbClr val="E8E8FA"/>
                </a:gs>
              </a:gsLst>
              <a:lin ang="16200000" scaled="1"/>
            </a:gradFill>
            <a:ln w="9525">
              <a:solidFill>
                <a:srgbClr val="2F2F98"/>
              </a:solidFill>
              <a:round/>
            </a:ln>
            <a:effectLst>
              <a:outerShdw blurRad="63500" dist="20000" dir="5400000" rotWithShape="0">
                <a:srgbClr val="000000">
                  <a:alpha val="37999"/>
                </a:srgbClr>
              </a:outerShdw>
            </a:effectLst>
          </p:spPr>
          <p:txBody>
            <a:bodyPr lIns="92049" tIns="46025" rIns="92049" bIns="46025"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1368425" marR="0" lvl="3" indent="-1438275" algn="l" defTabSz="914400" rtl="0" eaLnBrk="0" fontAlgn="base" latinLnBrk="0" hangingPunct="0">
                <a:lnSpc>
                  <a:spcPct val="100000"/>
                </a:lnSpc>
                <a:spcBef>
                  <a:spcPct val="10000"/>
                </a:spcBef>
                <a:spcAft>
                  <a:spcPct val="0"/>
                </a:spcAft>
                <a:buClr>
                  <a:srgbClr val="336699"/>
                </a:buClr>
                <a:buSzTx/>
                <a:buFont typeface="Arial" panose="020B0604020202020204" pitchFamily="34" charset="0"/>
                <a:buNone/>
              </a:pPr>
              <a:r>
                <a:rPr kumimoji="0" lang="en-US" altLang="zh-CN" sz="1600" b="0" i="0" u="none" strike="noStrike" kern="1200" cap="none" spc="0" normalizeH="0" baseline="0" noProof="1">
                  <a:solidFill>
                    <a:srgbClr val="000000"/>
                  </a:solidFill>
                  <a:latin typeface="楷体_GB2312" pitchFamily="49" charset="-122"/>
                  <a:ea typeface="华文隶书" panose="02010800040101010101" pitchFamily="2" charset="-122"/>
                  <a:cs typeface="+mn-cs"/>
                </a:rPr>
                <a:t>2009</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年：</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劳动人事争议仲裁办案规则</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、各地审理劳动争议案件指导意见</a:t>
              </a:r>
              <a:endPar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endParaRPr>
            </a:p>
          </p:txBody>
        </p:sp>
        <p:sp>
          <p:nvSpPr>
            <p:cNvPr id="8" name="圆角矩形 7"/>
            <p:cNvSpPr>
              <a:spLocks noChangeArrowheads="1"/>
            </p:cNvSpPr>
            <p:nvPr/>
          </p:nvSpPr>
          <p:spPr bwMode="auto">
            <a:xfrm>
              <a:off x="1303" y="5069"/>
              <a:ext cx="12155" cy="871"/>
            </a:xfrm>
            <a:prstGeom prst="roundRect">
              <a:avLst>
                <a:gd name="adj" fmla="val 16667"/>
              </a:avLst>
            </a:prstGeom>
            <a:gradFill rotWithShape="1">
              <a:gsLst>
                <a:gs pos="0">
                  <a:srgbClr val="A8A8EA"/>
                </a:gs>
                <a:gs pos="35001">
                  <a:srgbClr val="C3C3EF"/>
                </a:gs>
                <a:gs pos="100000">
                  <a:srgbClr val="E8E8FA"/>
                </a:gs>
              </a:gsLst>
              <a:lin ang="16200000" scaled="1"/>
            </a:gradFill>
            <a:ln w="9525">
              <a:solidFill>
                <a:srgbClr val="2F2F98"/>
              </a:solidFill>
              <a:round/>
            </a:ln>
            <a:effectLst>
              <a:outerShdw blurRad="63500" dist="20000" dir="5400000" rotWithShape="0">
                <a:srgbClr val="000000">
                  <a:alpha val="37999"/>
                </a:srgbClr>
              </a:outerShdw>
            </a:effectLst>
          </p:spPr>
          <p:txBody>
            <a:bodyPr lIns="92049" tIns="46025" rIns="92049" bIns="46025"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1368425" marR="0" lvl="3" indent="-1438275" algn="l" defTabSz="914400" rtl="0" eaLnBrk="0" fontAlgn="base" latinLnBrk="0" hangingPunct="0">
                <a:lnSpc>
                  <a:spcPct val="100000"/>
                </a:lnSpc>
                <a:spcBef>
                  <a:spcPct val="10000"/>
                </a:spcBef>
                <a:spcAft>
                  <a:spcPct val="0"/>
                </a:spcAft>
                <a:buClr>
                  <a:srgbClr val="336699"/>
                </a:buClr>
                <a:buSzTx/>
                <a:buFont typeface="Arial" panose="020B0604020202020204" pitchFamily="34" charset="0"/>
                <a:buNone/>
              </a:pPr>
              <a:r>
                <a:rPr kumimoji="0" lang="en-US" altLang="zh-CN" sz="1600" b="0" i="0" u="none" strike="noStrike" kern="1200" cap="none" spc="0" normalizeH="0" baseline="0" noProof="1">
                  <a:solidFill>
                    <a:srgbClr val="000000"/>
                  </a:solidFill>
                  <a:latin typeface="楷体_GB2312" pitchFamily="49" charset="-122"/>
                  <a:ea typeface="华文隶书" panose="02010800040101010101" pitchFamily="2" charset="-122"/>
                  <a:cs typeface="+mn-cs"/>
                </a:rPr>
                <a:t>2010</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年：</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社会保险法</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工伤保险条例（修订）</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a:t>
              </a:r>
              <a:endPar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endParaRPr>
            </a:p>
            <a:p>
              <a:pPr marL="1368425" marR="0" lvl="3" indent="-1438275" algn="l" defTabSz="914400" rtl="0" eaLnBrk="0" fontAlgn="base" latinLnBrk="0" hangingPunct="0">
                <a:lnSpc>
                  <a:spcPct val="100000"/>
                </a:lnSpc>
                <a:spcBef>
                  <a:spcPct val="10000"/>
                </a:spcBef>
                <a:spcAft>
                  <a:spcPct val="0"/>
                </a:spcAft>
                <a:buClr>
                  <a:srgbClr val="336699"/>
                </a:buClr>
                <a:buSzTx/>
                <a:buFont typeface="Arial" panose="020B0604020202020204" pitchFamily="34" charset="0"/>
                <a:buNone/>
              </a:pP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        《</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最高院关于审理劳动争议案件适用法律若干问题的解释</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三</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endPar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endParaRPr>
            </a:p>
          </p:txBody>
        </p:sp>
        <p:sp>
          <p:nvSpPr>
            <p:cNvPr id="9" name="圆角矩形 8"/>
            <p:cNvSpPr>
              <a:spLocks noChangeArrowheads="1"/>
            </p:cNvSpPr>
            <p:nvPr/>
          </p:nvSpPr>
          <p:spPr bwMode="auto">
            <a:xfrm>
              <a:off x="1335" y="6116"/>
              <a:ext cx="12158" cy="584"/>
            </a:xfrm>
            <a:prstGeom prst="roundRect">
              <a:avLst>
                <a:gd name="adj" fmla="val 16667"/>
              </a:avLst>
            </a:prstGeom>
            <a:gradFill rotWithShape="1">
              <a:gsLst>
                <a:gs pos="0">
                  <a:srgbClr val="A8A8EA"/>
                </a:gs>
                <a:gs pos="35001">
                  <a:srgbClr val="C3C3EF"/>
                </a:gs>
                <a:gs pos="100000">
                  <a:srgbClr val="E8E8FA"/>
                </a:gs>
              </a:gsLst>
              <a:lin ang="16200000" scaled="1"/>
            </a:gradFill>
            <a:ln w="9525">
              <a:solidFill>
                <a:srgbClr val="2F2F98"/>
              </a:solidFill>
              <a:round/>
            </a:ln>
            <a:effectLst>
              <a:outerShdw blurRad="63500" dist="20000" dir="5400000" rotWithShape="0">
                <a:srgbClr val="000000">
                  <a:alpha val="37999"/>
                </a:srgbClr>
              </a:outerShdw>
            </a:effectLst>
          </p:spPr>
          <p:txBody>
            <a:bodyPr lIns="92049" tIns="46025" rIns="92049" bIns="46025"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1368425" marR="0" lvl="3" indent="-1438275" algn="l" defTabSz="914400" rtl="0" eaLnBrk="0" fontAlgn="base" latinLnBrk="0" hangingPunct="0">
                <a:lnSpc>
                  <a:spcPct val="100000"/>
                </a:lnSpc>
                <a:spcBef>
                  <a:spcPct val="10000"/>
                </a:spcBef>
                <a:spcAft>
                  <a:spcPct val="0"/>
                </a:spcAft>
                <a:buClr>
                  <a:srgbClr val="336699"/>
                </a:buClr>
                <a:buSzTx/>
                <a:buFont typeface="Arial" panose="020B0604020202020204" pitchFamily="34" charset="0"/>
                <a:buNone/>
              </a:pPr>
              <a:r>
                <a:rPr kumimoji="0" lang="en-US" altLang="zh-CN" sz="1600" b="0" i="0" u="none" strike="noStrike" kern="1200" cap="none" spc="0" normalizeH="0" baseline="0" noProof="1">
                  <a:solidFill>
                    <a:srgbClr val="000000"/>
                  </a:solidFill>
                  <a:latin typeface="楷体_GB2312" pitchFamily="49" charset="-122"/>
                  <a:ea typeface="华文隶书" panose="02010800040101010101" pitchFamily="2" charset="-122"/>
                  <a:cs typeface="+mn-cs"/>
                </a:rPr>
                <a:t>2011</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年：</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社会保险法</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配套规定</a:t>
              </a:r>
              <a:r>
                <a:rPr kumimoji="0" lang="zh-CN"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 </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各地出台民主管理政策、集体协商政策</a:t>
              </a:r>
              <a:endPar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endParaRPr>
            </a:p>
          </p:txBody>
        </p:sp>
        <p:sp>
          <p:nvSpPr>
            <p:cNvPr id="10" name="圆角矩形 9"/>
            <p:cNvSpPr>
              <a:spLocks noChangeArrowheads="1"/>
            </p:cNvSpPr>
            <p:nvPr/>
          </p:nvSpPr>
          <p:spPr bwMode="auto">
            <a:xfrm>
              <a:off x="1303" y="6875"/>
              <a:ext cx="12155" cy="904"/>
            </a:xfrm>
            <a:prstGeom prst="roundRect">
              <a:avLst>
                <a:gd name="adj" fmla="val 16667"/>
              </a:avLst>
            </a:prstGeom>
            <a:gradFill rotWithShape="1">
              <a:gsLst>
                <a:gs pos="0">
                  <a:srgbClr val="A8A8EA"/>
                </a:gs>
                <a:gs pos="35001">
                  <a:srgbClr val="C3C3EF"/>
                </a:gs>
                <a:gs pos="100000">
                  <a:srgbClr val="E8E8FA"/>
                </a:gs>
              </a:gsLst>
              <a:lin ang="16200000" scaled="1"/>
            </a:gradFill>
            <a:ln w="9525">
              <a:solidFill>
                <a:srgbClr val="2F2F98"/>
              </a:solidFill>
              <a:round/>
            </a:ln>
            <a:effectLst>
              <a:outerShdw blurRad="63500" dist="20000" dir="5400000" rotWithShape="0">
                <a:srgbClr val="000000">
                  <a:alpha val="37999"/>
                </a:srgbClr>
              </a:outerShdw>
            </a:effectLst>
          </p:spPr>
          <p:txBody>
            <a:bodyPr lIns="92049" tIns="46025" rIns="92049" bIns="46025"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1438275" algn="l" defTabSz="914400" rtl="0" eaLnBrk="0" fontAlgn="base" latinLnBrk="0" hangingPunct="0">
                <a:lnSpc>
                  <a:spcPct val="100000"/>
                </a:lnSpc>
                <a:spcBef>
                  <a:spcPct val="10000"/>
                </a:spcBef>
                <a:spcAft>
                  <a:spcPct val="0"/>
                </a:spcAft>
                <a:buClr>
                  <a:srgbClr val="336699"/>
                </a:buClr>
                <a:buSzTx/>
                <a:buFont typeface="Arial" panose="020B0604020202020204" pitchFamily="34" charset="0"/>
                <a:buNone/>
              </a:pP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2012</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年：</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女职工劳动保护特别规定</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防暑降温措施管理办法</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a:t>
              </a:r>
              <a:endPar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endParaRPr>
            </a:p>
            <a:p>
              <a:pPr marL="0" marR="0" lvl="0" indent="-1438275" algn="l" defTabSz="914400" rtl="0" eaLnBrk="0" fontAlgn="base" latinLnBrk="0" hangingPunct="0">
                <a:lnSpc>
                  <a:spcPct val="100000"/>
                </a:lnSpc>
                <a:spcBef>
                  <a:spcPct val="10000"/>
                </a:spcBef>
                <a:spcAft>
                  <a:spcPct val="0"/>
                </a:spcAft>
                <a:buClr>
                  <a:srgbClr val="336699"/>
                </a:buClr>
                <a:buSzTx/>
                <a:buFont typeface="Arial" panose="020B0604020202020204" pitchFamily="34" charset="0"/>
                <a:buNone/>
              </a:pP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        《</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劳动合同法（修正案）</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endPar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endParaRPr>
            </a:p>
          </p:txBody>
        </p:sp>
        <p:sp>
          <p:nvSpPr>
            <p:cNvPr id="11" name="圆角矩形 10"/>
            <p:cNvSpPr>
              <a:spLocks noChangeArrowheads="1"/>
            </p:cNvSpPr>
            <p:nvPr/>
          </p:nvSpPr>
          <p:spPr bwMode="auto">
            <a:xfrm>
              <a:off x="1303" y="7971"/>
              <a:ext cx="12155" cy="598"/>
            </a:xfrm>
            <a:prstGeom prst="roundRect">
              <a:avLst>
                <a:gd name="adj" fmla="val 16667"/>
              </a:avLst>
            </a:prstGeom>
            <a:gradFill rotWithShape="1">
              <a:gsLst>
                <a:gs pos="0">
                  <a:srgbClr val="A8A8EA"/>
                </a:gs>
                <a:gs pos="35001">
                  <a:srgbClr val="C3C3EF"/>
                </a:gs>
                <a:gs pos="100000">
                  <a:srgbClr val="E8E8FA"/>
                </a:gs>
              </a:gsLst>
              <a:lin ang="16200000" scaled="1"/>
            </a:gradFill>
            <a:ln w="9525">
              <a:solidFill>
                <a:srgbClr val="2F2F98"/>
              </a:solidFill>
              <a:round/>
            </a:ln>
            <a:effectLst>
              <a:outerShdw blurRad="63500" dist="20000" dir="5400000" rotWithShape="0">
                <a:srgbClr val="000000">
                  <a:alpha val="37999"/>
                </a:srgbClr>
              </a:outerShdw>
            </a:effectLst>
          </p:spPr>
          <p:txBody>
            <a:bodyPr lIns="92049" tIns="46025" rIns="92049" bIns="46025"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1438275" algn="l" defTabSz="914400" rtl="0" eaLnBrk="0" fontAlgn="base" latinLnBrk="0" hangingPunct="0">
                <a:lnSpc>
                  <a:spcPct val="100000"/>
                </a:lnSpc>
                <a:spcBef>
                  <a:spcPct val="10000"/>
                </a:spcBef>
                <a:spcAft>
                  <a:spcPct val="0"/>
                </a:spcAft>
                <a:buClr>
                  <a:srgbClr val="336699"/>
                </a:buClr>
                <a:buSzTx/>
                <a:buFont typeface="Arial" panose="020B0604020202020204" pitchFamily="34" charset="0"/>
                <a:buNone/>
              </a:pP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2013</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年：《劳动争议司法解释四</a:t>
              </a:r>
              <a:r>
                <a:rPr kumimoji="0" lang="zh-CN"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、关于执行</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工伤保险条例</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若干问题的意见</a:t>
              </a:r>
              <a:endPar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endParaRPr>
            </a:p>
          </p:txBody>
        </p:sp>
        <p:sp>
          <p:nvSpPr>
            <p:cNvPr id="13" name="圆角矩形 12"/>
            <p:cNvSpPr>
              <a:spLocks noChangeArrowheads="1"/>
            </p:cNvSpPr>
            <p:nvPr/>
          </p:nvSpPr>
          <p:spPr bwMode="auto">
            <a:xfrm>
              <a:off x="1303" y="8726"/>
              <a:ext cx="12155" cy="596"/>
            </a:xfrm>
            <a:prstGeom prst="roundRect">
              <a:avLst>
                <a:gd name="adj" fmla="val 16667"/>
              </a:avLst>
            </a:prstGeom>
            <a:gradFill rotWithShape="1">
              <a:gsLst>
                <a:gs pos="0">
                  <a:srgbClr val="A8A8EA"/>
                </a:gs>
                <a:gs pos="35001">
                  <a:srgbClr val="C3C3EF"/>
                </a:gs>
                <a:gs pos="100000">
                  <a:srgbClr val="E8E8FA"/>
                </a:gs>
              </a:gsLst>
              <a:lin ang="16200000" scaled="1"/>
            </a:gradFill>
            <a:ln w="9525">
              <a:solidFill>
                <a:srgbClr val="2F2F98"/>
              </a:solidFill>
              <a:round/>
            </a:ln>
            <a:effectLst>
              <a:outerShdw blurRad="63500" dist="20000" dir="5400000" rotWithShape="0">
                <a:srgbClr val="000000">
                  <a:alpha val="37999"/>
                </a:srgbClr>
              </a:outerShdw>
            </a:effectLst>
          </p:spPr>
          <p:txBody>
            <a:bodyPr lIns="92049" tIns="46025" rIns="92049" bIns="46025"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1438275" algn="l" defTabSz="914400" rtl="0" eaLnBrk="0" fontAlgn="base" latinLnBrk="0" hangingPunct="0">
                <a:lnSpc>
                  <a:spcPct val="100000"/>
                </a:lnSpc>
                <a:spcBef>
                  <a:spcPct val="10000"/>
                </a:spcBef>
                <a:spcAft>
                  <a:spcPct val="0"/>
                </a:spcAft>
                <a:buClr>
                  <a:srgbClr val="336699"/>
                </a:buClr>
                <a:buSzTx/>
                <a:buFont typeface="Arial" panose="020B0604020202020204" pitchFamily="34" charset="0"/>
                <a:buNone/>
              </a:pP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2014</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年：《劳务派遣暂行规定</a:t>
              </a:r>
              <a:r>
                <a:rPr kumimoji="0" lang="zh-CN"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r>
                <a:rPr kumimoji="0" lang="zh-CN" altLang="en-US" sz="1600" b="0" i="0" u="none" strike="noStrike" kern="1200" cap="none" spc="0" normalizeH="0" baseline="0" noProof="1">
                  <a:solidFill>
                    <a:srgbClr val="000000"/>
                  </a:solidFill>
                  <a:latin typeface="+mn-lt"/>
                  <a:ea typeface="+mn-ea"/>
                  <a:cs typeface="+mn-cs"/>
                </a:rPr>
                <a:t>工伤职工劳动能力鉴定管理办法</a:t>
              </a:r>
              <a:r>
                <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rPr>
                <a:t>》</a:t>
              </a:r>
              <a:endParaRPr kumimoji="0" lang="en-US" altLang="zh-CN" sz="1600" b="0" i="0" u="none" strike="noStrike" kern="1200" cap="none" spc="0" normalizeH="0" baseline="0" noProof="1">
                <a:solidFill>
                  <a:srgbClr val="000000"/>
                </a:solidFill>
                <a:latin typeface="楷体_GB2312" pitchFamily="49" charset="-122"/>
                <a:ea typeface="楷体_GB2312" pitchFamily="49" charset="-122"/>
                <a:cs typeface="+mn-cs"/>
              </a:endParaRPr>
            </a:p>
          </p:txBody>
        </p:sp>
      </p:grpSp>
      <p:sp>
        <p:nvSpPr>
          <p:cNvPr id="8204" name="矩形 16"/>
          <p:cNvSpPr/>
          <p:nvPr/>
        </p:nvSpPr>
        <p:spPr>
          <a:xfrm>
            <a:off x="2135188" y="838200"/>
            <a:ext cx="3814762" cy="398463"/>
          </a:xfrm>
          <a:prstGeom prst="rect">
            <a:avLst/>
          </a:prstGeom>
          <a:noFill/>
          <a:ln w="9525">
            <a:noFill/>
          </a:ln>
        </p:spPr>
        <p:txBody>
          <a:bodyPr wrap="none" anchor="t" anchorCtr="0">
            <a:spAutoFit/>
          </a:bodyPr>
          <a:p>
            <a:r>
              <a:rPr lang="zh-CN" altLang="en-US" sz="2000">
                <a:latin typeface="微软雅黑" panose="020B0503020204020204" pitchFamily="34" charset="-122"/>
                <a:ea typeface="微软雅黑" panose="020B0503020204020204" pitchFamily="34" charset="-122"/>
              </a:rPr>
              <a:t>（一） 劳动关系领域的政策法规</a:t>
            </a:r>
            <a:endParaRPr lang="zh-CN" altLang="en-US" sz="2000">
              <a:latin typeface="微软雅黑" panose="020B0503020204020204" pitchFamily="34" charset="-122"/>
              <a:ea typeface="微软雅黑" panose="020B0503020204020204" pitchFamily="34" charset="-122"/>
            </a:endParaRPr>
          </a:p>
        </p:txBody>
      </p:sp>
      <p:pic>
        <p:nvPicPr>
          <p:cNvPr id="8205"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8206" name="图片 2"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灯片编号占位符 3"/>
          <p:cNvSpPr>
            <a:spLocks noGrp="1"/>
          </p:cNvSpPr>
          <p:nvPr>
            <p:ph type="sldNum" sz="quarter" idx="12"/>
          </p:nvPr>
        </p:nvSpPr>
        <p:spPr>
          <a:xfrm>
            <a:off x="8077200" y="6045200"/>
            <a:ext cx="2133600" cy="476250"/>
          </a:xfrm>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200">
                <a:solidFill>
                  <a:srgbClr val="898989"/>
                </a:solidFill>
                <a:latin typeface="MHeiTGB-Medium-U"/>
              </a:rPr>
            </a:fld>
            <a:endParaRPr lang="en-US" altLang="zh-CN" sz="1200">
              <a:solidFill>
                <a:srgbClr val="898989"/>
              </a:solidFill>
              <a:latin typeface="MHeiTGB-Medium-U"/>
            </a:endParaRPr>
          </a:p>
        </p:txBody>
      </p:sp>
      <p:sp>
        <p:nvSpPr>
          <p:cNvPr id="51202" name="Rectangle 3"/>
          <p:cNvSpPr>
            <a:spLocks noGrp="1"/>
          </p:cNvSpPr>
          <p:nvPr>
            <p:ph idx="1"/>
          </p:nvPr>
        </p:nvSpPr>
        <p:spPr>
          <a:xfrm>
            <a:off x="2146300" y="668338"/>
            <a:ext cx="8064500" cy="5522912"/>
          </a:xfrm>
          <a:solidFill>
            <a:srgbClr val="FFFFFF"/>
          </a:solidFill>
          <a:ln/>
        </p:spPr>
        <p:txBody>
          <a:bodyPr vert="horz" wrap="square" lIns="91440" tIns="45720" rIns="91440" bIns="45720" anchor="t" anchorCtr="0"/>
          <a:p>
            <a:pPr>
              <a:lnSpc>
                <a:spcPct val="150000"/>
              </a:lnSpc>
              <a:buNone/>
            </a:pPr>
            <a:r>
              <a:rPr lang="zh-CN" altLang="en-US" sz="2400" b="1">
                <a:solidFill>
                  <a:srgbClr val="000000"/>
                </a:solidFill>
                <a:latin typeface="黑体" panose="02010609060101010101" pitchFamily="49" charset="-122"/>
                <a:ea typeface="黑体" panose="02010609060101010101" pitchFamily="49" charset="-122"/>
              </a:rPr>
              <a:t>案例：双重劳动关系</a:t>
            </a:r>
            <a:endParaRPr lang="zh-CN" altLang="en-US" sz="2400" b="1">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2000">
                <a:solidFill>
                  <a:srgbClr val="000000"/>
                </a:solidFill>
                <a:latin typeface="黑体" panose="02010609060101010101" pitchFamily="49" charset="-122"/>
                <a:ea typeface="黑体" panose="02010609060101010101" pitchFamily="49" charset="-122"/>
              </a:rPr>
              <a:t>      </a:t>
            </a:r>
            <a:r>
              <a:rPr lang="zh-CN" altLang="en-US" sz="1600">
                <a:solidFill>
                  <a:srgbClr val="000000"/>
                </a:solidFill>
                <a:latin typeface="黑体" panose="02010609060101010101" pitchFamily="49" charset="-122"/>
                <a:ea typeface="黑体" panose="02010609060101010101" pitchFamily="49" charset="-122"/>
              </a:rPr>
              <a:t> </a:t>
            </a:r>
            <a:r>
              <a:rPr lang="en-US" altLang="zh-CN" sz="1600">
                <a:solidFill>
                  <a:srgbClr val="000000"/>
                </a:solidFill>
                <a:latin typeface="黑体" panose="02010609060101010101" pitchFamily="49" charset="-122"/>
                <a:ea typeface="黑体" panose="02010609060101010101" pitchFamily="49" charset="-122"/>
              </a:rPr>
              <a:t>2013</a:t>
            </a:r>
            <a:r>
              <a:rPr lang="zh-CN" altLang="en-US" sz="1600">
                <a:solidFill>
                  <a:srgbClr val="000000"/>
                </a:solidFill>
                <a:latin typeface="黑体" panose="02010609060101010101" pitchFamily="49" charset="-122"/>
                <a:ea typeface="黑体" panose="02010609060101010101" pitchFamily="49" charset="-122"/>
              </a:rPr>
              <a:t>年</a:t>
            </a:r>
            <a:r>
              <a:rPr lang="en-US" altLang="zh-CN" sz="1600">
                <a:solidFill>
                  <a:srgbClr val="000000"/>
                </a:solidFill>
                <a:latin typeface="黑体" panose="02010609060101010101" pitchFamily="49" charset="-122"/>
                <a:ea typeface="黑体" panose="02010609060101010101" pitchFamily="49" charset="-122"/>
              </a:rPr>
              <a:t>9</a:t>
            </a:r>
            <a:r>
              <a:rPr lang="zh-CN" altLang="en-US" sz="1600">
                <a:solidFill>
                  <a:srgbClr val="000000"/>
                </a:solidFill>
                <a:latin typeface="黑体" panose="02010609060101010101" pitchFamily="49" charset="-122"/>
                <a:ea typeface="黑体" panose="02010609060101010101" pitchFamily="49" charset="-122"/>
              </a:rPr>
              <a:t>月某公司停业，陆续解雇绝大部份员工。就经济补偿问题，当中有个别员工与公司的观点不一致。经查：</a:t>
            </a:r>
            <a:endParaRPr lang="zh-CN" altLang="en-US" sz="1600">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1600">
                <a:solidFill>
                  <a:srgbClr val="000000"/>
                </a:solidFill>
                <a:latin typeface="黑体" panose="02010609060101010101" pitchFamily="49" charset="-122"/>
                <a:ea typeface="黑体" panose="02010609060101010101" pitchFamily="49" charset="-122"/>
              </a:rPr>
              <a:t>        </a:t>
            </a:r>
            <a:r>
              <a:rPr lang="en-US" altLang="zh-CN" sz="1600">
                <a:solidFill>
                  <a:srgbClr val="000000"/>
                </a:solidFill>
                <a:latin typeface="黑体" panose="02010609060101010101" pitchFamily="49" charset="-122"/>
                <a:ea typeface="黑体" panose="02010609060101010101" pitchFamily="49" charset="-122"/>
              </a:rPr>
              <a:t>1</a:t>
            </a:r>
            <a:r>
              <a:rPr lang="zh-CN" altLang="en-US" sz="1600">
                <a:solidFill>
                  <a:srgbClr val="000000"/>
                </a:solidFill>
                <a:latin typeface="黑体" panose="02010609060101010101" pitchFamily="49" charset="-122"/>
                <a:ea typeface="黑体" panose="02010609060101010101" pitchFamily="49" charset="-122"/>
              </a:rPr>
              <a:t>）小王于</a:t>
            </a:r>
            <a:r>
              <a:rPr lang="en-US" altLang="zh-CN" sz="1600">
                <a:solidFill>
                  <a:srgbClr val="000000"/>
                </a:solidFill>
                <a:latin typeface="黑体" panose="02010609060101010101" pitchFamily="49" charset="-122"/>
                <a:ea typeface="黑体" panose="02010609060101010101" pitchFamily="49" charset="-122"/>
              </a:rPr>
              <a:t>2011</a:t>
            </a:r>
            <a:r>
              <a:rPr lang="zh-CN" altLang="en-US" sz="1600">
                <a:solidFill>
                  <a:srgbClr val="000000"/>
                </a:solidFill>
                <a:latin typeface="黑体" panose="02010609060101010101" pitchFamily="49" charset="-122"/>
                <a:ea typeface="黑体" panose="02010609060101010101" pitchFamily="49" charset="-122"/>
              </a:rPr>
              <a:t>年</a:t>
            </a:r>
            <a:r>
              <a:rPr lang="en-US" altLang="zh-CN" sz="1600">
                <a:solidFill>
                  <a:srgbClr val="000000"/>
                </a:solidFill>
                <a:latin typeface="黑体" panose="02010609060101010101" pitchFamily="49" charset="-122"/>
                <a:ea typeface="黑体" panose="02010609060101010101" pitchFamily="49" charset="-122"/>
              </a:rPr>
              <a:t>3</a:t>
            </a:r>
            <a:r>
              <a:rPr lang="zh-CN" altLang="en-US" sz="1600">
                <a:solidFill>
                  <a:srgbClr val="000000"/>
                </a:solidFill>
                <a:latin typeface="黑体" panose="02010609060101010101" pitchFamily="49" charset="-122"/>
                <a:ea typeface="黑体" panose="02010609060101010101" pitchFamily="49" charset="-122"/>
              </a:rPr>
              <a:t>月</a:t>
            </a:r>
            <a:r>
              <a:rPr lang="en-US" altLang="zh-CN" sz="1600">
                <a:solidFill>
                  <a:srgbClr val="000000"/>
                </a:solidFill>
                <a:latin typeface="黑体" panose="02010609060101010101" pitchFamily="49" charset="-122"/>
                <a:ea typeface="黑体" panose="02010609060101010101" pitchFamily="49" charset="-122"/>
              </a:rPr>
              <a:t>1</a:t>
            </a:r>
            <a:r>
              <a:rPr lang="zh-CN" altLang="en-US" sz="1600">
                <a:solidFill>
                  <a:srgbClr val="000000"/>
                </a:solidFill>
                <a:latin typeface="黑体" panose="02010609060101010101" pitchFamily="49" charset="-122"/>
                <a:ea typeface="黑体" panose="02010609060101010101" pitchFamily="49" charset="-122"/>
              </a:rPr>
              <a:t>日到该公司实习，</a:t>
            </a:r>
            <a:r>
              <a:rPr lang="en-US" altLang="zh-CN" sz="1600">
                <a:solidFill>
                  <a:srgbClr val="000000"/>
                </a:solidFill>
                <a:latin typeface="黑体" panose="02010609060101010101" pitchFamily="49" charset="-122"/>
                <a:ea typeface="黑体" panose="02010609060101010101" pitchFamily="49" charset="-122"/>
              </a:rPr>
              <a:t>2011</a:t>
            </a:r>
            <a:r>
              <a:rPr lang="zh-CN" altLang="en-US" sz="1600">
                <a:solidFill>
                  <a:srgbClr val="000000"/>
                </a:solidFill>
                <a:latin typeface="黑体" panose="02010609060101010101" pitchFamily="49" charset="-122"/>
                <a:ea typeface="黑体" panose="02010609060101010101" pitchFamily="49" charset="-122"/>
              </a:rPr>
              <a:t>年</a:t>
            </a:r>
            <a:r>
              <a:rPr lang="en-US" altLang="zh-CN" sz="1600">
                <a:solidFill>
                  <a:srgbClr val="000000"/>
                </a:solidFill>
                <a:latin typeface="黑体" panose="02010609060101010101" pitchFamily="49" charset="-122"/>
                <a:ea typeface="黑体" panose="02010609060101010101" pitchFamily="49" charset="-122"/>
              </a:rPr>
              <a:t>7</a:t>
            </a:r>
            <a:r>
              <a:rPr lang="zh-CN" altLang="en-US" sz="1600">
                <a:solidFill>
                  <a:srgbClr val="000000"/>
                </a:solidFill>
                <a:latin typeface="黑体" panose="02010609060101010101" pitchFamily="49" charset="-122"/>
                <a:ea typeface="黑体" panose="02010609060101010101" pitchFamily="49" charset="-122"/>
              </a:rPr>
              <a:t>月毕业后一直工作至今，但双方劳动合同的期限从</a:t>
            </a:r>
            <a:r>
              <a:rPr lang="en-US" altLang="zh-CN" sz="1600">
                <a:solidFill>
                  <a:srgbClr val="000000"/>
                </a:solidFill>
                <a:latin typeface="黑体" panose="02010609060101010101" pitchFamily="49" charset="-122"/>
                <a:ea typeface="黑体" panose="02010609060101010101" pitchFamily="49" charset="-122"/>
              </a:rPr>
              <a:t>2011</a:t>
            </a:r>
            <a:r>
              <a:rPr lang="zh-CN" altLang="en-US" sz="1600">
                <a:solidFill>
                  <a:srgbClr val="000000"/>
                </a:solidFill>
                <a:latin typeface="黑体" panose="02010609060101010101" pitchFamily="49" charset="-122"/>
                <a:ea typeface="黑体" panose="02010609060101010101" pitchFamily="49" charset="-122"/>
              </a:rPr>
              <a:t>年</a:t>
            </a:r>
            <a:r>
              <a:rPr lang="en-US" altLang="zh-CN" sz="1600">
                <a:solidFill>
                  <a:srgbClr val="000000"/>
                </a:solidFill>
                <a:latin typeface="黑体" panose="02010609060101010101" pitchFamily="49" charset="-122"/>
                <a:ea typeface="黑体" panose="02010609060101010101" pitchFamily="49" charset="-122"/>
              </a:rPr>
              <a:t>3</a:t>
            </a:r>
            <a:r>
              <a:rPr lang="zh-CN" altLang="en-US" sz="1600">
                <a:solidFill>
                  <a:srgbClr val="000000"/>
                </a:solidFill>
                <a:latin typeface="黑体" panose="02010609060101010101" pitchFamily="49" charset="-122"/>
                <a:ea typeface="黑体" panose="02010609060101010101" pitchFamily="49" charset="-122"/>
              </a:rPr>
              <a:t>月</a:t>
            </a:r>
            <a:r>
              <a:rPr lang="en-US" altLang="zh-CN" sz="1600">
                <a:solidFill>
                  <a:srgbClr val="000000"/>
                </a:solidFill>
                <a:latin typeface="黑体" panose="02010609060101010101" pitchFamily="49" charset="-122"/>
                <a:ea typeface="黑体" panose="02010609060101010101" pitchFamily="49" charset="-122"/>
              </a:rPr>
              <a:t>1</a:t>
            </a:r>
            <a:r>
              <a:rPr lang="zh-CN" altLang="en-US" sz="1600">
                <a:solidFill>
                  <a:srgbClr val="000000"/>
                </a:solidFill>
                <a:latin typeface="黑体" panose="02010609060101010101" pitchFamily="49" charset="-122"/>
                <a:ea typeface="黑体" panose="02010609060101010101" pitchFamily="49" charset="-122"/>
              </a:rPr>
              <a:t>日起计； </a:t>
            </a:r>
            <a:endParaRPr lang="zh-CN" altLang="en-US" sz="1600">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1600">
                <a:solidFill>
                  <a:srgbClr val="000000"/>
                </a:solidFill>
                <a:latin typeface="黑体" panose="02010609060101010101" pitchFamily="49" charset="-122"/>
                <a:ea typeface="黑体" panose="02010609060101010101" pitchFamily="49" charset="-122"/>
              </a:rPr>
              <a:t>        </a:t>
            </a:r>
            <a:r>
              <a:rPr lang="en-US" altLang="zh-CN" sz="1600">
                <a:solidFill>
                  <a:srgbClr val="000000"/>
                </a:solidFill>
                <a:latin typeface="黑体" panose="02010609060101010101" pitchFamily="49" charset="-122"/>
                <a:ea typeface="黑体" panose="02010609060101010101" pitchFamily="49" charset="-122"/>
              </a:rPr>
              <a:t>2</a:t>
            </a:r>
            <a:r>
              <a:rPr lang="zh-CN" altLang="en-US" sz="1600">
                <a:solidFill>
                  <a:srgbClr val="000000"/>
                </a:solidFill>
                <a:latin typeface="黑体" panose="02010609060101010101" pitchFamily="49" charset="-122"/>
                <a:ea typeface="黑体" panose="02010609060101010101" pitchFamily="49" charset="-122"/>
              </a:rPr>
              <a:t>）李某于</a:t>
            </a:r>
            <a:r>
              <a:rPr lang="en-US" altLang="zh-CN" sz="1600">
                <a:solidFill>
                  <a:srgbClr val="000000"/>
                </a:solidFill>
                <a:latin typeface="黑体" panose="02010609060101010101" pitchFamily="49" charset="-122"/>
                <a:ea typeface="黑体" panose="02010609060101010101" pitchFamily="49" charset="-122"/>
              </a:rPr>
              <a:t>2012</a:t>
            </a:r>
            <a:r>
              <a:rPr lang="zh-CN" altLang="en-US" sz="1600">
                <a:solidFill>
                  <a:srgbClr val="000000"/>
                </a:solidFill>
                <a:latin typeface="黑体" panose="02010609060101010101" pitchFamily="49" charset="-122"/>
                <a:ea typeface="黑体" panose="02010609060101010101" pitchFamily="49" charset="-122"/>
              </a:rPr>
              <a:t>年</a:t>
            </a:r>
            <a:r>
              <a:rPr lang="en-US" altLang="zh-CN" sz="1600">
                <a:solidFill>
                  <a:srgbClr val="000000"/>
                </a:solidFill>
                <a:latin typeface="黑体" panose="02010609060101010101" pitchFamily="49" charset="-122"/>
                <a:ea typeface="黑体" panose="02010609060101010101" pitchFamily="49" charset="-122"/>
              </a:rPr>
              <a:t>6</a:t>
            </a:r>
            <a:r>
              <a:rPr lang="zh-CN" altLang="en-US" sz="1600">
                <a:solidFill>
                  <a:srgbClr val="000000"/>
                </a:solidFill>
                <a:latin typeface="黑体" panose="02010609060101010101" pitchFamily="49" charset="-122"/>
                <a:ea typeface="黑体" panose="02010609060101010101" pitchFamily="49" charset="-122"/>
              </a:rPr>
              <a:t>月入职该公司，无签劳动合同；李某与原用人单位仍未解除劳动关系，双方曾签订停薪留职协议；</a:t>
            </a:r>
            <a:endParaRPr lang="zh-CN" altLang="en-US" sz="1600">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1600">
                <a:solidFill>
                  <a:srgbClr val="000000"/>
                </a:solidFill>
                <a:latin typeface="黑体" panose="02010609060101010101" pitchFamily="49" charset="-122"/>
                <a:ea typeface="黑体" panose="02010609060101010101" pitchFamily="49" charset="-122"/>
              </a:rPr>
              <a:t>        </a:t>
            </a:r>
            <a:r>
              <a:rPr lang="en-US" altLang="zh-CN" sz="1600">
                <a:solidFill>
                  <a:srgbClr val="000000"/>
                </a:solidFill>
                <a:latin typeface="黑体" panose="02010609060101010101" pitchFamily="49" charset="-122"/>
                <a:ea typeface="黑体" panose="02010609060101010101" pitchFamily="49" charset="-122"/>
              </a:rPr>
              <a:t>3</a:t>
            </a:r>
            <a:r>
              <a:rPr lang="zh-CN" altLang="en-US" sz="1600">
                <a:solidFill>
                  <a:srgbClr val="000000"/>
                </a:solidFill>
                <a:latin typeface="黑体" panose="02010609060101010101" pitchFamily="49" charset="-122"/>
                <a:ea typeface="黑体" panose="02010609060101010101" pitchFamily="49" charset="-122"/>
              </a:rPr>
              <a:t>）陈某入职该公司已经</a:t>
            </a:r>
            <a:r>
              <a:rPr lang="en-US" altLang="zh-CN" sz="1600">
                <a:solidFill>
                  <a:srgbClr val="000000"/>
                </a:solidFill>
                <a:latin typeface="黑体" panose="02010609060101010101" pitchFamily="49" charset="-122"/>
                <a:ea typeface="黑体" panose="02010609060101010101" pitchFamily="49" charset="-122"/>
              </a:rPr>
              <a:t>3</a:t>
            </a:r>
            <a:r>
              <a:rPr lang="zh-CN" altLang="en-US" sz="1600">
                <a:solidFill>
                  <a:srgbClr val="000000"/>
                </a:solidFill>
                <a:latin typeface="黑体" panose="02010609060101010101" pitchFamily="49" charset="-122"/>
                <a:ea typeface="黑体" panose="02010609060101010101" pitchFamily="49" charset="-122"/>
              </a:rPr>
              <a:t>年，无签劳动合同；陈某为某国有企业的内退职工，国有企业每月仍支付内退生活给陈某，并为其缴纳社会保险费；</a:t>
            </a:r>
            <a:endParaRPr lang="zh-CN" altLang="en-US" sz="1600">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1600">
                <a:solidFill>
                  <a:srgbClr val="000000"/>
                </a:solidFill>
                <a:latin typeface="黑体" panose="02010609060101010101" pitchFamily="49" charset="-122"/>
                <a:ea typeface="黑体" panose="02010609060101010101" pitchFamily="49" charset="-122"/>
              </a:rPr>
              <a:t>        </a:t>
            </a:r>
            <a:r>
              <a:rPr lang="en-US" altLang="zh-CN" sz="1600">
                <a:solidFill>
                  <a:srgbClr val="000000"/>
                </a:solidFill>
                <a:latin typeface="黑体" panose="02010609060101010101" pitchFamily="49" charset="-122"/>
                <a:ea typeface="黑体" panose="02010609060101010101" pitchFamily="49" charset="-122"/>
              </a:rPr>
              <a:t>4</a:t>
            </a:r>
            <a:r>
              <a:rPr lang="zh-CN" altLang="en-US" sz="1600">
                <a:solidFill>
                  <a:srgbClr val="000000"/>
                </a:solidFill>
                <a:latin typeface="黑体" panose="02010609060101010101" pitchFamily="49" charset="-122"/>
                <a:ea typeface="黑体" panose="02010609060101010101" pitchFamily="49" charset="-122"/>
              </a:rPr>
              <a:t>）老黄入职该公司时已经</a:t>
            </a:r>
            <a:r>
              <a:rPr lang="en-US" altLang="zh-CN" sz="1600">
                <a:solidFill>
                  <a:srgbClr val="000000"/>
                </a:solidFill>
                <a:latin typeface="黑体" panose="02010609060101010101" pitchFamily="49" charset="-122"/>
                <a:ea typeface="黑体" panose="02010609060101010101" pitchFamily="49" charset="-122"/>
              </a:rPr>
              <a:t>60</a:t>
            </a:r>
            <a:r>
              <a:rPr lang="zh-CN" altLang="en-US" sz="1600">
                <a:solidFill>
                  <a:srgbClr val="000000"/>
                </a:solidFill>
                <a:latin typeface="黑体" panose="02010609060101010101" pitchFamily="49" charset="-122"/>
                <a:ea typeface="黑体" panose="02010609060101010101" pitchFamily="49" charset="-122"/>
              </a:rPr>
              <a:t>岁，且办理了退休手续并享受退休金。双方无签劳动合同。</a:t>
            </a:r>
            <a:endParaRPr lang="zh-CN" altLang="en-US" sz="1600">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1600">
                <a:solidFill>
                  <a:srgbClr val="000000"/>
                </a:solidFill>
                <a:latin typeface="黑体" panose="02010609060101010101" pitchFamily="49" charset="-122"/>
                <a:ea typeface="黑体" panose="02010609060101010101" pitchFamily="49" charset="-122"/>
              </a:rPr>
              <a:t>        </a:t>
            </a:r>
            <a:r>
              <a:rPr lang="en-US" altLang="zh-CN" sz="1600">
                <a:solidFill>
                  <a:srgbClr val="000000"/>
                </a:solidFill>
                <a:latin typeface="黑体" panose="02010609060101010101" pitchFamily="49" charset="-122"/>
                <a:ea typeface="黑体" panose="02010609060101010101" pitchFamily="49" charset="-122"/>
              </a:rPr>
              <a:t>5</a:t>
            </a:r>
            <a:r>
              <a:rPr lang="zh-CN" altLang="en-US" sz="1600">
                <a:solidFill>
                  <a:srgbClr val="000000"/>
                </a:solidFill>
                <a:latin typeface="黑体" panose="02010609060101010101" pitchFamily="49" charset="-122"/>
                <a:ea typeface="黑体" panose="02010609060101010101" pitchFamily="49" charset="-122"/>
              </a:rPr>
              <a:t>）老张入职该公司已经</a:t>
            </a:r>
            <a:r>
              <a:rPr lang="en-US" altLang="zh-CN" sz="1600">
                <a:solidFill>
                  <a:srgbClr val="000000"/>
                </a:solidFill>
                <a:latin typeface="黑体" panose="02010609060101010101" pitchFamily="49" charset="-122"/>
                <a:ea typeface="黑体" panose="02010609060101010101" pitchFamily="49" charset="-122"/>
              </a:rPr>
              <a:t>60</a:t>
            </a:r>
            <a:r>
              <a:rPr lang="zh-CN" altLang="en-US" sz="1600">
                <a:solidFill>
                  <a:srgbClr val="000000"/>
                </a:solidFill>
                <a:latin typeface="黑体" panose="02010609060101010101" pitchFamily="49" charset="-122"/>
                <a:ea typeface="黑体" panose="02010609060101010101" pitchFamily="49" charset="-122"/>
              </a:rPr>
              <a:t>岁，但因社保缴费年限不足而无法办理退休手续及领取退休金。双方无签劳动合同。</a:t>
            </a:r>
            <a:endParaRPr lang="zh-CN" altLang="en-US" sz="1600">
              <a:solidFill>
                <a:srgbClr val="000000"/>
              </a:solidFill>
              <a:latin typeface="黑体" panose="02010609060101010101" pitchFamily="49" charset="-122"/>
              <a:ea typeface="黑体" panose="02010609060101010101" pitchFamily="49" charset="-122"/>
            </a:endParaRPr>
          </a:p>
          <a:p>
            <a:pPr>
              <a:lnSpc>
                <a:spcPct val="150000"/>
              </a:lnSpc>
              <a:buNone/>
            </a:pPr>
            <a:r>
              <a:rPr lang="en-US" altLang="zh-CN" sz="1600">
                <a:solidFill>
                  <a:srgbClr val="000000"/>
                </a:solidFill>
                <a:latin typeface="黑体" panose="02010609060101010101" pitchFamily="49" charset="-122"/>
                <a:ea typeface="黑体" panose="02010609060101010101" pitchFamily="49" charset="-122"/>
              </a:rPr>
              <a:t>     </a:t>
            </a:r>
            <a:endParaRPr lang="en-US" altLang="zh-CN" sz="1600">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1800">
                <a:solidFill>
                  <a:srgbClr val="000000"/>
                </a:solidFill>
                <a:latin typeface="黑体" panose="02010609060101010101" pitchFamily="49" charset="-122"/>
                <a:ea typeface="黑体" panose="02010609060101010101" pitchFamily="49" charset="-122"/>
              </a:rPr>
              <a:t>  </a:t>
            </a:r>
            <a:endParaRPr lang="zh-CN" altLang="en-US" sz="1800">
              <a:solidFill>
                <a:srgbClr val="000000"/>
              </a:solidFill>
              <a:latin typeface="黑体" panose="02010609060101010101" pitchFamily="49" charset="-122"/>
              <a:ea typeface="黑体" panose="02010609060101010101" pitchFamily="49" charset="-122"/>
            </a:endParaRPr>
          </a:p>
        </p:txBody>
      </p:sp>
      <p:pic>
        <p:nvPicPr>
          <p:cNvPr id="14380"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灯片编号占位符 3"/>
          <p:cNvSpPr>
            <a:spLocks noGrp="1"/>
          </p:cNvSpPr>
          <p:nvPr>
            <p:ph type="sldNum" sz="quarter" idx="12"/>
          </p:nvPr>
        </p:nvSpPr>
        <p:spPr>
          <a:xfrm>
            <a:off x="8077200" y="6045200"/>
            <a:ext cx="2133600" cy="476250"/>
          </a:xfrm>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200">
                <a:solidFill>
                  <a:srgbClr val="898989"/>
                </a:solidFill>
                <a:latin typeface="MHeiTGB-Medium-U"/>
              </a:rPr>
            </a:fld>
            <a:endParaRPr lang="en-US" altLang="zh-CN" sz="1200">
              <a:solidFill>
                <a:srgbClr val="898989"/>
              </a:solidFill>
              <a:latin typeface="MHeiTGB-Medium-U"/>
            </a:endParaRPr>
          </a:p>
        </p:txBody>
      </p:sp>
      <p:sp>
        <p:nvSpPr>
          <p:cNvPr id="52226" name="Rectangle 3"/>
          <p:cNvSpPr>
            <a:spLocks noGrp="1"/>
          </p:cNvSpPr>
          <p:nvPr>
            <p:ph idx="1"/>
          </p:nvPr>
        </p:nvSpPr>
        <p:spPr>
          <a:xfrm>
            <a:off x="2146300" y="890588"/>
            <a:ext cx="8064500" cy="5154612"/>
          </a:xfrm>
          <a:solidFill>
            <a:srgbClr val="FFFFFF"/>
          </a:solidFill>
          <a:ln/>
        </p:spPr>
        <p:txBody>
          <a:bodyPr vert="horz" wrap="square" lIns="91440" tIns="45720" rIns="91440" bIns="45720" anchor="t" anchorCtr="0"/>
          <a:p>
            <a:pPr>
              <a:lnSpc>
                <a:spcPct val="150000"/>
              </a:lnSpc>
              <a:buNone/>
            </a:pPr>
            <a:r>
              <a:rPr lang="zh-CN" altLang="en-US" sz="2800" b="1">
                <a:latin typeface="黑体" panose="02010609060101010101" pitchFamily="49" charset="-122"/>
                <a:ea typeface="黑体" panose="02010609060101010101" pitchFamily="49" charset="-122"/>
              </a:rPr>
              <a:t>问题：</a:t>
            </a:r>
            <a:endParaRPr lang="zh-CN" altLang="en-US" sz="2800" b="1">
              <a:latin typeface="黑体" panose="02010609060101010101" pitchFamily="49" charset="-122"/>
              <a:ea typeface="黑体" panose="02010609060101010101" pitchFamily="49" charset="-122"/>
            </a:endParaRPr>
          </a:p>
          <a:p>
            <a:pPr>
              <a:lnSpc>
                <a:spcPct val="150000"/>
              </a:lnSpc>
              <a:buNone/>
            </a:pPr>
            <a:r>
              <a:rPr lang="zh-CN" altLang="en-US" sz="2000">
                <a:latin typeface="黑体" panose="02010609060101010101" pitchFamily="49" charset="-122"/>
                <a:ea typeface="黑体" panose="02010609060101010101" pitchFamily="49" charset="-122"/>
              </a:rPr>
              <a:t>      因协商不一致，最终上述员工申请仲裁，要求该公司足额支付经济补偿。</a:t>
            </a:r>
            <a:endParaRPr lang="zh-CN" altLang="en-US" sz="2000">
              <a:latin typeface="黑体" panose="02010609060101010101" pitchFamily="49" charset="-122"/>
              <a:ea typeface="黑体" panose="02010609060101010101" pitchFamily="49" charset="-122"/>
            </a:endParaRPr>
          </a:p>
          <a:p>
            <a:pPr>
              <a:lnSpc>
                <a:spcPct val="150000"/>
              </a:lnSpc>
              <a:buNone/>
            </a:pP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、小王的经济补偿年限从什么时候起算？</a:t>
            </a:r>
            <a:endParaRPr lang="zh-CN" altLang="en-US" sz="2000">
              <a:latin typeface="黑体" panose="02010609060101010101" pitchFamily="49" charset="-122"/>
              <a:ea typeface="黑体" panose="02010609060101010101" pitchFamily="49" charset="-122"/>
            </a:endParaRPr>
          </a:p>
          <a:p>
            <a:pPr>
              <a:lnSpc>
                <a:spcPct val="150000"/>
              </a:lnSpc>
              <a:buNone/>
            </a:pP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、李某、陈某与该公司是否存在劳动关系？</a:t>
            </a:r>
            <a:endParaRPr lang="zh-CN" altLang="en-US" sz="2000">
              <a:latin typeface="黑体" panose="02010609060101010101" pitchFamily="49" charset="-122"/>
              <a:ea typeface="黑体" panose="02010609060101010101" pitchFamily="49" charset="-122"/>
            </a:endParaRPr>
          </a:p>
          <a:p>
            <a:pPr>
              <a:lnSpc>
                <a:spcPct val="150000"/>
              </a:lnSpc>
              <a:buNone/>
            </a:pP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、老黄、老张与该公司是否存在劳动关系？</a:t>
            </a:r>
            <a:endParaRPr lang="zh-CN" altLang="en-US" sz="2000">
              <a:latin typeface="黑体" panose="02010609060101010101" pitchFamily="49" charset="-122"/>
              <a:ea typeface="黑体" panose="02010609060101010101" pitchFamily="49" charset="-122"/>
            </a:endParaRPr>
          </a:p>
          <a:p>
            <a:pPr>
              <a:lnSpc>
                <a:spcPct val="150000"/>
              </a:lnSpc>
              <a:buNone/>
            </a:pPr>
            <a:r>
              <a:rPr lang="en-US" altLang="zh-CN" sz="2000">
                <a:latin typeface="黑体" panose="02010609060101010101" pitchFamily="49" charset="-122"/>
                <a:ea typeface="黑体" panose="02010609060101010101" pitchFamily="49" charset="-122"/>
              </a:rPr>
              <a:t>4</a:t>
            </a:r>
            <a:r>
              <a:rPr lang="zh-CN" altLang="en-US" sz="2000">
                <a:latin typeface="黑体" panose="02010609060101010101" pitchFamily="49" charset="-122"/>
                <a:ea typeface="黑体" panose="02010609060101010101" pitchFamily="49" charset="-122"/>
              </a:rPr>
              <a:t>、招用上述劳动者需注意哪些法律风险？</a:t>
            </a:r>
            <a:endParaRPr lang="zh-CN" altLang="en-US" sz="2000">
              <a:latin typeface="黑体" panose="02010609060101010101" pitchFamily="49" charset="-122"/>
              <a:ea typeface="黑体" panose="02010609060101010101" pitchFamily="49" charset="-122"/>
            </a:endParaRPr>
          </a:p>
          <a:p>
            <a:pPr>
              <a:lnSpc>
                <a:spcPct val="150000"/>
              </a:lnSpc>
              <a:buNone/>
            </a:pPr>
            <a:endParaRPr lang="zh-CN" altLang="en-US" sz="2000">
              <a:latin typeface="黑体" panose="02010609060101010101" pitchFamily="49" charset="-122"/>
              <a:ea typeface="黑体" panose="02010609060101010101" pitchFamily="49" charset="-122"/>
            </a:endParaRPr>
          </a:p>
          <a:p>
            <a:pPr>
              <a:lnSpc>
                <a:spcPct val="150000"/>
              </a:lnSpc>
              <a:buNone/>
            </a:pPr>
            <a:r>
              <a:rPr lang="en-US" altLang="zh-CN" sz="1600">
                <a:solidFill>
                  <a:srgbClr val="000000"/>
                </a:solidFill>
                <a:latin typeface="黑体" panose="02010609060101010101" pitchFamily="49" charset="-122"/>
                <a:ea typeface="黑体" panose="02010609060101010101" pitchFamily="49" charset="-122"/>
              </a:rPr>
              <a:t>     </a:t>
            </a:r>
            <a:endParaRPr lang="en-US" altLang="zh-CN" sz="1600">
              <a:solidFill>
                <a:srgbClr val="000000"/>
              </a:solidFill>
              <a:latin typeface="黑体" panose="02010609060101010101" pitchFamily="49" charset="-122"/>
              <a:ea typeface="黑体" panose="02010609060101010101" pitchFamily="49" charset="-122"/>
            </a:endParaRPr>
          </a:p>
          <a:p>
            <a:pPr>
              <a:lnSpc>
                <a:spcPct val="150000"/>
              </a:lnSpc>
              <a:buNone/>
            </a:pPr>
            <a:r>
              <a:rPr lang="zh-CN" altLang="en-US" sz="1800">
                <a:solidFill>
                  <a:srgbClr val="000000"/>
                </a:solidFill>
                <a:latin typeface="黑体" panose="02010609060101010101" pitchFamily="49" charset="-122"/>
                <a:ea typeface="黑体" panose="02010609060101010101" pitchFamily="49" charset="-122"/>
              </a:rPr>
              <a:t>  </a:t>
            </a:r>
            <a:endParaRPr lang="zh-CN" altLang="en-US" sz="1800">
              <a:solidFill>
                <a:srgbClr val="000000"/>
              </a:solidFill>
              <a:latin typeface="黑体" panose="02010609060101010101" pitchFamily="49" charset="-122"/>
              <a:ea typeface="黑体" panose="02010609060101010101" pitchFamily="49" charset="-122"/>
            </a:endParaRPr>
          </a:p>
        </p:txBody>
      </p:sp>
      <p:pic>
        <p:nvPicPr>
          <p:cNvPr id="14380"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灯片编号占位符 3"/>
          <p:cNvSpPr>
            <a:spLocks noGrp="1"/>
          </p:cNvSpPr>
          <p:nvPr>
            <p:ph type="sldNum" sz="quarter" idx="12"/>
          </p:nvPr>
        </p:nvSpPr>
        <p:spPr>
          <a:xfrm>
            <a:off x="8077200" y="6045200"/>
            <a:ext cx="2133600" cy="476250"/>
          </a:xfrm>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200">
                <a:solidFill>
                  <a:srgbClr val="898989"/>
                </a:solidFill>
                <a:latin typeface="MHeiTGB-Medium-U"/>
              </a:rPr>
            </a:fld>
            <a:endParaRPr lang="en-US" altLang="zh-CN" sz="1200">
              <a:solidFill>
                <a:srgbClr val="898989"/>
              </a:solidFill>
              <a:latin typeface="MHeiTGB-Medium-U"/>
            </a:endParaRPr>
          </a:p>
        </p:txBody>
      </p:sp>
      <p:sp>
        <p:nvSpPr>
          <p:cNvPr id="53250" name="Text Box 3"/>
          <p:cNvSpPr txBox="1"/>
          <p:nvPr/>
        </p:nvSpPr>
        <p:spPr>
          <a:xfrm>
            <a:off x="5341938" y="993775"/>
            <a:ext cx="1555750" cy="522288"/>
          </a:xfrm>
          <a:prstGeom prst="rect">
            <a:avLst/>
          </a:prstGeom>
          <a:noFill/>
          <a:ln w="9525">
            <a:noFill/>
          </a:ln>
        </p:spPr>
        <p:txBody>
          <a:bodyPr anchor="t" anchorCtr="0">
            <a:spAutoFit/>
          </a:bodyPr>
          <a:p>
            <a:pPr algn="ctr"/>
            <a:r>
              <a:rPr lang="zh-CN" altLang="en-US" sz="2800" b="1">
                <a:solidFill>
                  <a:srgbClr val="6600FF"/>
                </a:solidFill>
                <a:latin typeface="微软雅黑" panose="020B0503020204020204" pitchFamily="34" charset="-122"/>
                <a:ea typeface="微软雅黑" panose="020B0503020204020204" pitchFamily="34" charset="-122"/>
              </a:rPr>
              <a:t>目 录</a:t>
            </a:r>
            <a:endParaRPr lang="zh-CN" altLang="en-US" sz="2800" b="1">
              <a:solidFill>
                <a:srgbClr val="6600FF"/>
              </a:solidFill>
              <a:latin typeface="微软雅黑" panose="020B0503020204020204" pitchFamily="34" charset="-122"/>
              <a:ea typeface="微软雅黑" panose="020B0503020204020204" pitchFamily="34" charset="-122"/>
            </a:endParaRPr>
          </a:p>
        </p:txBody>
      </p:sp>
      <p:sp>
        <p:nvSpPr>
          <p:cNvPr id="53251" name="AutoShape 6"/>
          <p:cNvSpPr/>
          <p:nvPr/>
        </p:nvSpPr>
        <p:spPr>
          <a:xfrm>
            <a:off x="3817938" y="1922463"/>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53252" name="Text Box 7"/>
          <p:cNvSpPr txBox="1">
            <a:spLocks noChangeArrowheads="1"/>
          </p:cNvSpPr>
          <p:nvPr/>
        </p:nvSpPr>
        <p:spPr bwMode="auto">
          <a:xfrm>
            <a:off x="4343400" y="1998663"/>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rgbClr val="0D0D0D"/>
                </a:solidFill>
                <a:latin typeface="MHeiTGB-Medium-U"/>
                <a:ea typeface="+mn-ea"/>
                <a:cs typeface="+mn-cs"/>
              </a:rPr>
              <a:t>一、劳动用工法律风险</a:t>
            </a:r>
            <a:endParaRPr kumimoji="0" lang="en-US" altLang="zh-CN" sz="2000" b="1" i="0" u="none" strike="noStrike" kern="1200" cap="none" spc="0" normalizeH="0" baseline="0" noProof="1">
              <a:solidFill>
                <a:srgbClr val="0D0D0D"/>
              </a:solidFill>
              <a:latin typeface="MHeiTGB-Medium-U"/>
              <a:ea typeface="+mn-ea"/>
              <a:cs typeface="+mn-cs"/>
            </a:endParaRPr>
          </a:p>
        </p:txBody>
      </p:sp>
      <p:sp>
        <p:nvSpPr>
          <p:cNvPr id="53253" name="AutoShape 6"/>
          <p:cNvSpPr/>
          <p:nvPr/>
        </p:nvSpPr>
        <p:spPr>
          <a:xfrm>
            <a:off x="3817938" y="2530475"/>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56327" name="Text Box 7"/>
          <p:cNvSpPr txBox="1">
            <a:spLocks noChangeArrowheads="1"/>
          </p:cNvSpPr>
          <p:nvPr/>
        </p:nvSpPr>
        <p:spPr bwMode="gray">
          <a:xfrm>
            <a:off x="4343400" y="2606675"/>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rgbClr val="0D0D0D"/>
                </a:solidFill>
                <a:latin typeface="MHeiTGB-Medium-U"/>
                <a:ea typeface="+mn-ea"/>
                <a:cs typeface="+mn-cs"/>
              </a:rPr>
              <a:t>二、用工模式风险防范</a:t>
            </a:r>
            <a:endParaRPr kumimoji="0" lang="en-US" altLang="zh-CN" sz="2000" b="1" i="0" u="none" strike="noStrike" kern="1200" cap="none" spc="0" normalizeH="0" baseline="0" noProof="1">
              <a:solidFill>
                <a:srgbClr val="0D0D0D"/>
              </a:solidFill>
              <a:latin typeface="MHeiTGB-Medium-U"/>
              <a:ea typeface="+mn-ea"/>
              <a:cs typeface="+mn-cs"/>
            </a:endParaRPr>
          </a:p>
        </p:txBody>
      </p:sp>
      <p:sp>
        <p:nvSpPr>
          <p:cNvPr id="53255" name="AutoShape 6"/>
          <p:cNvSpPr/>
          <p:nvPr/>
        </p:nvSpPr>
        <p:spPr>
          <a:xfrm>
            <a:off x="3843338" y="3140075"/>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53256" name="Text Box 7"/>
          <p:cNvSpPr txBox="1">
            <a:spLocks noChangeArrowheads="1"/>
          </p:cNvSpPr>
          <p:nvPr/>
        </p:nvSpPr>
        <p:spPr bwMode="auto">
          <a:xfrm>
            <a:off x="4356100" y="3216275"/>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chemeClr val="tx1"/>
                </a:solidFill>
                <a:latin typeface="MHeiTGB-Medium-U"/>
                <a:ea typeface="+mn-ea"/>
                <a:cs typeface="+mn-cs"/>
              </a:rPr>
              <a:t>三、招聘录用风险防范</a:t>
            </a:r>
            <a:endParaRPr kumimoji="0" lang="en-US" altLang="zh-CN" sz="2000" b="1" i="0" u="none" strike="noStrike" kern="1200" cap="none" spc="0" normalizeH="0" baseline="0" noProof="1">
              <a:solidFill>
                <a:schemeClr val="tx1"/>
              </a:solidFill>
              <a:latin typeface="MHeiTGB-Medium-U"/>
              <a:ea typeface="+mn-ea"/>
              <a:cs typeface="+mn-cs"/>
            </a:endParaRPr>
          </a:p>
        </p:txBody>
      </p:sp>
      <p:sp>
        <p:nvSpPr>
          <p:cNvPr id="53257" name="AutoShape 6"/>
          <p:cNvSpPr/>
          <p:nvPr/>
        </p:nvSpPr>
        <p:spPr>
          <a:xfrm>
            <a:off x="3830638" y="3748088"/>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53258" name="Text Box 7"/>
          <p:cNvSpPr txBox="1">
            <a:spLocks noChangeArrowheads="1"/>
          </p:cNvSpPr>
          <p:nvPr/>
        </p:nvSpPr>
        <p:spPr bwMode="auto">
          <a:xfrm>
            <a:off x="4356100" y="3824288"/>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chemeClr val="tx1"/>
                </a:solidFill>
                <a:latin typeface="MHeiTGB-Medium-U"/>
                <a:ea typeface="+mn-ea"/>
                <a:cs typeface="+mn-cs"/>
              </a:rPr>
              <a:t>四、劳动合同风险防范</a:t>
            </a:r>
            <a:endParaRPr kumimoji="0" lang="en-US" altLang="zh-CN" sz="2000" b="1" i="0" u="none" strike="noStrike" kern="1200" cap="none" spc="0" normalizeH="0" baseline="0" noProof="1">
              <a:solidFill>
                <a:schemeClr val="tx1"/>
              </a:solidFill>
              <a:latin typeface="MHeiTGB-Medium-U"/>
              <a:ea typeface="+mn-ea"/>
              <a:cs typeface="+mn-cs"/>
            </a:endParaRPr>
          </a:p>
        </p:txBody>
      </p:sp>
      <p:sp>
        <p:nvSpPr>
          <p:cNvPr id="53259" name="AutoShape 6"/>
          <p:cNvSpPr/>
          <p:nvPr/>
        </p:nvSpPr>
        <p:spPr>
          <a:xfrm>
            <a:off x="3830638" y="4356100"/>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53260" name="Text Box 7"/>
          <p:cNvSpPr txBox="1">
            <a:spLocks noChangeArrowheads="1"/>
          </p:cNvSpPr>
          <p:nvPr/>
        </p:nvSpPr>
        <p:spPr bwMode="auto">
          <a:xfrm>
            <a:off x="4356100" y="4432300"/>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rgbClr val="FF0000"/>
                </a:solidFill>
                <a:latin typeface="微软雅黑" panose="020B0503020204020204" pitchFamily="34" charset="-122"/>
                <a:ea typeface="微软雅黑" panose="020B0503020204020204" pitchFamily="34" charset="-122"/>
                <a:cs typeface="+mn-cs"/>
              </a:rPr>
              <a:t>五、员工离职风险防范</a:t>
            </a:r>
            <a:endParaRPr kumimoji="0" lang="en-US" altLang="zh-CN" sz="2000" b="1" i="0" u="none" strike="noStrike" kern="1200" cap="none" spc="0" normalizeH="0" baseline="0" noProof="1">
              <a:solidFill>
                <a:srgbClr val="FF0000"/>
              </a:solidFill>
              <a:latin typeface="微软雅黑" panose="020B0503020204020204" pitchFamily="34" charset="-122"/>
              <a:ea typeface="微软雅黑" panose="020B0503020204020204" pitchFamily="34" charset="-122"/>
              <a:cs typeface="+mn-cs"/>
            </a:endParaRPr>
          </a:p>
        </p:txBody>
      </p:sp>
      <p:sp>
        <p:nvSpPr>
          <p:cNvPr id="53261" name="AutoShape 6"/>
          <p:cNvSpPr/>
          <p:nvPr/>
        </p:nvSpPr>
        <p:spPr>
          <a:xfrm>
            <a:off x="3843338" y="4965700"/>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53262" name="Text Box 7"/>
          <p:cNvSpPr txBox="1">
            <a:spLocks noChangeArrowheads="1"/>
          </p:cNvSpPr>
          <p:nvPr/>
        </p:nvSpPr>
        <p:spPr bwMode="auto">
          <a:xfrm>
            <a:off x="4368800" y="5041900"/>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chemeClr val="tx1"/>
                </a:solidFill>
                <a:latin typeface="MHeiTGB-Medium-U"/>
                <a:ea typeface="+mn-ea"/>
                <a:cs typeface="+mn-cs"/>
              </a:rPr>
              <a:t>六、工伤医疗风险防范</a:t>
            </a:r>
            <a:endParaRPr kumimoji="0" lang="en-US" altLang="zh-CN" sz="2000" b="1" i="0" u="none" strike="noStrike" kern="1200" cap="none" spc="0" normalizeH="0" baseline="0" noProof="1">
              <a:solidFill>
                <a:schemeClr val="tx1"/>
              </a:solidFill>
              <a:latin typeface="MHeiTGB-Medium-U"/>
              <a:ea typeface="+mn-ea"/>
              <a:cs typeface="+mn-cs"/>
            </a:endParaRPr>
          </a:p>
        </p:txBody>
      </p:sp>
      <p:pic>
        <p:nvPicPr>
          <p:cNvPr id="14380"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Text Box 2"/>
          <p:cNvSpPr txBox="1"/>
          <p:nvPr/>
        </p:nvSpPr>
        <p:spPr>
          <a:xfrm>
            <a:off x="2351088" y="1844675"/>
            <a:ext cx="7705725" cy="368300"/>
          </a:xfrm>
          <a:prstGeom prst="rect">
            <a:avLst/>
          </a:prstGeom>
          <a:noFill/>
          <a:ln w="9525">
            <a:noFill/>
          </a:ln>
        </p:spPr>
        <p:txBody>
          <a:bodyPr anchor="t" anchorCtr="0">
            <a:spAutoFit/>
          </a:bodyPr>
          <a:p>
            <a:pPr>
              <a:spcBef>
                <a:spcPct val="50000"/>
              </a:spcBef>
            </a:pPr>
            <a:endParaRPr lang="zh-CN" altLang="zh-CN" sz="1800">
              <a:solidFill>
                <a:srgbClr val="008000"/>
              </a:solidFill>
              <a:latin typeface="宋体" panose="02010600030101010101" pitchFamily="2" charset="-122"/>
              <a:ea typeface="宋体" panose="02010600030101010101" pitchFamily="2" charset="-122"/>
            </a:endParaRPr>
          </a:p>
        </p:txBody>
      </p:sp>
      <p:pic>
        <p:nvPicPr>
          <p:cNvPr id="23556" name="Picture 4"/>
          <p:cNvPicPr>
            <a:picLocks noChangeAspect="1"/>
          </p:cNvPicPr>
          <p:nvPr/>
        </p:nvPicPr>
        <p:blipFill>
          <a:blip r:embed="rId1"/>
          <a:stretch>
            <a:fillRect/>
          </a:stretch>
        </p:blipFill>
        <p:spPr>
          <a:xfrm>
            <a:off x="2351088" y="1641475"/>
            <a:ext cx="7848600" cy="4321175"/>
          </a:xfrm>
          <a:prstGeom prst="rect">
            <a:avLst/>
          </a:prstGeom>
          <a:noFill/>
          <a:ln w="9525">
            <a:noFill/>
          </a:ln>
        </p:spPr>
      </p:pic>
      <p:sp>
        <p:nvSpPr>
          <p:cNvPr id="54275" name="标题 1"/>
          <p:cNvSpPr txBox="1"/>
          <p:nvPr/>
        </p:nvSpPr>
        <p:spPr>
          <a:xfrm>
            <a:off x="3511550" y="141288"/>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五、员工离职风险防范</a:t>
            </a:r>
            <a:endParaRPr lang="zh-CN" altLang="en-US" sz="2300">
              <a:solidFill>
                <a:srgbClr val="C00000"/>
              </a:solidFill>
              <a:latin typeface="黑体" panose="02010609060101010101" pitchFamily="49" charset="-122"/>
              <a:ea typeface="黑体" panose="02010609060101010101" pitchFamily="49" charset="-122"/>
            </a:endParaRPr>
          </a:p>
        </p:txBody>
      </p:sp>
      <p:sp>
        <p:nvSpPr>
          <p:cNvPr id="54276" name="标题 1"/>
          <p:cNvSpPr txBox="1"/>
          <p:nvPr/>
        </p:nvSpPr>
        <p:spPr>
          <a:xfrm>
            <a:off x="2135188" y="1052513"/>
            <a:ext cx="5757862" cy="571500"/>
          </a:xfrm>
          <a:prstGeom prst="rect">
            <a:avLst/>
          </a:prstGeom>
          <a:noFill/>
          <a:ln w="9525">
            <a:noFill/>
          </a:ln>
        </p:spPr>
        <p:txBody>
          <a:bodyPr lIns="82783" tIns="41392" rIns="82783" bIns="41392" anchor="ctr" anchorCtr="0"/>
          <a:p>
            <a:pPr marL="342900" indent="-342900">
              <a:lnSpc>
                <a:spcPct val="90000"/>
              </a:lnSpc>
              <a:buClr>
                <a:schemeClr val="hlink"/>
              </a:buClr>
              <a:buSzPct val="70000"/>
            </a:pPr>
            <a:r>
              <a:rPr lang="en-US" altLang="zh-CN" sz="2000" b="1">
                <a:solidFill>
                  <a:srgbClr val="0070C0"/>
                </a:solidFill>
                <a:latin typeface="黑体" panose="02010609060101010101" pitchFamily="49" charset="-122"/>
                <a:ea typeface="黑体" panose="02010609060101010101" pitchFamily="49" charset="-122"/>
              </a:rPr>
              <a:t>1</a:t>
            </a:r>
            <a:r>
              <a:rPr lang="zh-CN" altLang="en-US" sz="2000" b="1">
                <a:solidFill>
                  <a:srgbClr val="0070C0"/>
                </a:solidFill>
                <a:latin typeface="黑体" panose="02010609060101010101" pitchFamily="49" charset="-122"/>
                <a:ea typeface="黑体" panose="02010609060101010101" pitchFamily="49" charset="-122"/>
              </a:rPr>
              <a:t>、员工离职情形</a:t>
            </a:r>
            <a:endParaRPr lang="zh-CN" altLang="en-US" sz="2000" b="1">
              <a:solidFill>
                <a:srgbClr val="0070C0"/>
              </a:solidFill>
              <a:latin typeface="黑体" panose="02010609060101010101" pitchFamily="49" charset="-122"/>
              <a:ea typeface="黑体" panose="02010609060101010101" pitchFamily="49" charset="-122"/>
            </a:endParaRPr>
          </a:p>
        </p:txBody>
      </p:sp>
      <p:pic>
        <p:nvPicPr>
          <p:cNvPr id="14380" name="图片 1" descr="议和网-白色"/>
          <p:cNvPicPr>
            <a:picLocks noChangeAspect="1"/>
          </p:cNvPicPr>
          <p:nvPr/>
        </p:nvPicPr>
        <p:blipFill>
          <a:blip r:embed="rId2"/>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3"/>
          <a:stretch>
            <a:fillRect/>
          </a:stretch>
        </p:blipFill>
        <p:spPr>
          <a:xfrm>
            <a:off x="9901238" y="152400"/>
            <a:ext cx="1844675" cy="4873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linds(horizontal)">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2"/>
          <p:cNvPicPr>
            <a:picLocks noChangeAspect="1"/>
          </p:cNvPicPr>
          <p:nvPr/>
        </p:nvPicPr>
        <p:blipFill>
          <a:blip r:embed="rId1"/>
          <a:stretch>
            <a:fillRect/>
          </a:stretch>
        </p:blipFill>
        <p:spPr>
          <a:xfrm>
            <a:off x="2495550" y="1628775"/>
            <a:ext cx="7446963" cy="4375150"/>
          </a:xfrm>
          <a:prstGeom prst="rect">
            <a:avLst/>
          </a:prstGeom>
          <a:noFill/>
          <a:ln w="9525">
            <a:noFill/>
          </a:ln>
        </p:spPr>
      </p:pic>
      <p:sp>
        <p:nvSpPr>
          <p:cNvPr id="55298" name="标题 1"/>
          <p:cNvSpPr txBox="1"/>
          <p:nvPr/>
        </p:nvSpPr>
        <p:spPr>
          <a:xfrm>
            <a:off x="3563938" y="101600"/>
            <a:ext cx="5757862"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五、员工离职风险防范</a:t>
            </a:r>
            <a:endParaRPr lang="zh-CN" altLang="en-US" sz="2300">
              <a:solidFill>
                <a:srgbClr val="C00000"/>
              </a:solidFill>
              <a:latin typeface="黑体" panose="02010609060101010101" pitchFamily="49" charset="-122"/>
              <a:ea typeface="黑体" panose="02010609060101010101" pitchFamily="49" charset="-122"/>
            </a:endParaRPr>
          </a:p>
        </p:txBody>
      </p:sp>
      <p:sp>
        <p:nvSpPr>
          <p:cNvPr id="55299" name="标题 1"/>
          <p:cNvSpPr txBox="1"/>
          <p:nvPr/>
        </p:nvSpPr>
        <p:spPr>
          <a:xfrm>
            <a:off x="2122488" y="1052513"/>
            <a:ext cx="5757862" cy="571500"/>
          </a:xfrm>
          <a:prstGeom prst="rect">
            <a:avLst/>
          </a:prstGeom>
          <a:noFill/>
          <a:ln w="9525">
            <a:noFill/>
          </a:ln>
        </p:spPr>
        <p:txBody>
          <a:bodyPr lIns="82783" tIns="41392" rIns="82783" bIns="41392" anchor="ctr" anchorCtr="0"/>
          <a:p>
            <a:pPr marL="342900" indent="-342900">
              <a:lnSpc>
                <a:spcPct val="90000"/>
              </a:lnSpc>
              <a:buClr>
                <a:schemeClr val="hlink"/>
              </a:buClr>
              <a:buSzPct val="70000"/>
            </a:pPr>
            <a:r>
              <a:rPr lang="en-US" altLang="zh-CN" sz="2000" b="1">
                <a:solidFill>
                  <a:srgbClr val="0070C0"/>
                </a:solidFill>
                <a:latin typeface="黑体" panose="02010609060101010101" pitchFamily="49" charset="-122"/>
                <a:ea typeface="黑体" panose="02010609060101010101" pitchFamily="49" charset="-122"/>
              </a:rPr>
              <a:t>2</a:t>
            </a:r>
            <a:r>
              <a:rPr lang="zh-CN" altLang="en-US" sz="2000" b="1">
                <a:solidFill>
                  <a:srgbClr val="0070C0"/>
                </a:solidFill>
                <a:latin typeface="黑体" panose="02010609060101010101" pitchFamily="49" charset="-122"/>
                <a:ea typeface="黑体" panose="02010609060101010101" pitchFamily="49" charset="-122"/>
              </a:rPr>
              <a:t>、员工解除合同的条件</a:t>
            </a:r>
            <a:endParaRPr lang="zh-CN" altLang="en-US" sz="2000" b="1">
              <a:solidFill>
                <a:srgbClr val="0070C0"/>
              </a:solidFill>
              <a:latin typeface="黑体" panose="02010609060101010101" pitchFamily="49" charset="-122"/>
              <a:ea typeface="黑体" panose="02010609060101010101" pitchFamily="49" charset="-122"/>
            </a:endParaRPr>
          </a:p>
        </p:txBody>
      </p:sp>
      <p:pic>
        <p:nvPicPr>
          <p:cNvPr id="14380" name="图片 1" descr="议和网-白色"/>
          <p:cNvPicPr>
            <a:picLocks noChangeAspect="1"/>
          </p:cNvPicPr>
          <p:nvPr/>
        </p:nvPicPr>
        <p:blipFill>
          <a:blip r:embed="rId2"/>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3"/>
          <a:stretch>
            <a:fillRect/>
          </a:stretch>
        </p:blipFill>
        <p:spPr>
          <a:xfrm>
            <a:off x="9901238" y="152400"/>
            <a:ext cx="1844675" cy="4873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horizontal)">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2"/>
          <p:cNvPicPr>
            <a:picLocks noChangeAspect="1"/>
          </p:cNvPicPr>
          <p:nvPr/>
        </p:nvPicPr>
        <p:blipFill>
          <a:blip r:embed="rId1"/>
          <a:stretch>
            <a:fillRect/>
          </a:stretch>
        </p:blipFill>
        <p:spPr>
          <a:xfrm>
            <a:off x="2384425" y="1624013"/>
            <a:ext cx="7489825" cy="4397375"/>
          </a:xfrm>
          <a:prstGeom prst="rect">
            <a:avLst/>
          </a:prstGeom>
          <a:noFill/>
          <a:ln w="9525">
            <a:noFill/>
          </a:ln>
        </p:spPr>
      </p:pic>
      <p:sp>
        <p:nvSpPr>
          <p:cNvPr id="56322" name="标题 1"/>
          <p:cNvSpPr txBox="1"/>
          <p:nvPr/>
        </p:nvSpPr>
        <p:spPr>
          <a:xfrm>
            <a:off x="3538538" y="23813"/>
            <a:ext cx="5757862"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五、员工离职风险防范</a:t>
            </a:r>
            <a:endParaRPr lang="zh-CN" altLang="en-US" sz="2300">
              <a:solidFill>
                <a:srgbClr val="C00000"/>
              </a:solidFill>
              <a:latin typeface="黑体" panose="02010609060101010101" pitchFamily="49" charset="-122"/>
              <a:ea typeface="黑体" panose="02010609060101010101" pitchFamily="49" charset="-122"/>
            </a:endParaRPr>
          </a:p>
        </p:txBody>
      </p:sp>
      <p:sp>
        <p:nvSpPr>
          <p:cNvPr id="56323" name="标题 1"/>
          <p:cNvSpPr txBox="1"/>
          <p:nvPr/>
        </p:nvSpPr>
        <p:spPr>
          <a:xfrm>
            <a:off x="2122488" y="1052513"/>
            <a:ext cx="5757862" cy="571500"/>
          </a:xfrm>
          <a:prstGeom prst="rect">
            <a:avLst/>
          </a:prstGeom>
          <a:noFill/>
          <a:ln w="9525">
            <a:noFill/>
          </a:ln>
        </p:spPr>
        <p:txBody>
          <a:bodyPr lIns="82783" tIns="41392" rIns="82783" bIns="41392" anchor="ctr" anchorCtr="0"/>
          <a:p>
            <a:pPr marL="342900" indent="-342900">
              <a:lnSpc>
                <a:spcPct val="90000"/>
              </a:lnSpc>
              <a:buClr>
                <a:schemeClr val="hlink"/>
              </a:buClr>
              <a:buSzPct val="70000"/>
            </a:pPr>
            <a:r>
              <a:rPr lang="en-US" altLang="zh-CN" sz="2000" b="1">
                <a:solidFill>
                  <a:srgbClr val="0070C0"/>
                </a:solidFill>
                <a:latin typeface="黑体" panose="02010609060101010101" pitchFamily="49" charset="-122"/>
                <a:ea typeface="黑体" panose="02010609060101010101" pitchFamily="49" charset="-122"/>
              </a:rPr>
              <a:t>3</a:t>
            </a:r>
            <a:r>
              <a:rPr lang="zh-CN" altLang="en-US" sz="2000" b="1">
                <a:solidFill>
                  <a:srgbClr val="0070C0"/>
                </a:solidFill>
                <a:latin typeface="黑体" panose="02010609060101010101" pitchFamily="49" charset="-122"/>
                <a:ea typeface="黑体" panose="02010609060101010101" pitchFamily="49" charset="-122"/>
              </a:rPr>
              <a:t>、单位解除合同的条件</a:t>
            </a:r>
            <a:endParaRPr lang="zh-CN" altLang="en-US" sz="2000" b="1">
              <a:solidFill>
                <a:srgbClr val="0070C0"/>
              </a:solidFill>
              <a:latin typeface="黑体" panose="02010609060101010101" pitchFamily="49" charset="-122"/>
              <a:ea typeface="黑体" panose="02010609060101010101" pitchFamily="49" charset="-122"/>
            </a:endParaRPr>
          </a:p>
        </p:txBody>
      </p:sp>
      <p:pic>
        <p:nvPicPr>
          <p:cNvPr id="14380" name="图片 1" descr="议和网-白色"/>
          <p:cNvPicPr>
            <a:picLocks noChangeAspect="1"/>
          </p:cNvPicPr>
          <p:nvPr/>
        </p:nvPicPr>
        <p:blipFill>
          <a:blip r:embed="rId2"/>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3"/>
          <a:stretch>
            <a:fillRect/>
          </a:stretch>
        </p:blipFill>
        <p:spPr>
          <a:xfrm>
            <a:off x="9901238" y="152400"/>
            <a:ext cx="1844675" cy="4873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linds(horizontal)">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1" name="Picture 3"/>
          <p:cNvPicPr>
            <a:picLocks noChangeAspect="1"/>
          </p:cNvPicPr>
          <p:nvPr/>
        </p:nvPicPr>
        <p:blipFill>
          <a:blip r:embed="rId1"/>
          <a:stretch>
            <a:fillRect/>
          </a:stretch>
        </p:blipFill>
        <p:spPr>
          <a:xfrm>
            <a:off x="2135188" y="1484313"/>
            <a:ext cx="7497762" cy="4505325"/>
          </a:xfrm>
          <a:prstGeom prst="rect">
            <a:avLst/>
          </a:prstGeom>
          <a:noFill/>
          <a:ln w="9525">
            <a:noFill/>
          </a:ln>
        </p:spPr>
      </p:pic>
      <p:sp>
        <p:nvSpPr>
          <p:cNvPr id="57346" name="标题 1"/>
          <p:cNvSpPr txBox="1"/>
          <p:nvPr/>
        </p:nvSpPr>
        <p:spPr>
          <a:xfrm>
            <a:off x="2122488" y="1052513"/>
            <a:ext cx="5757862" cy="571500"/>
          </a:xfrm>
          <a:prstGeom prst="rect">
            <a:avLst/>
          </a:prstGeom>
          <a:noFill/>
          <a:ln w="9525">
            <a:noFill/>
          </a:ln>
        </p:spPr>
        <p:txBody>
          <a:bodyPr lIns="82783" tIns="41392" rIns="82783" bIns="41392" anchor="ctr" anchorCtr="0"/>
          <a:p>
            <a:pPr marL="342900" indent="-342900">
              <a:lnSpc>
                <a:spcPct val="90000"/>
              </a:lnSpc>
              <a:buClr>
                <a:schemeClr val="hlink"/>
              </a:buClr>
              <a:buSzPct val="70000"/>
            </a:pPr>
            <a:r>
              <a:rPr lang="en-US" altLang="zh-CN" sz="2000" b="1">
                <a:solidFill>
                  <a:srgbClr val="0070C0"/>
                </a:solidFill>
                <a:latin typeface="黑体" panose="02010609060101010101" pitchFamily="49" charset="-122"/>
                <a:ea typeface="黑体" panose="02010609060101010101" pitchFamily="49" charset="-122"/>
              </a:rPr>
              <a:t>4</a:t>
            </a:r>
            <a:r>
              <a:rPr lang="zh-CN" altLang="en-US" sz="2000" b="1">
                <a:solidFill>
                  <a:srgbClr val="0070C0"/>
                </a:solidFill>
                <a:latin typeface="黑体" panose="02010609060101010101" pitchFamily="49" charset="-122"/>
                <a:ea typeface="黑体" panose="02010609060101010101" pitchFamily="49" charset="-122"/>
              </a:rPr>
              <a:t>、经济性裁员</a:t>
            </a:r>
            <a:endParaRPr lang="zh-CN" altLang="en-US" sz="2000" b="1">
              <a:solidFill>
                <a:srgbClr val="0070C0"/>
              </a:solidFill>
              <a:latin typeface="黑体" panose="02010609060101010101" pitchFamily="49" charset="-122"/>
              <a:ea typeface="黑体" panose="02010609060101010101" pitchFamily="49" charset="-122"/>
            </a:endParaRPr>
          </a:p>
        </p:txBody>
      </p:sp>
      <p:sp>
        <p:nvSpPr>
          <p:cNvPr id="57347" name="标题 1"/>
          <p:cNvSpPr txBox="1"/>
          <p:nvPr/>
        </p:nvSpPr>
        <p:spPr>
          <a:xfrm>
            <a:off x="3524250" y="36513"/>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五、员工离职风险防范</a:t>
            </a:r>
            <a:endParaRPr lang="zh-CN" altLang="en-US" sz="2300">
              <a:solidFill>
                <a:srgbClr val="C00000"/>
              </a:solidFill>
              <a:latin typeface="黑体" panose="02010609060101010101" pitchFamily="49" charset="-122"/>
              <a:ea typeface="黑体" panose="02010609060101010101" pitchFamily="49" charset="-122"/>
            </a:endParaRPr>
          </a:p>
        </p:txBody>
      </p:sp>
      <p:pic>
        <p:nvPicPr>
          <p:cNvPr id="14380" name="图片 1" descr="议和网-白色"/>
          <p:cNvPicPr>
            <a:picLocks noChangeAspect="1"/>
          </p:cNvPicPr>
          <p:nvPr/>
        </p:nvPicPr>
        <p:blipFill>
          <a:blip r:embed="rId2"/>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3"/>
          <a:stretch>
            <a:fillRect/>
          </a:stretch>
        </p:blipFill>
        <p:spPr>
          <a:xfrm>
            <a:off x="9901238" y="152400"/>
            <a:ext cx="1844675" cy="4873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linds(horizontal)">
                                      <p:cBhvr>
                                        <p:cTn id="7"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2"/>
          <p:cNvPicPr>
            <a:picLocks noChangeAspect="1"/>
          </p:cNvPicPr>
          <p:nvPr/>
        </p:nvPicPr>
        <p:blipFill>
          <a:blip r:embed="rId1"/>
          <a:stretch>
            <a:fillRect/>
          </a:stretch>
        </p:blipFill>
        <p:spPr>
          <a:xfrm>
            <a:off x="2208213" y="908050"/>
            <a:ext cx="7200900" cy="4584700"/>
          </a:xfrm>
          <a:prstGeom prst="rect">
            <a:avLst/>
          </a:prstGeom>
          <a:solidFill>
            <a:srgbClr val="C00000"/>
          </a:solidFill>
          <a:ln w="9525">
            <a:noFill/>
          </a:ln>
        </p:spPr>
      </p:pic>
      <p:sp>
        <p:nvSpPr>
          <p:cNvPr id="58370" name="Text Box 3"/>
          <p:cNvSpPr txBox="1"/>
          <p:nvPr/>
        </p:nvSpPr>
        <p:spPr>
          <a:xfrm>
            <a:off x="2703513" y="2317750"/>
            <a:ext cx="469900" cy="2030413"/>
          </a:xfrm>
          <a:prstGeom prst="rect">
            <a:avLst/>
          </a:prstGeom>
          <a:noFill/>
          <a:ln w="9525">
            <a:noFill/>
          </a:ln>
        </p:spPr>
        <p:txBody>
          <a:bodyPr anchor="t" anchorCtr="0">
            <a:spAutoFit/>
          </a:bodyPr>
          <a:p>
            <a:pPr>
              <a:spcBef>
                <a:spcPct val="50000"/>
              </a:spcBef>
            </a:pPr>
            <a:r>
              <a:rPr lang="zh-CN" altLang="zh-CN" sz="1800">
                <a:solidFill>
                  <a:srgbClr val="008000"/>
                </a:solidFill>
                <a:latin typeface="Arial" panose="020B0604020202020204" pitchFamily="34" charset="0"/>
                <a:ea typeface="宋体" panose="02010600030101010101" pitchFamily="2" charset="-122"/>
              </a:rPr>
              <a:t>劳动合同的终止</a:t>
            </a:r>
            <a:endParaRPr lang="zh-CN" altLang="zh-CN" sz="1800">
              <a:solidFill>
                <a:srgbClr val="008000"/>
              </a:solidFill>
              <a:latin typeface="Arial" panose="020B0604020202020204" pitchFamily="34" charset="0"/>
              <a:ea typeface="宋体" panose="02010600030101010101" pitchFamily="2" charset="-122"/>
            </a:endParaRPr>
          </a:p>
        </p:txBody>
      </p:sp>
      <p:sp>
        <p:nvSpPr>
          <p:cNvPr id="58371" name="Text Box 4"/>
          <p:cNvSpPr txBox="1"/>
          <p:nvPr/>
        </p:nvSpPr>
        <p:spPr>
          <a:xfrm>
            <a:off x="3759200" y="2060575"/>
            <a:ext cx="862013" cy="644525"/>
          </a:xfrm>
          <a:prstGeom prst="rect">
            <a:avLst/>
          </a:prstGeom>
          <a:noFill/>
          <a:ln w="9525">
            <a:noFill/>
          </a:ln>
        </p:spPr>
        <p:txBody>
          <a:bodyPr anchor="t" anchorCtr="0">
            <a:spAutoFit/>
          </a:bodyPr>
          <a:p>
            <a:pPr>
              <a:spcBef>
                <a:spcPct val="50000"/>
              </a:spcBef>
            </a:pPr>
            <a:r>
              <a:rPr lang="zh-CN" altLang="zh-CN" sz="1800">
                <a:solidFill>
                  <a:srgbClr val="008000"/>
                </a:solidFill>
                <a:latin typeface="Arial" panose="020B0604020202020204" pitchFamily="34" charset="0"/>
                <a:ea typeface="宋体" panose="02010600030101010101" pitchFamily="2" charset="-122"/>
              </a:rPr>
              <a:t>合同终止</a:t>
            </a:r>
            <a:endParaRPr lang="zh-CN" altLang="zh-CN" sz="1800">
              <a:solidFill>
                <a:srgbClr val="008000"/>
              </a:solidFill>
              <a:latin typeface="Arial" panose="020B0604020202020204" pitchFamily="34" charset="0"/>
              <a:ea typeface="宋体" panose="02010600030101010101" pitchFamily="2" charset="-122"/>
            </a:endParaRPr>
          </a:p>
        </p:txBody>
      </p:sp>
      <p:sp>
        <p:nvSpPr>
          <p:cNvPr id="58372" name="Text Box 5"/>
          <p:cNvSpPr txBox="1"/>
          <p:nvPr/>
        </p:nvSpPr>
        <p:spPr>
          <a:xfrm>
            <a:off x="3648075" y="4360863"/>
            <a:ext cx="1095375" cy="584200"/>
          </a:xfrm>
          <a:prstGeom prst="rect">
            <a:avLst/>
          </a:prstGeom>
          <a:noFill/>
          <a:ln w="9525">
            <a:noFill/>
          </a:ln>
        </p:spPr>
        <p:txBody>
          <a:bodyPr anchor="t" anchorCtr="0">
            <a:spAutoFit/>
          </a:bodyPr>
          <a:p>
            <a:pPr>
              <a:spcBef>
                <a:spcPct val="50000"/>
              </a:spcBef>
            </a:pPr>
            <a:r>
              <a:rPr lang="zh-CN" altLang="zh-CN" sz="1600">
                <a:solidFill>
                  <a:srgbClr val="008000"/>
                </a:solidFill>
                <a:latin typeface="Arial" panose="020B0604020202020204" pitchFamily="34" charset="0"/>
                <a:ea typeface="宋体" panose="02010600030101010101" pitchFamily="2" charset="-122"/>
              </a:rPr>
              <a:t>限制合同终止</a:t>
            </a:r>
            <a:endParaRPr lang="zh-CN" altLang="zh-CN" sz="1600">
              <a:solidFill>
                <a:srgbClr val="008000"/>
              </a:solidFill>
              <a:latin typeface="Arial" panose="020B0604020202020204" pitchFamily="34" charset="0"/>
              <a:ea typeface="宋体" panose="02010600030101010101" pitchFamily="2" charset="-122"/>
            </a:endParaRPr>
          </a:p>
        </p:txBody>
      </p:sp>
      <p:sp>
        <p:nvSpPr>
          <p:cNvPr id="58373" name="Text Box 6"/>
          <p:cNvSpPr txBox="1"/>
          <p:nvPr/>
        </p:nvSpPr>
        <p:spPr>
          <a:xfrm>
            <a:off x="5087938" y="1700213"/>
            <a:ext cx="4306887" cy="3698875"/>
          </a:xfrm>
          <a:prstGeom prst="rect">
            <a:avLst/>
          </a:prstGeom>
          <a:noFill/>
          <a:ln w="9525">
            <a:noFill/>
          </a:ln>
        </p:spPr>
        <p:txBody>
          <a:bodyPr lIns="0" tIns="0" rIns="0" bIns="0" anchor="t" anchorCtr="0">
            <a:spAutoFit/>
          </a:bodyPr>
          <a:p>
            <a:pPr defTabSz="914400">
              <a:tabLst>
                <a:tab pos="50800" algn="l"/>
                <a:tab pos="317500" algn="l"/>
              </a:tabLst>
            </a:pPr>
            <a:r>
              <a:rPr lang="zh-CN" altLang="zh-CN">
                <a:solidFill>
                  <a:srgbClr val="008000"/>
                </a:solidFill>
                <a:latin typeface="Times New Roman" panose="02020603050405020304" pitchFamily="18" charset="0"/>
                <a:ea typeface="宋体" panose="02010600030101010101" pitchFamily="2" charset="-122"/>
              </a:rPr>
              <a:t>1、合同期满；</a:t>
            </a:r>
            <a:endParaRPr lang="en-US" altLang="zh-CN">
              <a:solidFill>
                <a:srgbClr val="008000"/>
              </a:solidFill>
              <a:latin typeface="Times New Roman" panose="02020603050405020304" pitchFamily="18" charset="0"/>
              <a:ea typeface="宋体" panose="02010600030101010101" pitchFamily="2" charset="-122"/>
            </a:endParaRPr>
          </a:p>
          <a:p>
            <a:pPr defTabSz="914400">
              <a:tabLst>
                <a:tab pos="50800" algn="l"/>
                <a:tab pos="317500" algn="l"/>
              </a:tabLst>
            </a:pPr>
            <a:r>
              <a:rPr lang="zh-CN" altLang="zh-CN">
                <a:solidFill>
                  <a:srgbClr val="008000"/>
                </a:solidFill>
                <a:latin typeface="Times New Roman" panose="02020603050405020304" pitchFamily="18" charset="0"/>
                <a:ea typeface="宋体" panose="02010600030101010101" pitchFamily="2" charset="-122"/>
              </a:rPr>
              <a:t>2、无固定的终止条件出现；</a:t>
            </a:r>
            <a:endParaRPr lang="zh-CN" altLang="zh-CN">
              <a:solidFill>
                <a:srgbClr val="008000"/>
              </a:solidFill>
              <a:latin typeface="Times New Roman" panose="02020603050405020304" pitchFamily="18" charset="0"/>
              <a:ea typeface="宋体" panose="02010600030101010101" pitchFamily="2" charset="-122"/>
            </a:endParaRPr>
          </a:p>
          <a:p>
            <a:pPr defTabSz="914400">
              <a:tabLst>
                <a:tab pos="50800" algn="l"/>
                <a:tab pos="317500" algn="l"/>
              </a:tabLst>
            </a:pPr>
            <a:r>
              <a:rPr lang="zh-CN" altLang="zh-CN">
                <a:solidFill>
                  <a:srgbClr val="008000"/>
                </a:solidFill>
                <a:latin typeface="Times New Roman" panose="02020603050405020304" pitchFamily="18" charset="0"/>
                <a:ea typeface="宋体" panose="02010600030101010101" pitchFamily="2" charset="-122"/>
              </a:rPr>
              <a:t>3、工作项目完成；</a:t>
            </a:r>
            <a:endParaRPr lang="en-US" altLang="zh-CN">
              <a:solidFill>
                <a:srgbClr val="008000"/>
              </a:solidFill>
              <a:latin typeface="Times New Roman" panose="02020603050405020304" pitchFamily="18" charset="0"/>
              <a:ea typeface="宋体" panose="02010600030101010101" pitchFamily="2" charset="-122"/>
            </a:endParaRPr>
          </a:p>
          <a:p>
            <a:pPr defTabSz="914400">
              <a:tabLst>
                <a:tab pos="50800" algn="l"/>
                <a:tab pos="317500" algn="l"/>
              </a:tabLst>
            </a:pPr>
            <a:r>
              <a:rPr lang="zh-CN" altLang="zh-CN">
                <a:solidFill>
                  <a:srgbClr val="008000"/>
                </a:solidFill>
                <a:latin typeface="Times New Roman" panose="02020603050405020304" pitchFamily="18" charset="0"/>
                <a:ea typeface="宋体" panose="02010600030101010101" pitchFamily="2" charset="-122"/>
              </a:rPr>
              <a:t>4、开始依法享受基本养老保险待遇；</a:t>
            </a:r>
            <a:endParaRPr lang="zh-CN" altLang="zh-CN">
              <a:solidFill>
                <a:srgbClr val="008000"/>
              </a:solidFill>
              <a:latin typeface="Times New Roman" panose="02020603050405020304" pitchFamily="18" charset="0"/>
              <a:ea typeface="宋体" panose="02010600030101010101" pitchFamily="2" charset="-122"/>
            </a:endParaRPr>
          </a:p>
          <a:p>
            <a:pPr defTabSz="914400">
              <a:tabLst>
                <a:tab pos="50800" algn="l"/>
                <a:tab pos="317500" algn="l"/>
              </a:tabLst>
            </a:pPr>
            <a:r>
              <a:rPr lang="zh-CN" altLang="zh-CN">
                <a:solidFill>
                  <a:srgbClr val="008000"/>
                </a:solidFill>
                <a:latin typeface="Times New Roman" panose="02020603050405020304" pitchFamily="18" charset="0"/>
                <a:ea typeface="宋体" panose="02010600030101010101" pitchFamily="2" charset="-122"/>
              </a:rPr>
              <a:t>5、劳动者死亡，或者被法院宣告死亡或宣告失踪；</a:t>
            </a:r>
            <a:endParaRPr lang="zh-CN" altLang="zh-CN">
              <a:solidFill>
                <a:srgbClr val="008000"/>
              </a:solidFill>
              <a:latin typeface="Times New Roman" panose="02020603050405020304" pitchFamily="18" charset="0"/>
              <a:ea typeface="宋体" panose="02010600030101010101" pitchFamily="2" charset="-122"/>
            </a:endParaRPr>
          </a:p>
          <a:p>
            <a:pPr defTabSz="914400">
              <a:tabLst>
                <a:tab pos="50800" algn="l"/>
                <a:tab pos="317500" algn="l"/>
              </a:tabLst>
            </a:pPr>
            <a:r>
              <a:rPr lang="zh-CN" altLang="zh-CN">
                <a:solidFill>
                  <a:srgbClr val="008000"/>
                </a:solidFill>
                <a:latin typeface="Times New Roman" panose="02020603050405020304" pitchFamily="18" charset="0"/>
                <a:ea typeface="宋体" panose="02010600030101010101" pitchFamily="2" charset="-122"/>
              </a:rPr>
              <a:t>6、用人单位被宣告破产；</a:t>
            </a:r>
            <a:endParaRPr lang="zh-CN" altLang="zh-CN">
              <a:solidFill>
                <a:srgbClr val="008000"/>
              </a:solidFill>
              <a:latin typeface="Times New Roman" panose="02020603050405020304" pitchFamily="18" charset="0"/>
              <a:ea typeface="宋体" panose="02010600030101010101" pitchFamily="2" charset="-122"/>
            </a:endParaRPr>
          </a:p>
          <a:p>
            <a:pPr defTabSz="914400">
              <a:tabLst>
                <a:tab pos="50800" algn="l"/>
                <a:tab pos="317500" algn="l"/>
              </a:tabLst>
            </a:pPr>
            <a:r>
              <a:rPr lang="zh-CN" altLang="zh-CN">
                <a:solidFill>
                  <a:srgbClr val="008000"/>
                </a:solidFill>
                <a:latin typeface="Times New Roman" panose="02020603050405020304" pitchFamily="18" charset="0"/>
                <a:ea typeface="宋体" panose="02010600030101010101" pitchFamily="2" charset="-122"/>
              </a:rPr>
              <a:t>7、用人单位被吊销营业执照、责令关闭、撤销或解散；</a:t>
            </a:r>
            <a:endParaRPr lang="zh-CN" altLang="zh-CN">
              <a:solidFill>
                <a:srgbClr val="008000"/>
              </a:solidFill>
              <a:latin typeface="Times New Roman" panose="02020603050405020304" pitchFamily="18" charset="0"/>
              <a:ea typeface="宋体" panose="02010600030101010101" pitchFamily="2" charset="-122"/>
            </a:endParaRPr>
          </a:p>
          <a:p>
            <a:pPr defTabSz="914400">
              <a:tabLst>
                <a:tab pos="50800" algn="l"/>
                <a:tab pos="317500" algn="l"/>
              </a:tabLst>
            </a:pPr>
            <a:r>
              <a:rPr lang="zh-CN" altLang="zh-CN">
                <a:solidFill>
                  <a:srgbClr val="008000"/>
                </a:solidFill>
                <a:latin typeface="Times New Roman" panose="02020603050405020304" pitchFamily="18" charset="0"/>
                <a:ea typeface="宋体" panose="02010600030101010101" pitchFamily="2" charset="-122"/>
              </a:rPr>
              <a:t>8、法律规定的其他情形。</a:t>
            </a:r>
            <a:endParaRPr lang="zh-CN" altLang="zh-CN">
              <a:solidFill>
                <a:srgbClr val="008000"/>
              </a:solidFill>
              <a:latin typeface="Times New Roman" panose="02020603050405020304" pitchFamily="18" charset="0"/>
              <a:ea typeface="宋体" panose="02010600030101010101" pitchFamily="2" charset="-122"/>
            </a:endParaRPr>
          </a:p>
          <a:p>
            <a:pPr defTabSz="914400">
              <a:lnSpc>
                <a:spcPts val="1000"/>
              </a:lnSpc>
              <a:tabLst>
                <a:tab pos="50800" algn="l"/>
                <a:tab pos="317500" algn="l"/>
              </a:tabLst>
            </a:pPr>
            <a:endParaRPr lang="zh-CN" altLang="zh-CN">
              <a:solidFill>
                <a:srgbClr val="008000"/>
              </a:solidFill>
              <a:latin typeface="Times New Roman" panose="02020603050405020304" pitchFamily="18" charset="0"/>
              <a:ea typeface="宋体" panose="02010600030101010101" pitchFamily="2" charset="-122"/>
            </a:endParaRPr>
          </a:p>
          <a:p>
            <a:pPr defTabSz="914400">
              <a:lnSpc>
                <a:spcPts val="1000"/>
              </a:lnSpc>
              <a:tabLst>
                <a:tab pos="50800" algn="l"/>
                <a:tab pos="317500" algn="l"/>
              </a:tabLst>
            </a:pPr>
            <a:endParaRPr lang="zh-CN" altLang="zh-CN">
              <a:solidFill>
                <a:srgbClr val="008000"/>
              </a:solidFill>
              <a:latin typeface="Times New Roman" panose="02020603050405020304" pitchFamily="18" charset="0"/>
              <a:ea typeface="宋体" panose="02010600030101010101" pitchFamily="2" charset="-122"/>
            </a:endParaRPr>
          </a:p>
          <a:p>
            <a:pPr defTabSz="914400">
              <a:lnSpc>
                <a:spcPts val="1000"/>
              </a:lnSpc>
              <a:tabLst>
                <a:tab pos="50800" algn="l"/>
                <a:tab pos="317500" algn="l"/>
              </a:tabLst>
            </a:pPr>
            <a:endParaRPr lang="zh-CN" altLang="zh-CN">
              <a:solidFill>
                <a:srgbClr val="008000"/>
              </a:solidFill>
              <a:latin typeface="Times New Roman" panose="02020603050405020304" pitchFamily="18" charset="0"/>
              <a:ea typeface="宋体" panose="02010600030101010101" pitchFamily="2" charset="-122"/>
            </a:endParaRPr>
          </a:p>
          <a:p>
            <a:pPr defTabSz="914400">
              <a:lnSpc>
                <a:spcPts val="1000"/>
              </a:lnSpc>
              <a:tabLst>
                <a:tab pos="50800" algn="l"/>
                <a:tab pos="317500" algn="l"/>
              </a:tabLst>
            </a:pPr>
            <a:endParaRPr lang="zh-CN" altLang="zh-CN">
              <a:solidFill>
                <a:srgbClr val="008000"/>
              </a:solidFill>
              <a:latin typeface="Times New Roman" panose="02020603050405020304" pitchFamily="18" charset="0"/>
              <a:ea typeface="宋体" panose="02010600030101010101" pitchFamily="2" charset="-122"/>
            </a:endParaRPr>
          </a:p>
          <a:p>
            <a:pPr defTabSz="914400">
              <a:lnSpc>
                <a:spcPts val="1000"/>
              </a:lnSpc>
              <a:tabLst>
                <a:tab pos="50800" algn="l"/>
                <a:tab pos="317500" algn="l"/>
              </a:tabLst>
            </a:pPr>
            <a:endParaRPr lang="en-US" altLang="zh-CN">
              <a:solidFill>
                <a:srgbClr val="008000"/>
              </a:solidFill>
              <a:latin typeface="Times New Roman" panose="02020603050405020304" pitchFamily="18" charset="0"/>
              <a:ea typeface="宋体" panose="02010600030101010101" pitchFamily="2" charset="-122"/>
            </a:endParaRPr>
          </a:p>
          <a:p>
            <a:pPr defTabSz="914400">
              <a:lnSpc>
                <a:spcPts val="1000"/>
              </a:lnSpc>
              <a:tabLst>
                <a:tab pos="50800" algn="l"/>
                <a:tab pos="317500" algn="l"/>
              </a:tabLst>
            </a:pPr>
            <a:endParaRPr lang="zh-CN" altLang="zh-CN">
              <a:solidFill>
                <a:srgbClr val="008000"/>
              </a:solidFill>
              <a:latin typeface="Times New Roman" panose="02020603050405020304" pitchFamily="18" charset="0"/>
              <a:ea typeface="宋体" panose="02010600030101010101" pitchFamily="2" charset="-122"/>
            </a:endParaRPr>
          </a:p>
          <a:p>
            <a:pPr defTabSz="914400">
              <a:lnSpc>
                <a:spcPts val="1000"/>
              </a:lnSpc>
              <a:tabLst>
                <a:tab pos="50800" algn="l"/>
                <a:tab pos="317500" algn="l"/>
              </a:tabLst>
            </a:pPr>
            <a:endParaRPr lang="zh-CN" altLang="zh-CN">
              <a:solidFill>
                <a:srgbClr val="008000"/>
              </a:solidFill>
              <a:latin typeface="Times New Roman" panose="02020603050405020304" pitchFamily="18" charset="0"/>
              <a:ea typeface="宋体" panose="02010600030101010101" pitchFamily="2" charset="-122"/>
            </a:endParaRPr>
          </a:p>
          <a:p>
            <a:pPr defTabSz="914400">
              <a:tabLst>
                <a:tab pos="50800" algn="l"/>
                <a:tab pos="317500" algn="l"/>
              </a:tabLst>
            </a:pPr>
            <a:r>
              <a:rPr lang="zh-CN" altLang="zh-CN">
                <a:solidFill>
                  <a:srgbClr val="008000"/>
                </a:solidFill>
                <a:latin typeface="Times New Roman" panose="02020603050405020304" pitchFamily="18" charset="0"/>
                <a:ea typeface="宋体" panose="02010600030101010101" pitchFamily="2" charset="-122"/>
              </a:rPr>
              <a:t>1.从事接触职业病危害作业未进行离岗前职业健</a:t>
            </a:r>
            <a:endParaRPr lang="zh-CN" altLang="zh-CN">
              <a:solidFill>
                <a:srgbClr val="008000"/>
              </a:solidFill>
              <a:latin typeface="Times New Roman" panose="02020603050405020304" pitchFamily="18" charset="0"/>
              <a:ea typeface="宋体" panose="02010600030101010101" pitchFamily="2" charset="-122"/>
            </a:endParaRPr>
          </a:p>
          <a:p>
            <a:pPr defTabSz="914400">
              <a:tabLst>
                <a:tab pos="50800" algn="l"/>
                <a:tab pos="317500" algn="l"/>
              </a:tabLst>
            </a:pPr>
            <a:r>
              <a:rPr lang="zh-CN" altLang="zh-CN">
                <a:solidFill>
                  <a:srgbClr val="008000"/>
                </a:solidFill>
                <a:latin typeface="Times New Roman" panose="02020603050405020304" pitchFamily="18" charset="0"/>
                <a:ea typeface="宋体" panose="02010600030101010101" pitchFamily="2" charset="-122"/>
              </a:rPr>
              <a:t>康检查，或疑似职业病病人在诊断或者医学观察</a:t>
            </a:r>
            <a:endParaRPr lang="zh-CN" altLang="zh-CN">
              <a:solidFill>
                <a:srgbClr val="008000"/>
              </a:solidFill>
              <a:latin typeface="Times New Roman" panose="02020603050405020304" pitchFamily="18" charset="0"/>
              <a:ea typeface="宋体" panose="02010600030101010101" pitchFamily="2" charset="-122"/>
            </a:endParaRPr>
          </a:p>
          <a:p>
            <a:pPr defTabSz="914400">
              <a:tabLst>
                <a:tab pos="50800" algn="l"/>
                <a:tab pos="317500" algn="l"/>
              </a:tabLst>
            </a:pPr>
            <a:r>
              <a:rPr lang="zh-CN" altLang="en-US">
                <a:solidFill>
                  <a:srgbClr val="008000"/>
                </a:solidFill>
                <a:latin typeface="Times New Roman" panose="02020603050405020304" pitchFamily="18" charset="0"/>
                <a:ea typeface="宋体" panose="02010600030101010101" pitchFamily="2" charset="-122"/>
              </a:rPr>
              <a:t>期</a:t>
            </a:r>
            <a:r>
              <a:rPr lang="zh-CN" altLang="zh-CN">
                <a:solidFill>
                  <a:srgbClr val="008000"/>
                </a:solidFill>
                <a:latin typeface="Times New Roman" panose="02020603050405020304" pitchFamily="18" charset="0"/>
                <a:ea typeface="宋体" panose="02010600030101010101" pitchFamily="2" charset="-122"/>
              </a:rPr>
              <a:t>间；</a:t>
            </a:r>
            <a:endParaRPr lang="zh-CN" altLang="zh-CN">
              <a:solidFill>
                <a:srgbClr val="008000"/>
              </a:solidFill>
              <a:latin typeface="Times New Roman" panose="02020603050405020304" pitchFamily="18" charset="0"/>
              <a:ea typeface="宋体" panose="02010600030101010101" pitchFamily="2" charset="-122"/>
            </a:endParaRPr>
          </a:p>
          <a:p>
            <a:pPr defTabSz="914400">
              <a:tabLst>
                <a:tab pos="50800" algn="l"/>
                <a:tab pos="317500" algn="l"/>
              </a:tabLst>
            </a:pPr>
            <a:r>
              <a:rPr lang="zh-CN" altLang="zh-CN">
                <a:solidFill>
                  <a:srgbClr val="008000"/>
                </a:solidFill>
                <a:latin typeface="Times New Roman" panose="02020603050405020304" pitchFamily="18" charset="0"/>
                <a:ea typeface="宋体" panose="02010600030101010101" pitchFamily="2" charset="-122"/>
              </a:rPr>
              <a:t>	2.患病或非因工负伤在医疗期内；</a:t>
            </a:r>
            <a:endParaRPr lang="zh-CN" altLang="zh-CN">
              <a:solidFill>
                <a:srgbClr val="008000"/>
              </a:solidFill>
              <a:latin typeface="Times New Roman" panose="02020603050405020304" pitchFamily="18" charset="0"/>
              <a:ea typeface="宋体" panose="02010600030101010101" pitchFamily="2" charset="-122"/>
            </a:endParaRPr>
          </a:p>
          <a:p>
            <a:pPr defTabSz="914400">
              <a:tabLst>
                <a:tab pos="50800" algn="l"/>
                <a:tab pos="317500" algn="l"/>
              </a:tabLst>
            </a:pPr>
            <a:r>
              <a:rPr lang="zh-CN" altLang="zh-CN">
                <a:solidFill>
                  <a:srgbClr val="008000"/>
                </a:solidFill>
                <a:latin typeface="Times New Roman" panose="02020603050405020304" pitchFamily="18" charset="0"/>
                <a:ea typeface="宋体" panose="02010600030101010101" pitchFamily="2" charset="-122"/>
              </a:rPr>
              <a:t>	3.女职工三期内；</a:t>
            </a:r>
            <a:endParaRPr lang="zh-CN" altLang="zh-CN">
              <a:solidFill>
                <a:srgbClr val="008000"/>
              </a:solidFill>
              <a:latin typeface="Times New Roman" panose="02020603050405020304" pitchFamily="18" charset="0"/>
              <a:ea typeface="宋体" panose="02010600030101010101" pitchFamily="2" charset="-122"/>
            </a:endParaRPr>
          </a:p>
        </p:txBody>
      </p:sp>
      <p:sp>
        <p:nvSpPr>
          <p:cNvPr id="58374" name="Text Box 8"/>
          <p:cNvSpPr txBox="1"/>
          <p:nvPr/>
        </p:nvSpPr>
        <p:spPr>
          <a:xfrm>
            <a:off x="2925763" y="5635625"/>
            <a:ext cx="7119937" cy="336550"/>
          </a:xfrm>
          <a:prstGeom prst="rect">
            <a:avLst/>
          </a:prstGeom>
          <a:noFill/>
          <a:ln w="9525">
            <a:noFill/>
          </a:ln>
        </p:spPr>
        <p:txBody>
          <a:bodyPr anchor="t" anchorCtr="0">
            <a:spAutoFit/>
          </a:bodyPr>
          <a:p>
            <a:pPr>
              <a:spcBef>
                <a:spcPct val="50000"/>
              </a:spcBef>
            </a:pPr>
            <a:r>
              <a:rPr lang="zh-CN" altLang="zh-CN" sz="1600">
                <a:solidFill>
                  <a:srgbClr val="FF0000"/>
                </a:solidFill>
                <a:latin typeface="Arial" panose="020B0604020202020204" pitchFamily="34" charset="0"/>
                <a:ea typeface="宋体" panose="02010600030101010101" pitchFamily="2" charset="-122"/>
              </a:rPr>
              <a:t>即使合同期限满，限制合同终止的情形存在，需等该情形完成方能解除。</a:t>
            </a:r>
            <a:endParaRPr lang="zh-CN" altLang="zh-CN" sz="1600">
              <a:solidFill>
                <a:srgbClr val="FF0000"/>
              </a:solidFill>
              <a:latin typeface="Arial" panose="020B0604020202020204" pitchFamily="34" charset="0"/>
              <a:ea typeface="宋体" panose="02010600030101010101" pitchFamily="2" charset="-122"/>
            </a:endParaRPr>
          </a:p>
        </p:txBody>
      </p:sp>
      <p:sp>
        <p:nvSpPr>
          <p:cNvPr id="58375" name="标题 1"/>
          <p:cNvSpPr txBox="1"/>
          <p:nvPr/>
        </p:nvSpPr>
        <p:spPr>
          <a:xfrm>
            <a:off x="2122488" y="1052513"/>
            <a:ext cx="5757862" cy="571500"/>
          </a:xfrm>
          <a:prstGeom prst="rect">
            <a:avLst/>
          </a:prstGeom>
          <a:noFill/>
          <a:ln w="9525">
            <a:noFill/>
          </a:ln>
        </p:spPr>
        <p:txBody>
          <a:bodyPr lIns="82783" tIns="41392" rIns="82783" bIns="41392" anchor="ctr" anchorCtr="0"/>
          <a:p>
            <a:pPr marL="342900" indent="-342900">
              <a:lnSpc>
                <a:spcPct val="90000"/>
              </a:lnSpc>
              <a:buClr>
                <a:schemeClr val="hlink"/>
              </a:buClr>
              <a:buSzPct val="70000"/>
            </a:pPr>
            <a:r>
              <a:rPr lang="en-US" altLang="zh-CN" sz="2000" b="1">
                <a:solidFill>
                  <a:srgbClr val="0070C0"/>
                </a:solidFill>
                <a:latin typeface="黑体" panose="02010609060101010101" pitchFamily="49" charset="-122"/>
                <a:ea typeface="黑体" panose="02010609060101010101" pitchFamily="49" charset="-122"/>
              </a:rPr>
              <a:t>5</a:t>
            </a:r>
            <a:r>
              <a:rPr lang="zh-CN" altLang="en-US" sz="2000" b="1">
                <a:solidFill>
                  <a:srgbClr val="0070C0"/>
                </a:solidFill>
                <a:latin typeface="黑体" panose="02010609060101010101" pitchFamily="49" charset="-122"/>
                <a:ea typeface="黑体" panose="02010609060101010101" pitchFamily="49" charset="-122"/>
              </a:rPr>
              <a:t>、劳动合同的终止</a:t>
            </a:r>
            <a:endParaRPr lang="zh-CN" altLang="en-US" sz="2000" b="1">
              <a:solidFill>
                <a:srgbClr val="0070C0"/>
              </a:solidFill>
              <a:latin typeface="黑体" panose="02010609060101010101" pitchFamily="49" charset="-122"/>
              <a:ea typeface="黑体" panose="02010609060101010101" pitchFamily="49" charset="-122"/>
            </a:endParaRPr>
          </a:p>
        </p:txBody>
      </p:sp>
      <p:sp>
        <p:nvSpPr>
          <p:cNvPr id="58376" name="标题 1"/>
          <p:cNvSpPr txBox="1"/>
          <p:nvPr/>
        </p:nvSpPr>
        <p:spPr>
          <a:xfrm>
            <a:off x="3511550" y="101600"/>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五、员工离职风险防范</a:t>
            </a:r>
            <a:endParaRPr lang="zh-CN" altLang="en-US" sz="2300">
              <a:solidFill>
                <a:srgbClr val="C00000"/>
              </a:solidFill>
              <a:latin typeface="黑体" panose="02010609060101010101" pitchFamily="49" charset="-122"/>
              <a:ea typeface="黑体" panose="02010609060101010101" pitchFamily="49" charset="-122"/>
            </a:endParaRPr>
          </a:p>
        </p:txBody>
      </p:sp>
      <p:pic>
        <p:nvPicPr>
          <p:cNvPr id="14380" name="图片 1" descr="议和网-白色"/>
          <p:cNvPicPr>
            <a:picLocks noChangeAspect="1"/>
          </p:cNvPicPr>
          <p:nvPr/>
        </p:nvPicPr>
        <p:blipFill>
          <a:blip r:embed="rId2"/>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3"/>
          <a:stretch>
            <a:fillRect/>
          </a:stretch>
        </p:blipFill>
        <p:spPr>
          <a:xfrm>
            <a:off x="9901238" y="152400"/>
            <a:ext cx="1844675" cy="4873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内容占位符 2"/>
          <p:cNvSpPr>
            <a:spLocks noGrp="1"/>
          </p:cNvSpPr>
          <p:nvPr>
            <p:ph idx="1"/>
          </p:nvPr>
        </p:nvSpPr>
        <p:spPr>
          <a:xfrm>
            <a:off x="2351088" y="1700213"/>
            <a:ext cx="7705725" cy="4608512"/>
          </a:xfrm>
          <a:ln/>
        </p:spPr>
        <p:txBody>
          <a:bodyPr vert="horz" wrap="square" lIns="91440" tIns="45720" rIns="91440" bIns="45720" anchor="t" anchorCtr="0"/>
          <a:p>
            <a:pPr marL="0" indent="0" eaLnBrk="1" hangingPunct="1">
              <a:spcBef>
                <a:spcPct val="50000"/>
              </a:spcBef>
              <a:buNone/>
            </a:pPr>
            <a:r>
              <a:rPr lang="en-US" altLang="zh-CN" sz="1600">
                <a:solidFill>
                  <a:srgbClr val="002060"/>
                </a:solidFill>
                <a:latin typeface="微软雅黑" panose="020B0503020204020204" pitchFamily="34" charset="-122"/>
                <a:ea typeface="微软雅黑" panose="020B0503020204020204" pitchFamily="34" charset="-122"/>
              </a:rPr>
              <a:t>     </a:t>
            </a:r>
            <a:r>
              <a:rPr lang="en-US" altLang="zh-CN" sz="1600">
                <a:solidFill>
                  <a:srgbClr val="0D0D0D"/>
                </a:solidFill>
                <a:latin typeface="微软雅黑" panose="020B0503020204020204" pitchFamily="34" charset="-122"/>
                <a:ea typeface="微软雅黑" panose="020B0503020204020204" pitchFamily="34" charset="-122"/>
              </a:rPr>
              <a:t>《</a:t>
            </a:r>
            <a:r>
              <a:rPr lang="zh-CN" altLang="en-US" sz="1600">
                <a:solidFill>
                  <a:srgbClr val="0D0D0D"/>
                </a:solidFill>
                <a:latin typeface="微软雅黑" panose="020B0503020204020204" pitchFamily="34" charset="-122"/>
                <a:ea typeface="微软雅黑" panose="020B0503020204020204" pitchFamily="34" charset="-122"/>
              </a:rPr>
              <a:t>劳动合同法</a:t>
            </a:r>
            <a:r>
              <a:rPr lang="en-US" altLang="zh-CN" sz="1600">
                <a:solidFill>
                  <a:srgbClr val="0D0D0D"/>
                </a:solidFill>
                <a:latin typeface="微软雅黑" panose="020B0503020204020204" pitchFamily="34" charset="-122"/>
                <a:ea typeface="微软雅黑" panose="020B0503020204020204" pitchFamily="34" charset="-122"/>
              </a:rPr>
              <a:t>》</a:t>
            </a:r>
            <a:r>
              <a:rPr lang="zh-CN" altLang="en-US" sz="1600">
                <a:solidFill>
                  <a:srgbClr val="0D0D0D"/>
                </a:solidFill>
                <a:latin typeface="微软雅黑" panose="020B0503020204020204" pitchFamily="34" charset="-122"/>
                <a:ea typeface="微软雅黑" panose="020B0503020204020204" pitchFamily="34" charset="-122"/>
              </a:rPr>
              <a:t>第二十一条：在试用期中，除劳动者有本法第三十九条和第四十条第一项、第二项规定的情形外，用人单位不得解除劳动合同。用人单位在试用期解除劳动合同的，应当向劳动者说明理由。</a:t>
            </a:r>
            <a:endParaRPr lang="zh-CN" altLang="en-US" sz="1600">
              <a:solidFill>
                <a:srgbClr val="0D0D0D"/>
              </a:solidFill>
              <a:latin typeface="微软雅黑" panose="020B0503020204020204" pitchFamily="34" charset="-122"/>
              <a:ea typeface="微软雅黑" panose="020B0503020204020204" pitchFamily="34" charset="-122"/>
            </a:endParaRPr>
          </a:p>
          <a:p>
            <a:pPr marL="0" indent="0" eaLnBrk="1" hangingPunct="1">
              <a:spcBef>
                <a:spcPct val="50000"/>
              </a:spcBef>
              <a:buNone/>
            </a:pPr>
            <a:r>
              <a:rPr lang="zh-CN" altLang="en-US" sz="1600">
                <a:solidFill>
                  <a:srgbClr val="0D0D0D"/>
                </a:solidFill>
                <a:latin typeface="微软雅黑" panose="020B0503020204020204" pitchFamily="34" charset="-122"/>
                <a:ea typeface="微软雅黑" panose="020B0503020204020204" pitchFamily="34" charset="-122"/>
              </a:rPr>
              <a:t>      第四十二条：劳动者有下列情形之一的，用人单位不得依照本法第四十条、第四十一条的规定解除劳动合同：</a:t>
            </a:r>
            <a:endParaRPr lang="zh-CN" altLang="en-US" sz="1600">
              <a:solidFill>
                <a:srgbClr val="0D0D0D"/>
              </a:solidFill>
              <a:latin typeface="微软雅黑" panose="020B0503020204020204" pitchFamily="34" charset="-122"/>
              <a:ea typeface="微软雅黑" panose="020B0503020204020204" pitchFamily="34" charset="-122"/>
            </a:endParaRPr>
          </a:p>
          <a:p>
            <a:pPr marL="0" indent="0" eaLnBrk="1" hangingPunct="1">
              <a:spcBef>
                <a:spcPts val="600"/>
              </a:spcBef>
              <a:buNone/>
            </a:pPr>
            <a:r>
              <a:rPr lang="zh-CN" altLang="en-US" sz="1600">
                <a:solidFill>
                  <a:srgbClr val="0D0D0D"/>
                </a:solidFill>
                <a:latin typeface="微软雅黑" panose="020B0503020204020204" pitchFamily="34" charset="-122"/>
                <a:ea typeface="微软雅黑" panose="020B0503020204020204" pitchFamily="34" charset="-122"/>
              </a:rPr>
              <a:t>       </a:t>
            </a:r>
            <a:r>
              <a:rPr lang="en-US" altLang="zh-CN" sz="1600">
                <a:solidFill>
                  <a:srgbClr val="0D0D0D"/>
                </a:solidFill>
                <a:latin typeface="微软雅黑" panose="020B0503020204020204" pitchFamily="34" charset="-122"/>
                <a:ea typeface="微软雅黑" panose="020B0503020204020204" pitchFamily="34" charset="-122"/>
              </a:rPr>
              <a:t>(</a:t>
            </a:r>
            <a:r>
              <a:rPr lang="zh-CN" altLang="en-US" sz="1600">
                <a:solidFill>
                  <a:srgbClr val="0D0D0D"/>
                </a:solidFill>
                <a:latin typeface="微软雅黑" panose="020B0503020204020204" pitchFamily="34" charset="-122"/>
                <a:ea typeface="微软雅黑" panose="020B0503020204020204" pitchFamily="34" charset="-122"/>
              </a:rPr>
              <a:t>一） 从事接触职业病危害作业的劳动者未进行离岗前职业健康检查，或者疑似职业病病人在诊断或者医学观察期间的；</a:t>
            </a:r>
            <a:endParaRPr lang="zh-CN" altLang="en-US" sz="1600">
              <a:solidFill>
                <a:srgbClr val="0D0D0D"/>
              </a:solidFill>
              <a:latin typeface="微软雅黑" panose="020B0503020204020204" pitchFamily="34" charset="-122"/>
              <a:ea typeface="微软雅黑" panose="020B0503020204020204" pitchFamily="34" charset="-122"/>
            </a:endParaRPr>
          </a:p>
          <a:p>
            <a:pPr marL="0" indent="0" eaLnBrk="1" hangingPunct="1">
              <a:spcBef>
                <a:spcPts val="600"/>
              </a:spcBef>
              <a:buNone/>
            </a:pPr>
            <a:r>
              <a:rPr lang="zh-CN" altLang="en-US" sz="1600">
                <a:solidFill>
                  <a:srgbClr val="0D0D0D"/>
                </a:solidFill>
                <a:latin typeface="微软雅黑" panose="020B0503020204020204" pitchFamily="34" charset="-122"/>
                <a:ea typeface="微软雅黑" panose="020B0503020204020204" pitchFamily="34" charset="-122"/>
              </a:rPr>
              <a:t>      （二）在本单位患职业病或者因工负伤并被确认丧失劳动能力的；</a:t>
            </a:r>
            <a:endParaRPr lang="zh-CN" altLang="en-US" sz="1600">
              <a:solidFill>
                <a:srgbClr val="0D0D0D"/>
              </a:solidFill>
              <a:latin typeface="微软雅黑" panose="020B0503020204020204" pitchFamily="34" charset="-122"/>
              <a:ea typeface="微软雅黑" panose="020B0503020204020204" pitchFamily="34" charset="-122"/>
            </a:endParaRPr>
          </a:p>
          <a:p>
            <a:pPr marL="0" indent="0" eaLnBrk="1" hangingPunct="1">
              <a:spcBef>
                <a:spcPts val="600"/>
              </a:spcBef>
              <a:buNone/>
            </a:pPr>
            <a:r>
              <a:rPr lang="zh-CN" altLang="en-US" sz="1600">
                <a:solidFill>
                  <a:srgbClr val="0D0D0D"/>
                </a:solidFill>
                <a:latin typeface="微软雅黑" panose="020B0503020204020204" pitchFamily="34" charset="-122"/>
                <a:ea typeface="微软雅黑" panose="020B0503020204020204" pitchFamily="34" charset="-122"/>
              </a:rPr>
              <a:t>      （三）患病或者非因工负伤，在规定的医疗期内的；</a:t>
            </a:r>
            <a:endParaRPr lang="zh-CN" altLang="en-US" sz="1600">
              <a:solidFill>
                <a:srgbClr val="0D0D0D"/>
              </a:solidFill>
              <a:latin typeface="微软雅黑" panose="020B0503020204020204" pitchFamily="34" charset="-122"/>
              <a:ea typeface="微软雅黑" panose="020B0503020204020204" pitchFamily="34" charset="-122"/>
            </a:endParaRPr>
          </a:p>
          <a:p>
            <a:pPr marL="0" indent="0" eaLnBrk="1" hangingPunct="1">
              <a:spcBef>
                <a:spcPts val="600"/>
              </a:spcBef>
              <a:buNone/>
            </a:pPr>
            <a:r>
              <a:rPr lang="zh-CN" altLang="en-US" sz="1600">
                <a:solidFill>
                  <a:srgbClr val="0D0D0D"/>
                </a:solidFill>
                <a:latin typeface="微软雅黑" panose="020B0503020204020204" pitchFamily="34" charset="-122"/>
                <a:ea typeface="微软雅黑" panose="020B0503020204020204" pitchFamily="34" charset="-122"/>
              </a:rPr>
              <a:t>      （四）女职工在孕期、产期、哺乳期的；</a:t>
            </a:r>
            <a:endParaRPr lang="zh-CN" altLang="en-US" sz="1600">
              <a:solidFill>
                <a:srgbClr val="0D0D0D"/>
              </a:solidFill>
              <a:latin typeface="微软雅黑" panose="020B0503020204020204" pitchFamily="34" charset="-122"/>
              <a:ea typeface="微软雅黑" panose="020B0503020204020204" pitchFamily="34" charset="-122"/>
            </a:endParaRPr>
          </a:p>
          <a:p>
            <a:pPr marL="0" indent="0" eaLnBrk="1" hangingPunct="1">
              <a:spcBef>
                <a:spcPts val="600"/>
              </a:spcBef>
              <a:buNone/>
            </a:pPr>
            <a:r>
              <a:rPr lang="zh-CN" altLang="en-US" sz="1600">
                <a:solidFill>
                  <a:srgbClr val="0D0D0D"/>
                </a:solidFill>
                <a:latin typeface="微软雅黑" panose="020B0503020204020204" pitchFamily="34" charset="-122"/>
                <a:ea typeface="微软雅黑" panose="020B0503020204020204" pitchFamily="34" charset="-122"/>
              </a:rPr>
              <a:t>      （五）在本单位连续工作满十五年，且距法定退休年龄不足五年的；</a:t>
            </a:r>
            <a:endParaRPr lang="zh-CN" altLang="en-US" sz="1600">
              <a:solidFill>
                <a:srgbClr val="0D0D0D"/>
              </a:solidFill>
              <a:latin typeface="微软雅黑" panose="020B0503020204020204" pitchFamily="34" charset="-122"/>
              <a:ea typeface="微软雅黑" panose="020B0503020204020204" pitchFamily="34" charset="-122"/>
            </a:endParaRPr>
          </a:p>
          <a:p>
            <a:pPr marL="0" indent="0" eaLnBrk="1" hangingPunct="1">
              <a:spcBef>
                <a:spcPts val="600"/>
              </a:spcBef>
              <a:buNone/>
            </a:pPr>
            <a:r>
              <a:rPr lang="zh-CN" altLang="en-US" sz="1600">
                <a:solidFill>
                  <a:srgbClr val="0D0D0D"/>
                </a:solidFill>
                <a:latin typeface="微软雅黑" panose="020B0503020204020204" pitchFamily="34" charset="-122"/>
                <a:ea typeface="微软雅黑" panose="020B0503020204020204" pitchFamily="34" charset="-122"/>
              </a:rPr>
              <a:t>      （六）法律、行政法规规定的其他情形</a:t>
            </a:r>
            <a:endParaRPr lang="en-US" altLang="zh-CN" sz="1600">
              <a:solidFill>
                <a:srgbClr val="0D0D0D"/>
              </a:solidFill>
              <a:latin typeface="微软雅黑" panose="020B0503020204020204" pitchFamily="34" charset="-122"/>
              <a:ea typeface="微软雅黑" panose="020B0503020204020204" pitchFamily="34" charset="-122"/>
            </a:endParaRPr>
          </a:p>
          <a:p>
            <a:pPr marL="0" indent="0" eaLnBrk="1" hangingPunct="1">
              <a:spcBef>
                <a:spcPct val="50000"/>
              </a:spcBef>
              <a:buNone/>
            </a:pPr>
            <a:r>
              <a:rPr lang="zh-CN" altLang="en-US" sz="1600">
                <a:solidFill>
                  <a:srgbClr val="000000"/>
                </a:solidFill>
                <a:latin typeface="黑体" panose="02010609060101010101" pitchFamily="49" charset="-122"/>
                <a:ea typeface="黑体" panose="02010609060101010101" pitchFamily="49" charset="-122"/>
              </a:rPr>
              <a:t>    </a:t>
            </a:r>
            <a:r>
              <a:rPr lang="zh-CN" altLang="en-US" sz="1600">
                <a:solidFill>
                  <a:srgbClr val="FF0000"/>
                </a:solidFill>
                <a:latin typeface="黑体" panose="02010609060101010101" pitchFamily="49" charset="-122"/>
                <a:ea typeface="黑体" panose="02010609060101010101" pitchFamily="49" charset="-122"/>
              </a:rPr>
              <a:t>第四十二条与第三十九条是不冲突的，不适用于本法三十九条所提的情</a:t>
            </a:r>
            <a:r>
              <a:rPr lang="en-US" altLang="zh-CN" sz="1600">
                <a:solidFill>
                  <a:srgbClr val="FF0000"/>
                </a:solidFill>
                <a:latin typeface="黑体" panose="02010609060101010101" pitchFamily="49" charset="-122"/>
                <a:ea typeface="黑体" panose="02010609060101010101" pitchFamily="49" charset="-122"/>
              </a:rPr>
              <a:t>况，三十九条的效力高于第四十二条。</a:t>
            </a:r>
            <a:endParaRPr lang="en-US" altLang="zh-CN" sz="1600">
              <a:solidFill>
                <a:srgbClr val="FF0000"/>
              </a:solidFill>
              <a:latin typeface="黑体" panose="02010609060101010101" pitchFamily="49" charset="-122"/>
              <a:ea typeface="黑体" panose="02010609060101010101" pitchFamily="49" charset="-122"/>
            </a:endParaRPr>
          </a:p>
          <a:p>
            <a:pPr marL="0" indent="0" eaLnBrk="1" hangingPunct="1">
              <a:spcBef>
                <a:spcPct val="50000"/>
              </a:spcBef>
            </a:pPr>
            <a:endParaRPr lang="en-US" altLang="zh-CN" sz="1600">
              <a:solidFill>
                <a:srgbClr val="000000"/>
              </a:solidFill>
              <a:latin typeface="黑体" panose="02010609060101010101" pitchFamily="49" charset="-122"/>
              <a:ea typeface="黑体" panose="02010609060101010101" pitchFamily="49" charset="-122"/>
            </a:endParaRPr>
          </a:p>
          <a:p>
            <a:pPr marL="0" indent="0" eaLnBrk="1" hangingPunct="1">
              <a:spcBef>
                <a:spcPct val="50000"/>
              </a:spcBef>
            </a:pPr>
            <a:endParaRPr lang="en-US" altLang="zh-CN" sz="1600">
              <a:solidFill>
                <a:srgbClr val="002060"/>
              </a:solidFill>
              <a:latin typeface="微软雅黑" panose="020B0503020204020204" pitchFamily="34" charset="-122"/>
              <a:ea typeface="微软雅黑" panose="020B0503020204020204" pitchFamily="34" charset="-122"/>
            </a:endParaRPr>
          </a:p>
          <a:p>
            <a:pPr marL="0" indent="0" eaLnBrk="1" hangingPunct="1">
              <a:spcBef>
                <a:spcPct val="50000"/>
              </a:spcBef>
            </a:pPr>
            <a:endParaRPr lang="zh-CN" altLang="en-US" sz="1600"/>
          </a:p>
        </p:txBody>
      </p:sp>
      <p:sp>
        <p:nvSpPr>
          <p:cNvPr id="59394" name="灯片编号占位符 3"/>
          <p:cNvSpPr>
            <a:spLocks noGrp="1"/>
          </p:cNvSpPr>
          <p:nvPr>
            <p:ph type="sldNum" sz="quarter" idx="12"/>
          </p:nvPr>
        </p:nvSpPr>
        <p:spPr>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200">
                <a:solidFill>
                  <a:srgbClr val="898989"/>
                </a:solidFill>
                <a:latin typeface="MHeiTGB-Medium-U"/>
              </a:rPr>
            </a:fld>
            <a:endParaRPr lang="en-US" altLang="zh-CN" sz="1200">
              <a:solidFill>
                <a:srgbClr val="898989"/>
              </a:solidFill>
              <a:latin typeface="MHeiTGB-Medium-U"/>
            </a:endParaRPr>
          </a:p>
        </p:txBody>
      </p:sp>
      <p:sp>
        <p:nvSpPr>
          <p:cNvPr id="59395" name="标题 1"/>
          <p:cNvSpPr txBox="1"/>
          <p:nvPr/>
        </p:nvSpPr>
        <p:spPr>
          <a:xfrm>
            <a:off x="3498850" y="76200"/>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五、员工离职风险防范</a:t>
            </a:r>
            <a:endParaRPr lang="zh-CN" altLang="en-US" sz="2300">
              <a:solidFill>
                <a:srgbClr val="C00000"/>
              </a:solidFill>
              <a:latin typeface="黑体" panose="02010609060101010101" pitchFamily="49" charset="-122"/>
              <a:ea typeface="黑体" panose="02010609060101010101" pitchFamily="49" charset="-122"/>
            </a:endParaRPr>
          </a:p>
        </p:txBody>
      </p:sp>
      <p:sp>
        <p:nvSpPr>
          <p:cNvPr id="59396" name="标题 1"/>
          <p:cNvSpPr txBox="1"/>
          <p:nvPr/>
        </p:nvSpPr>
        <p:spPr>
          <a:xfrm>
            <a:off x="2122488" y="1052513"/>
            <a:ext cx="5757862" cy="571500"/>
          </a:xfrm>
          <a:prstGeom prst="rect">
            <a:avLst/>
          </a:prstGeom>
          <a:noFill/>
          <a:ln w="9525">
            <a:noFill/>
          </a:ln>
        </p:spPr>
        <p:txBody>
          <a:bodyPr lIns="82783" tIns="41392" rIns="82783" bIns="41392" anchor="ctr" anchorCtr="0"/>
          <a:p>
            <a:pPr marL="342900" indent="-342900">
              <a:lnSpc>
                <a:spcPct val="90000"/>
              </a:lnSpc>
              <a:buClr>
                <a:schemeClr val="hlink"/>
              </a:buClr>
              <a:buSzPct val="70000"/>
            </a:pPr>
            <a:r>
              <a:rPr lang="en-US" altLang="zh-CN" sz="2000" b="1">
                <a:solidFill>
                  <a:srgbClr val="0070C0"/>
                </a:solidFill>
                <a:latin typeface="黑体" panose="02010609060101010101" pitchFamily="49" charset="-122"/>
                <a:ea typeface="黑体" panose="02010609060101010101" pitchFamily="49" charset="-122"/>
              </a:rPr>
              <a:t>6</a:t>
            </a:r>
            <a:r>
              <a:rPr lang="zh-CN" altLang="en-US" sz="2000" b="1">
                <a:solidFill>
                  <a:srgbClr val="0070C0"/>
                </a:solidFill>
                <a:latin typeface="黑体" panose="02010609060101010101" pitchFamily="49" charset="-122"/>
                <a:ea typeface="黑体" panose="02010609060101010101" pitchFamily="49" charset="-122"/>
              </a:rPr>
              <a:t>、不得解除合同的相关条款</a:t>
            </a:r>
            <a:endParaRPr lang="zh-CN" altLang="en-US" sz="2000" b="1">
              <a:solidFill>
                <a:srgbClr val="0070C0"/>
              </a:solidFill>
              <a:latin typeface="黑体" panose="02010609060101010101" pitchFamily="49" charset="-122"/>
              <a:ea typeface="黑体" panose="02010609060101010101" pitchFamily="49" charset="-122"/>
            </a:endParaRPr>
          </a:p>
        </p:txBody>
      </p:sp>
      <p:pic>
        <p:nvPicPr>
          <p:cNvPr id="14380"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灯片编号占位符 3"/>
          <p:cNvSpPr>
            <a:spLocks noGrp="1"/>
          </p:cNvSpPr>
          <p:nvPr>
            <p:ph type="sldNum" sz="quarter" idx="12"/>
          </p:nvPr>
        </p:nvSpPr>
        <p:spPr>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200">
                <a:solidFill>
                  <a:srgbClr val="898989"/>
                </a:solidFill>
                <a:latin typeface="MHeiTGB-Medium-U"/>
              </a:rPr>
            </a:fld>
            <a:endParaRPr lang="en-US" altLang="zh-CN" sz="1200">
              <a:solidFill>
                <a:srgbClr val="898989"/>
              </a:solidFill>
              <a:latin typeface="MHeiTGB-Medium-U"/>
            </a:endParaRPr>
          </a:p>
        </p:txBody>
      </p:sp>
      <p:sp>
        <p:nvSpPr>
          <p:cNvPr id="6" name="TextBox 1"/>
          <p:cNvSpPr txBox="1">
            <a:spLocks noChangeArrowheads="1"/>
          </p:cNvSpPr>
          <p:nvPr/>
        </p:nvSpPr>
        <p:spPr bwMode="auto">
          <a:xfrm>
            <a:off x="5113338" y="1700213"/>
            <a:ext cx="4740275" cy="531813"/>
          </a:xfrm>
          <a:prstGeom prst="rect">
            <a:avLst/>
          </a:prstGeom>
          <a:solidFill>
            <a:schemeClr val="accent5"/>
          </a:solidFill>
          <a:ln>
            <a:noFill/>
          </a:ln>
        </p:spPr>
        <p:txBody>
          <a:bodyPr lIns="0" tIns="0" rIns="0" bIns="40078">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kern="1200" cap="none" spc="0" normalizeH="0" baseline="0" noProof="1">
                <a:solidFill>
                  <a:schemeClr val="tx1"/>
                </a:solidFill>
                <a:latin typeface="楷体_GB2312" pitchFamily="49" charset="-122"/>
                <a:ea typeface="楷体_GB2312" pitchFamily="49" charset="-122"/>
                <a:cs typeface="+mn-cs"/>
              </a:rPr>
              <a:t>劳动者依照劳动合同法第三十八条规定（</a:t>
            </a:r>
            <a:r>
              <a:rPr kumimoji="0" lang="zh-CN" altLang="zh-CN" sz="1600" b="0" i="0" u="none" strike="noStrike" kern="1200" cap="none" spc="0" normalizeH="0" baseline="0" noProof="1">
                <a:solidFill>
                  <a:schemeClr val="tx1"/>
                </a:solidFill>
                <a:latin typeface="MHeiTGB-Medium-U"/>
                <a:ea typeface="+mn-ea"/>
                <a:cs typeface="+mn-cs"/>
              </a:rPr>
              <a:t>用人单位</a:t>
            </a:r>
            <a:r>
              <a:rPr kumimoji="0" lang="zh-CN" altLang="en-US" sz="1600" b="0" i="0" u="none" strike="noStrike" kern="1200" cap="none" spc="0" normalizeH="0" baseline="0" noProof="1">
                <a:solidFill>
                  <a:schemeClr val="tx1"/>
                </a:solidFill>
                <a:latin typeface="MHeiTGB-Medium-U"/>
                <a:ea typeface="+mn-ea"/>
                <a:cs typeface="+mn-cs"/>
              </a:rPr>
              <a:t>有违法、违约行为）</a:t>
            </a:r>
            <a:r>
              <a:rPr kumimoji="0" lang="zh-CN" altLang="en-US" sz="1600" b="0" i="0" u="none" strike="noStrike" kern="1200" cap="none" spc="0" normalizeH="0" baseline="0" noProof="1">
                <a:solidFill>
                  <a:schemeClr val="tx1"/>
                </a:solidFill>
                <a:latin typeface="楷体_GB2312" pitchFamily="49" charset="-122"/>
                <a:ea typeface="楷体_GB2312" pitchFamily="49" charset="-122"/>
                <a:cs typeface="+mn-cs"/>
              </a:rPr>
              <a:t>解除劳动合同的</a:t>
            </a:r>
            <a:endParaRPr kumimoji="0" lang="zh-CN" altLang="en-US" sz="1600" b="0" i="0" u="none" strike="noStrike" kern="1200" cap="none" spc="0" normalizeH="0" baseline="0" noProof="1">
              <a:solidFill>
                <a:srgbClr val="000000"/>
              </a:solidFill>
              <a:latin typeface="宋体" panose="02010600030101010101" pitchFamily="2" charset="-122"/>
              <a:ea typeface="+mn-ea"/>
              <a:cs typeface="+mn-cs"/>
            </a:endParaRPr>
          </a:p>
        </p:txBody>
      </p:sp>
      <p:sp>
        <p:nvSpPr>
          <p:cNvPr id="60419" name="TextBox 1"/>
          <p:cNvSpPr txBox="1"/>
          <p:nvPr/>
        </p:nvSpPr>
        <p:spPr>
          <a:xfrm>
            <a:off x="2640013" y="3068638"/>
            <a:ext cx="287337" cy="1308100"/>
          </a:xfrm>
          <a:prstGeom prst="rect">
            <a:avLst/>
          </a:prstGeom>
          <a:noFill/>
          <a:ln w="9525">
            <a:noFill/>
          </a:ln>
        </p:spPr>
        <p:txBody>
          <a:bodyPr lIns="0" tIns="0" rIns="0" bIns="40078" anchor="t" anchorCtr="0">
            <a:spAutoFit/>
          </a:bodyPr>
          <a:p>
            <a:pPr>
              <a:lnSpc>
                <a:spcPts val="1665"/>
              </a:lnSpc>
            </a:pPr>
            <a:r>
              <a:rPr lang="en-US" altLang="zh-CN" sz="1600">
                <a:solidFill>
                  <a:srgbClr val="000000"/>
                </a:solidFill>
                <a:latin typeface="黑体" panose="02010609060101010101" pitchFamily="49" charset="-122"/>
                <a:ea typeface="黑体" panose="02010609060101010101" pitchFamily="49" charset="-122"/>
              </a:rPr>
              <a:t>经</a:t>
            </a:r>
            <a:endParaRPr lang="en-US" altLang="zh-CN" sz="1600">
              <a:solidFill>
                <a:srgbClr val="000000"/>
              </a:solidFill>
              <a:latin typeface="黑体" panose="02010609060101010101" pitchFamily="49" charset="-122"/>
              <a:ea typeface="黑体" panose="02010609060101010101" pitchFamily="49" charset="-122"/>
            </a:endParaRPr>
          </a:p>
          <a:p>
            <a:pPr>
              <a:lnSpc>
                <a:spcPts val="2100"/>
              </a:lnSpc>
            </a:pPr>
            <a:r>
              <a:rPr lang="en-US" altLang="zh-CN" sz="1600">
                <a:solidFill>
                  <a:srgbClr val="000000"/>
                </a:solidFill>
                <a:latin typeface="黑体" panose="02010609060101010101" pitchFamily="49" charset="-122"/>
                <a:ea typeface="黑体" panose="02010609060101010101" pitchFamily="49" charset="-122"/>
              </a:rPr>
              <a:t>济补</a:t>
            </a:r>
            <a:endParaRPr lang="en-US" altLang="zh-CN" sz="1600">
              <a:solidFill>
                <a:srgbClr val="000000"/>
              </a:solidFill>
              <a:latin typeface="黑体" panose="02010609060101010101" pitchFamily="49" charset="-122"/>
              <a:ea typeface="黑体" panose="02010609060101010101" pitchFamily="49" charset="-122"/>
            </a:endParaRPr>
          </a:p>
          <a:p>
            <a:pPr>
              <a:lnSpc>
                <a:spcPts val="2015"/>
              </a:lnSpc>
            </a:pPr>
            <a:r>
              <a:rPr lang="en-US" altLang="zh-CN" sz="1600">
                <a:solidFill>
                  <a:srgbClr val="000000"/>
                </a:solidFill>
                <a:latin typeface="黑体" panose="02010609060101010101" pitchFamily="49" charset="-122"/>
                <a:ea typeface="黑体" panose="02010609060101010101" pitchFamily="49" charset="-122"/>
              </a:rPr>
              <a:t>偿金</a:t>
            </a:r>
            <a:endParaRPr lang="en-US" altLang="zh-CN" sz="1600">
              <a:solidFill>
                <a:srgbClr val="000000"/>
              </a:solidFill>
              <a:latin typeface="黑体" panose="02010609060101010101" pitchFamily="49" charset="-122"/>
              <a:ea typeface="黑体" panose="02010609060101010101" pitchFamily="49" charset="-122"/>
            </a:endParaRPr>
          </a:p>
        </p:txBody>
      </p:sp>
      <p:sp>
        <p:nvSpPr>
          <p:cNvPr id="60420" name="TextBox 1"/>
          <p:cNvSpPr txBox="1"/>
          <p:nvPr/>
        </p:nvSpPr>
        <p:spPr>
          <a:xfrm>
            <a:off x="3359150" y="3251200"/>
            <a:ext cx="1219200" cy="254000"/>
          </a:xfrm>
          <a:prstGeom prst="rect">
            <a:avLst/>
          </a:prstGeom>
          <a:noFill/>
          <a:ln w="9525">
            <a:noFill/>
          </a:ln>
        </p:spPr>
        <p:txBody>
          <a:bodyPr wrap="none" lIns="0" tIns="0" rIns="0" bIns="40078" anchor="t" anchorCtr="0">
            <a:spAutoFit/>
          </a:bodyPr>
          <a:p>
            <a:pPr>
              <a:lnSpc>
                <a:spcPts val="1665"/>
              </a:lnSpc>
            </a:pPr>
            <a:r>
              <a:rPr lang="en-US" altLang="zh-CN" sz="1600">
                <a:solidFill>
                  <a:srgbClr val="7030A0"/>
                </a:solidFill>
                <a:latin typeface="黑体" panose="02010609060101010101" pitchFamily="49" charset="-122"/>
                <a:ea typeface="黑体" panose="02010609060101010101" pitchFamily="49" charset="-122"/>
              </a:rPr>
              <a:t>单位</a:t>
            </a:r>
            <a:r>
              <a:rPr lang="zh-CN" altLang="en-US" sz="1600">
                <a:solidFill>
                  <a:srgbClr val="7030A0"/>
                </a:solidFill>
                <a:latin typeface="黑体" panose="02010609060101010101" pitchFamily="49" charset="-122"/>
                <a:ea typeface="黑体" panose="02010609060101010101" pitchFamily="49" charset="-122"/>
              </a:rPr>
              <a:t>预告解雇</a:t>
            </a:r>
            <a:endParaRPr lang="zh-CN" altLang="en-US" sz="1600">
              <a:solidFill>
                <a:srgbClr val="7030A0"/>
              </a:solidFill>
              <a:latin typeface="黑体" panose="02010609060101010101" pitchFamily="49" charset="-122"/>
              <a:ea typeface="黑体" panose="02010609060101010101" pitchFamily="49" charset="-122"/>
            </a:endParaRPr>
          </a:p>
        </p:txBody>
      </p:sp>
      <p:sp>
        <p:nvSpPr>
          <p:cNvPr id="10" name="左大括号 9"/>
          <p:cNvSpPr/>
          <p:nvPr/>
        </p:nvSpPr>
        <p:spPr>
          <a:xfrm>
            <a:off x="2927350" y="1892300"/>
            <a:ext cx="296863" cy="3768725"/>
          </a:xfrm>
          <a:prstGeom prst="leftBrace">
            <a:avLst>
              <a:gd name="adj1" fmla="val 0"/>
              <a:gd name="adj2" fmla="val 50000"/>
            </a:avLst>
          </a:prstGeom>
          <a:ln w="57150"/>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0422" name="标题 1"/>
          <p:cNvSpPr txBox="1"/>
          <p:nvPr/>
        </p:nvSpPr>
        <p:spPr>
          <a:xfrm>
            <a:off x="2122488" y="1052513"/>
            <a:ext cx="5757862" cy="571500"/>
          </a:xfrm>
          <a:prstGeom prst="rect">
            <a:avLst/>
          </a:prstGeom>
          <a:noFill/>
          <a:ln w="9525">
            <a:noFill/>
          </a:ln>
        </p:spPr>
        <p:txBody>
          <a:bodyPr lIns="82783" tIns="41392" rIns="82783" bIns="41392" anchor="ctr" anchorCtr="0"/>
          <a:p>
            <a:pPr marL="342900" indent="-342900">
              <a:lnSpc>
                <a:spcPct val="90000"/>
              </a:lnSpc>
              <a:buClr>
                <a:schemeClr val="hlink"/>
              </a:buClr>
              <a:buSzPct val="70000"/>
            </a:pPr>
            <a:r>
              <a:rPr lang="en-US" altLang="zh-CN" sz="2000" b="1">
                <a:solidFill>
                  <a:srgbClr val="0070C0"/>
                </a:solidFill>
                <a:latin typeface="黑体" panose="02010609060101010101" pitchFamily="49" charset="-122"/>
                <a:ea typeface="黑体" panose="02010609060101010101" pitchFamily="49" charset="-122"/>
              </a:rPr>
              <a:t>7</a:t>
            </a:r>
            <a:r>
              <a:rPr lang="zh-CN" altLang="en-US" sz="2000" b="1">
                <a:solidFill>
                  <a:srgbClr val="0070C0"/>
                </a:solidFill>
                <a:latin typeface="黑体" panose="02010609060101010101" pitchFamily="49" charset="-122"/>
                <a:ea typeface="黑体" panose="02010609060101010101" pitchFamily="49" charset="-122"/>
              </a:rPr>
              <a:t>、经济补偿</a:t>
            </a:r>
            <a:endParaRPr lang="zh-CN" altLang="en-US" sz="2000" b="1">
              <a:solidFill>
                <a:srgbClr val="0070C0"/>
              </a:solidFill>
              <a:latin typeface="黑体" panose="02010609060101010101" pitchFamily="49" charset="-122"/>
              <a:ea typeface="黑体" panose="02010609060101010101" pitchFamily="49" charset="-122"/>
            </a:endParaRPr>
          </a:p>
        </p:txBody>
      </p:sp>
      <p:sp>
        <p:nvSpPr>
          <p:cNvPr id="60423" name="TextBox 1"/>
          <p:cNvSpPr txBox="1"/>
          <p:nvPr/>
        </p:nvSpPr>
        <p:spPr>
          <a:xfrm>
            <a:off x="3359150" y="1822450"/>
            <a:ext cx="1219200" cy="254000"/>
          </a:xfrm>
          <a:prstGeom prst="rect">
            <a:avLst/>
          </a:prstGeom>
          <a:noFill/>
          <a:ln w="9525">
            <a:noFill/>
          </a:ln>
        </p:spPr>
        <p:txBody>
          <a:bodyPr wrap="none" lIns="0" tIns="0" rIns="0" bIns="40078" anchor="t" anchorCtr="0">
            <a:spAutoFit/>
          </a:bodyPr>
          <a:p>
            <a:pPr>
              <a:lnSpc>
                <a:spcPts val="1665"/>
              </a:lnSpc>
            </a:pPr>
            <a:r>
              <a:rPr lang="zh-CN" altLang="en-US" sz="1600">
                <a:solidFill>
                  <a:srgbClr val="7030A0"/>
                </a:solidFill>
                <a:latin typeface="黑体" panose="02010609060101010101" pitchFamily="49" charset="-122"/>
                <a:ea typeface="黑体" panose="02010609060101010101" pitchFamily="49" charset="-122"/>
              </a:rPr>
              <a:t>即时通知辞职</a:t>
            </a:r>
            <a:endParaRPr lang="en-US" altLang="zh-CN" sz="1600">
              <a:solidFill>
                <a:srgbClr val="7030A0"/>
              </a:solidFill>
              <a:latin typeface="黑体" panose="02010609060101010101" pitchFamily="49" charset="-122"/>
              <a:ea typeface="黑体" panose="02010609060101010101" pitchFamily="49" charset="-122"/>
            </a:endParaRPr>
          </a:p>
        </p:txBody>
      </p:sp>
      <p:sp>
        <p:nvSpPr>
          <p:cNvPr id="60424" name="标题 1"/>
          <p:cNvSpPr txBox="1"/>
          <p:nvPr/>
        </p:nvSpPr>
        <p:spPr>
          <a:xfrm>
            <a:off x="3511550" y="101600"/>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五、员工离职风险防范</a:t>
            </a:r>
            <a:endParaRPr lang="zh-CN" altLang="en-US" sz="2300">
              <a:solidFill>
                <a:srgbClr val="C00000"/>
              </a:solidFill>
              <a:latin typeface="黑体" panose="02010609060101010101" pitchFamily="49" charset="-122"/>
              <a:ea typeface="黑体" panose="02010609060101010101" pitchFamily="49" charset="-122"/>
            </a:endParaRPr>
          </a:p>
        </p:txBody>
      </p:sp>
      <p:sp>
        <p:nvSpPr>
          <p:cNvPr id="60425" name="矩形 1"/>
          <p:cNvSpPr/>
          <p:nvPr/>
        </p:nvSpPr>
        <p:spPr>
          <a:xfrm>
            <a:off x="3216275" y="2500313"/>
            <a:ext cx="1809750" cy="304800"/>
          </a:xfrm>
          <a:prstGeom prst="rect">
            <a:avLst/>
          </a:prstGeom>
          <a:noFill/>
          <a:ln w="9525">
            <a:noFill/>
          </a:ln>
        </p:spPr>
        <p:txBody>
          <a:bodyPr wrap="none" anchor="t" anchorCtr="0">
            <a:spAutoFit/>
          </a:bodyPr>
          <a:p>
            <a:pPr>
              <a:lnSpc>
                <a:spcPts val="1665"/>
              </a:lnSpc>
            </a:pPr>
            <a:r>
              <a:rPr lang="zh-CN" altLang="en-US" sz="1600">
                <a:solidFill>
                  <a:srgbClr val="7030A0"/>
                </a:solidFill>
                <a:latin typeface="黑体" panose="02010609060101010101" pitchFamily="49" charset="-122"/>
                <a:ea typeface="黑体" panose="02010609060101010101" pitchFamily="49" charset="-122"/>
              </a:rPr>
              <a:t>单位动议协议解除</a:t>
            </a:r>
            <a:endParaRPr lang="zh-CN" altLang="en-US" sz="1600">
              <a:solidFill>
                <a:srgbClr val="7030A0"/>
              </a:solidFill>
              <a:latin typeface="黑体" panose="02010609060101010101" pitchFamily="49" charset="-122"/>
              <a:ea typeface="黑体" panose="02010609060101010101" pitchFamily="49" charset="-122"/>
            </a:endParaRPr>
          </a:p>
        </p:txBody>
      </p:sp>
      <p:sp>
        <p:nvSpPr>
          <p:cNvPr id="12" name="TextBox 1"/>
          <p:cNvSpPr txBox="1">
            <a:spLocks noChangeArrowheads="1"/>
          </p:cNvSpPr>
          <p:nvPr/>
        </p:nvSpPr>
        <p:spPr bwMode="auto">
          <a:xfrm>
            <a:off x="5113338" y="2365375"/>
            <a:ext cx="4740275" cy="531813"/>
          </a:xfrm>
          <a:prstGeom prst="rect">
            <a:avLst/>
          </a:prstGeom>
          <a:solidFill>
            <a:schemeClr val="accent5"/>
          </a:solidFill>
          <a:ln>
            <a:noFill/>
          </a:ln>
        </p:spPr>
        <p:txBody>
          <a:bodyPr lIns="0" tIns="0" rIns="0" bIns="40078">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kern="1200" cap="none" spc="0" normalizeH="0" baseline="0" noProof="1">
                <a:solidFill>
                  <a:schemeClr val="tx1"/>
                </a:solidFill>
                <a:latin typeface="楷体_GB2312" pitchFamily="49" charset="-122"/>
                <a:ea typeface="楷体_GB2312" pitchFamily="49" charset="-122"/>
                <a:cs typeface="+mn-cs"/>
              </a:rPr>
              <a:t>用人单位依据劳动合同法第三十六条，主动提出协议解除劳动合同的</a:t>
            </a:r>
            <a:endParaRPr kumimoji="0" lang="zh-CN" altLang="en-US" sz="1600" b="0" i="0" u="none" strike="noStrike" kern="1200" cap="none" spc="0" normalizeH="0" baseline="0" noProof="1">
              <a:solidFill>
                <a:srgbClr val="000000"/>
              </a:solidFill>
              <a:latin typeface="宋体" panose="02010600030101010101" pitchFamily="2" charset="-122"/>
              <a:ea typeface="+mn-ea"/>
              <a:cs typeface="+mn-cs"/>
            </a:endParaRPr>
          </a:p>
        </p:txBody>
      </p:sp>
      <p:sp>
        <p:nvSpPr>
          <p:cNvPr id="14" name="矩形 13"/>
          <p:cNvSpPr/>
          <p:nvPr/>
        </p:nvSpPr>
        <p:spPr>
          <a:xfrm>
            <a:off x="5113338" y="5084763"/>
            <a:ext cx="4749800" cy="336550"/>
          </a:xfrm>
          <a:prstGeom prst="rect">
            <a:avLst/>
          </a:prstGeom>
          <a:solidFill>
            <a:schemeClr val="accent5"/>
          </a:solidFill>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kern="1200" cap="none" spc="0" normalizeH="0" baseline="0" noProof="1">
                <a:solidFill>
                  <a:srgbClr val="0D0D0D"/>
                </a:solidFill>
                <a:latin typeface="宋体" panose="02010600030101010101" pitchFamily="2" charset="-122"/>
                <a:ea typeface="+mn-ea"/>
                <a:cs typeface="+mn-cs"/>
              </a:rPr>
              <a:t>因破产、吊销营业执照等导致合同终止（四十四条）</a:t>
            </a:r>
            <a:endParaRPr kumimoji="0" lang="zh-CN" altLang="en-US" sz="1600" b="0" i="0" u="none" strike="noStrike" kern="1200" cap="none" spc="0" normalizeH="0" baseline="0" noProof="1">
              <a:solidFill>
                <a:srgbClr val="0D0D0D"/>
              </a:solidFill>
              <a:latin typeface="宋体" panose="02010600030101010101" pitchFamily="2" charset="-122"/>
              <a:ea typeface="+mn-ea"/>
              <a:cs typeface="+mn-cs"/>
            </a:endParaRPr>
          </a:p>
        </p:txBody>
      </p:sp>
      <p:sp>
        <p:nvSpPr>
          <p:cNvPr id="60428" name="TextBox 1"/>
          <p:cNvSpPr txBox="1"/>
          <p:nvPr/>
        </p:nvSpPr>
        <p:spPr>
          <a:xfrm>
            <a:off x="3359150" y="3879850"/>
            <a:ext cx="1016000" cy="254000"/>
          </a:xfrm>
          <a:prstGeom prst="rect">
            <a:avLst/>
          </a:prstGeom>
          <a:noFill/>
          <a:ln w="9525">
            <a:noFill/>
          </a:ln>
        </p:spPr>
        <p:txBody>
          <a:bodyPr wrap="none" lIns="0" tIns="0" rIns="0" bIns="40078" anchor="t" anchorCtr="0">
            <a:spAutoFit/>
          </a:bodyPr>
          <a:p>
            <a:pPr>
              <a:lnSpc>
                <a:spcPts val="1665"/>
              </a:lnSpc>
            </a:pPr>
            <a:r>
              <a:rPr lang="zh-CN" altLang="en-US" sz="1600">
                <a:solidFill>
                  <a:srgbClr val="7030A0"/>
                </a:solidFill>
                <a:latin typeface="黑体" panose="02010609060101010101" pitchFamily="49" charset="-122"/>
                <a:ea typeface="黑体" panose="02010609060101010101" pitchFamily="49" charset="-122"/>
              </a:rPr>
              <a:t>经济性裁员</a:t>
            </a:r>
            <a:endParaRPr lang="zh-CN" altLang="en-US" sz="1600">
              <a:solidFill>
                <a:srgbClr val="7030A0"/>
              </a:solidFill>
              <a:latin typeface="黑体" panose="02010609060101010101" pitchFamily="49" charset="-122"/>
              <a:ea typeface="黑体" panose="02010609060101010101" pitchFamily="49" charset="-122"/>
            </a:endParaRPr>
          </a:p>
        </p:txBody>
      </p:sp>
      <p:sp>
        <p:nvSpPr>
          <p:cNvPr id="16" name="TextBox 1"/>
          <p:cNvSpPr txBox="1">
            <a:spLocks noChangeArrowheads="1"/>
          </p:cNvSpPr>
          <p:nvPr/>
        </p:nvSpPr>
        <p:spPr bwMode="auto">
          <a:xfrm>
            <a:off x="5113338" y="3014663"/>
            <a:ext cx="4740275" cy="531813"/>
          </a:xfrm>
          <a:prstGeom prst="rect">
            <a:avLst/>
          </a:prstGeom>
          <a:solidFill>
            <a:schemeClr val="accent5"/>
          </a:solidFill>
          <a:ln>
            <a:noFill/>
          </a:ln>
        </p:spPr>
        <p:txBody>
          <a:bodyPr lIns="0" tIns="0" rIns="0" bIns="40078">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kern="1200" cap="none" spc="0" normalizeH="0" baseline="0" noProof="1">
                <a:solidFill>
                  <a:schemeClr val="tx1"/>
                </a:solidFill>
                <a:latin typeface="楷体_GB2312" pitchFamily="49" charset="-122"/>
                <a:ea typeface="楷体_GB2312" pitchFamily="49" charset="-122"/>
                <a:cs typeface="+mn-cs"/>
              </a:rPr>
              <a:t>用人单位依据劳动合同法第四十条规定解除员工劳动合同（提前</a:t>
            </a:r>
            <a:r>
              <a:rPr kumimoji="0" lang="en-US" altLang="zh-CN" sz="1600" b="0" i="0" u="none" strike="noStrike" kern="1200" cap="none" spc="0" normalizeH="0" baseline="0" noProof="1">
                <a:solidFill>
                  <a:schemeClr val="tx1"/>
                </a:solidFill>
                <a:latin typeface="楷体_GB2312" pitchFamily="49" charset="-122"/>
                <a:ea typeface="楷体_GB2312" pitchFamily="49" charset="-122"/>
                <a:cs typeface="+mn-cs"/>
              </a:rPr>
              <a:t>30</a:t>
            </a:r>
            <a:r>
              <a:rPr kumimoji="0" lang="zh-CN" altLang="en-US" sz="1600" b="0" i="0" u="none" strike="noStrike" kern="1200" cap="none" spc="0" normalizeH="0" baseline="0" noProof="1">
                <a:solidFill>
                  <a:schemeClr val="tx1"/>
                </a:solidFill>
                <a:latin typeface="楷体_GB2312" pitchFamily="49" charset="-122"/>
                <a:ea typeface="楷体_GB2312" pitchFamily="49" charset="-122"/>
                <a:cs typeface="+mn-cs"/>
              </a:rPr>
              <a:t>天）</a:t>
            </a:r>
            <a:endParaRPr kumimoji="0" lang="zh-CN" altLang="en-US" sz="1600" b="0" i="0" u="none" strike="noStrike" kern="1200" cap="none" spc="0" normalizeH="0" baseline="0" noProof="1">
              <a:solidFill>
                <a:srgbClr val="000000"/>
              </a:solidFill>
              <a:latin typeface="宋体" panose="02010600030101010101" pitchFamily="2" charset="-122"/>
              <a:ea typeface="+mn-ea"/>
              <a:cs typeface="+mn-cs"/>
            </a:endParaRPr>
          </a:p>
        </p:txBody>
      </p:sp>
      <p:sp>
        <p:nvSpPr>
          <p:cNvPr id="3" name="矩形 2"/>
          <p:cNvSpPr/>
          <p:nvPr/>
        </p:nvSpPr>
        <p:spPr>
          <a:xfrm>
            <a:off x="5113338" y="3662363"/>
            <a:ext cx="4740275" cy="584200"/>
          </a:xfrm>
          <a:prstGeom prst="rect">
            <a:avLst/>
          </a:prstGeom>
          <a:solidFill>
            <a:schemeClr val="accent5"/>
          </a:solidFill>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kern="1200" cap="none" spc="0" normalizeH="0" baseline="0" noProof="1">
                <a:solidFill>
                  <a:schemeClr val="tx1"/>
                </a:solidFill>
                <a:latin typeface="楷体_GB2312" pitchFamily="49" charset="-122"/>
                <a:ea typeface="楷体_GB2312" pitchFamily="49" charset="-122"/>
                <a:cs typeface="+mn-cs"/>
              </a:rPr>
              <a:t>用人单位依照劳动合同法第四十一条第一款规定解除劳动合同的（裁员）</a:t>
            </a:r>
            <a:endParaRPr kumimoji="0" lang="zh-CN" altLang="en-US" sz="1600" b="0" i="0" u="none" strike="noStrike" kern="1200" cap="none" spc="0" normalizeH="0" baseline="0" noProof="1">
              <a:solidFill>
                <a:schemeClr val="tx1"/>
              </a:solidFill>
              <a:latin typeface="楷体_GB2312" pitchFamily="49" charset="-122"/>
              <a:ea typeface="楷体_GB2312" pitchFamily="49" charset="-122"/>
              <a:cs typeface="+mn-cs"/>
            </a:endParaRPr>
          </a:p>
        </p:txBody>
      </p:sp>
      <p:sp>
        <p:nvSpPr>
          <p:cNvPr id="60431" name="矩形 16"/>
          <p:cNvSpPr/>
          <p:nvPr/>
        </p:nvSpPr>
        <p:spPr>
          <a:xfrm>
            <a:off x="3287713" y="4525963"/>
            <a:ext cx="1809750" cy="304800"/>
          </a:xfrm>
          <a:prstGeom prst="rect">
            <a:avLst/>
          </a:prstGeom>
          <a:noFill/>
          <a:ln w="9525">
            <a:noFill/>
          </a:ln>
        </p:spPr>
        <p:txBody>
          <a:bodyPr wrap="none" anchor="t" anchorCtr="0">
            <a:spAutoFit/>
          </a:bodyPr>
          <a:p>
            <a:pPr>
              <a:lnSpc>
                <a:spcPts val="1665"/>
              </a:lnSpc>
            </a:pPr>
            <a:r>
              <a:rPr lang="zh-CN" altLang="en-US" sz="1600">
                <a:solidFill>
                  <a:srgbClr val="7030A0"/>
                </a:solidFill>
                <a:latin typeface="黑体" panose="02010609060101010101" pitchFamily="49" charset="-122"/>
                <a:ea typeface="黑体" panose="02010609060101010101" pitchFamily="49" charset="-122"/>
              </a:rPr>
              <a:t>固定期限合同终止</a:t>
            </a:r>
            <a:endParaRPr lang="zh-CN" altLang="en-US" sz="1600">
              <a:solidFill>
                <a:srgbClr val="7030A0"/>
              </a:solidFill>
              <a:latin typeface="黑体" panose="02010609060101010101" pitchFamily="49" charset="-122"/>
              <a:ea typeface="黑体" panose="02010609060101010101" pitchFamily="49" charset="-122"/>
            </a:endParaRPr>
          </a:p>
        </p:txBody>
      </p:sp>
      <p:sp>
        <p:nvSpPr>
          <p:cNvPr id="18" name="矩形 17"/>
          <p:cNvSpPr/>
          <p:nvPr/>
        </p:nvSpPr>
        <p:spPr>
          <a:xfrm>
            <a:off x="5113338" y="4373563"/>
            <a:ext cx="4749800" cy="584200"/>
          </a:xfrm>
          <a:prstGeom prst="rect">
            <a:avLst/>
          </a:prstGeom>
          <a:solidFill>
            <a:schemeClr val="accent5"/>
          </a:solidFill>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1600" b="0" i="0" u="none" strike="noStrike" kern="1200" cap="none" spc="0" normalizeH="0" baseline="0" noProof="1">
                <a:solidFill>
                  <a:schemeClr val="tx1"/>
                </a:solidFill>
                <a:latin typeface="MHeiTGB-Medium-U"/>
                <a:ea typeface="+mn-ea"/>
                <a:cs typeface="+mn-cs"/>
              </a:rPr>
              <a:t>除用人单位维持或者提高劳动合同约定条件续订劳动合同，劳动者不同意续订的情况外</a:t>
            </a:r>
            <a:endParaRPr kumimoji="0" lang="zh-CN" altLang="en-US" sz="1600" b="0" i="0" u="none" strike="noStrike" kern="1200" cap="none" spc="0" normalizeH="0" baseline="0" noProof="1">
              <a:solidFill>
                <a:schemeClr val="tx1"/>
              </a:solidFill>
              <a:latin typeface="楷体_GB2312" pitchFamily="49" charset="-122"/>
              <a:ea typeface="楷体_GB2312" pitchFamily="49" charset="-122"/>
              <a:cs typeface="+mn-cs"/>
            </a:endParaRPr>
          </a:p>
        </p:txBody>
      </p:sp>
      <p:sp>
        <p:nvSpPr>
          <p:cNvPr id="60433" name="矩形 18"/>
          <p:cNvSpPr/>
          <p:nvPr/>
        </p:nvSpPr>
        <p:spPr>
          <a:xfrm>
            <a:off x="3314700" y="5516563"/>
            <a:ext cx="3027363" cy="336550"/>
          </a:xfrm>
          <a:prstGeom prst="rect">
            <a:avLst/>
          </a:prstGeom>
          <a:noFill/>
          <a:ln w="9525">
            <a:noFill/>
          </a:ln>
        </p:spPr>
        <p:txBody>
          <a:bodyPr wrap="none" anchor="t" anchorCtr="0">
            <a:spAutoFit/>
          </a:bodyPr>
          <a:p>
            <a:pPr algn="ctr"/>
            <a:r>
              <a:rPr lang="zh-CN" altLang="en-US" sz="1600">
                <a:solidFill>
                  <a:srgbClr val="7030A0"/>
                </a:solidFill>
                <a:latin typeface="黑体" panose="02010609060101010101" pitchFamily="49" charset="-122"/>
                <a:ea typeface="黑体" panose="02010609060101010101" pitchFamily="49" charset="-122"/>
              </a:rPr>
              <a:t>法律、行政法规规定的其他情形</a:t>
            </a:r>
            <a:endParaRPr lang="zh-CN" altLang="en-US" sz="1600">
              <a:solidFill>
                <a:srgbClr val="7030A0"/>
              </a:solidFill>
              <a:latin typeface="黑体" panose="02010609060101010101" pitchFamily="49" charset="-122"/>
              <a:ea typeface="黑体" panose="02010609060101010101" pitchFamily="49" charset="-122"/>
            </a:endParaRPr>
          </a:p>
        </p:txBody>
      </p:sp>
      <p:sp>
        <p:nvSpPr>
          <p:cNvPr id="60434" name="矩形 19"/>
          <p:cNvSpPr/>
          <p:nvPr/>
        </p:nvSpPr>
        <p:spPr>
          <a:xfrm>
            <a:off x="3287713" y="5084763"/>
            <a:ext cx="1606550" cy="304800"/>
          </a:xfrm>
          <a:prstGeom prst="rect">
            <a:avLst/>
          </a:prstGeom>
          <a:noFill/>
          <a:ln w="9525">
            <a:noFill/>
          </a:ln>
        </p:spPr>
        <p:txBody>
          <a:bodyPr wrap="none" anchor="t" anchorCtr="0">
            <a:spAutoFit/>
          </a:bodyPr>
          <a:p>
            <a:pPr>
              <a:lnSpc>
                <a:spcPts val="1665"/>
              </a:lnSpc>
            </a:pPr>
            <a:r>
              <a:rPr lang="zh-CN" altLang="en-US" sz="1600">
                <a:solidFill>
                  <a:srgbClr val="7030A0"/>
                </a:solidFill>
                <a:latin typeface="黑体" panose="02010609060101010101" pitchFamily="49" charset="-122"/>
                <a:ea typeface="黑体" panose="02010609060101010101" pitchFamily="49" charset="-122"/>
              </a:rPr>
              <a:t>破产等导致终止</a:t>
            </a:r>
            <a:endParaRPr lang="zh-CN" altLang="en-US" sz="1600">
              <a:solidFill>
                <a:srgbClr val="7030A0"/>
              </a:solidFill>
              <a:latin typeface="黑体" panose="02010609060101010101" pitchFamily="49" charset="-122"/>
              <a:ea typeface="黑体" panose="02010609060101010101" pitchFamily="49" charset="-122"/>
            </a:endParaRPr>
          </a:p>
        </p:txBody>
      </p:sp>
      <p:pic>
        <p:nvPicPr>
          <p:cNvPr id="14380"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
          <p:cNvSpPr>
            <a:spLocks noGrp="1"/>
          </p:cNvSpPr>
          <p:nvPr>
            <p:ph type="title"/>
          </p:nvPr>
        </p:nvSpPr>
        <p:spPr>
          <a:ln/>
        </p:spPr>
        <p:txBody>
          <a:bodyPr vert="horz" wrap="square" lIns="91440" tIns="45720" rIns="91440" bIns="45720" anchor="ctr" anchorCtr="0"/>
          <a:p>
            <a:r>
              <a:rPr lang="zh-CN" altLang="en-US" sz="2400">
                <a:solidFill>
                  <a:srgbClr val="C00000"/>
                </a:solidFill>
              </a:rPr>
              <a:t>一、劳动用工法律风险</a:t>
            </a:r>
            <a:endParaRPr lang="zh-CN" altLang="en-US">
              <a:solidFill>
                <a:srgbClr val="C00000"/>
              </a:solidFill>
            </a:endParaRPr>
          </a:p>
        </p:txBody>
      </p:sp>
      <p:sp>
        <p:nvSpPr>
          <p:cNvPr id="9218" name="内容占位符 2"/>
          <p:cNvSpPr>
            <a:spLocks noGrp="1"/>
          </p:cNvSpPr>
          <p:nvPr>
            <p:ph idx="1"/>
          </p:nvPr>
        </p:nvSpPr>
        <p:spPr>
          <a:xfrm>
            <a:off x="2351088" y="1412875"/>
            <a:ext cx="7632700" cy="4392613"/>
          </a:xfrm>
          <a:ln/>
        </p:spPr>
        <p:txBody>
          <a:bodyPr vert="horz" wrap="square" lIns="91440" tIns="45720" rIns="91440" bIns="45720" anchor="t" anchorCtr="0"/>
          <a:p>
            <a:pPr marL="0" indent="0">
              <a:lnSpc>
                <a:spcPct val="150000"/>
              </a:lnSpc>
              <a:buNone/>
            </a:pPr>
            <a:r>
              <a:rPr lang="zh-CN" altLang="en-US" sz="1800" b="1">
                <a:latin typeface="黑体" panose="02010609060101010101" pitchFamily="49" charset="-122"/>
                <a:ea typeface="黑体" panose="02010609060101010101" pitchFamily="49" charset="-122"/>
              </a:rPr>
              <a:t>修订时间</a:t>
            </a:r>
            <a:endParaRPr lang="en-US" altLang="zh-CN" sz="1800" b="1">
              <a:latin typeface="黑体" panose="02010609060101010101" pitchFamily="49" charset="-122"/>
              <a:ea typeface="黑体" panose="02010609060101010101" pitchFamily="49" charset="-122"/>
            </a:endParaRPr>
          </a:p>
          <a:p>
            <a:pPr marL="0" indent="0">
              <a:lnSpc>
                <a:spcPct val="150000"/>
              </a:lnSpc>
              <a:buNone/>
            </a:pPr>
            <a:r>
              <a:rPr lang="zh-CN" altLang="zh-CN" sz="1800">
                <a:latin typeface="微软雅黑" panose="020B0503020204020204" pitchFamily="34" charset="-122"/>
                <a:ea typeface="微软雅黑" panose="020B0503020204020204" pitchFamily="34" charset="-122"/>
              </a:rPr>
              <a:t>《全国人大常务委员会关于修改〈中华人民共和国劳动合同法〉的决定》</a:t>
            </a:r>
            <a:r>
              <a:rPr lang="zh-CN" altLang="en-US" sz="1800">
                <a:latin typeface="微软雅黑" panose="020B0503020204020204" pitchFamily="34" charset="-122"/>
                <a:ea typeface="微软雅黑" panose="020B0503020204020204" pitchFamily="34" charset="-122"/>
              </a:rPr>
              <a:t>于</a:t>
            </a:r>
            <a:r>
              <a:rPr lang="en-US" altLang="zh-CN" sz="1800">
                <a:latin typeface="微软雅黑" panose="020B0503020204020204" pitchFamily="34" charset="-122"/>
                <a:ea typeface="微软雅黑" panose="020B0503020204020204" pitchFamily="34" charset="-122"/>
              </a:rPr>
              <a:t>2012</a:t>
            </a:r>
            <a:r>
              <a:rPr lang="zh-CN" altLang="en-US" sz="1800">
                <a:latin typeface="微软雅黑" panose="020B0503020204020204" pitchFamily="34" charset="-122"/>
                <a:ea typeface="微软雅黑" panose="020B0503020204020204" pitchFamily="34" charset="-122"/>
              </a:rPr>
              <a:t>年</a:t>
            </a:r>
            <a:r>
              <a:rPr lang="en-US" altLang="zh-CN" sz="1800">
                <a:latin typeface="微软雅黑" panose="020B0503020204020204" pitchFamily="34" charset="-122"/>
                <a:ea typeface="微软雅黑" panose="020B0503020204020204" pitchFamily="34" charset="-122"/>
              </a:rPr>
              <a:t>12</a:t>
            </a:r>
            <a:r>
              <a:rPr lang="zh-CN" altLang="en-US" sz="1800">
                <a:latin typeface="微软雅黑" panose="020B0503020204020204" pitchFamily="34" charset="-122"/>
                <a:ea typeface="微软雅黑" panose="020B0503020204020204" pitchFamily="34" charset="-122"/>
              </a:rPr>
              <a:t>月</a:t>
            </a:r>
            <a:r>
              <a:rPr lang="en-US" altLang="zh-CN" sz="1800">
                <a:latin typeface="微软雅黑" panose="020B0503020204020204" pitchFamily="34" charset="-122"/>
                <a:ea typeface="微软雅黑" panose="020B0503020204020204" pitchFamily="34" charset="-122"/>
              </a:rPr>
              <a:t>28</a:t>
            </a:r>
            <a:r>
              <a:rPr lang="zh-CN" altLang="en-US" sz="1800">
                <a:latin typeface="微软雅黑" panose="020B0503020204020204" pitchFamily="34" charset="-122"/>
                <a:ea typeface="微软雅黑" panose="020B0503020204020204" pitchFamily="34" charset="-122"/>
              </a:rPr>
              <a:t>日表决通过。</a:t>
            </a:r>
            <a:r>
              <a:rPr lang="en-US" altLang="zh-CN" sz="1800">
                <a:latin typeface="微软雅黑" panose="020B0503020204020204" pitchFamily="34" charset="-122"/>
                <a:ea typeface="微软雅黑" panose="020B0503020204020204" pitchFamily="34" charset="-122"/>
              </a:rPr>
              <a:t>2013</a:t>
            </a:r>
            <a:r>
              <a:rPr lang="zh-CN" altLang="zh-CN" sz="1800">
                <a:latin typeface="微软雅黑" panose="020B0503020204020204" pitchFamily="34" charset="-122"/>
                <a:ea typeface="微软雅黑" panose="020B0503020204020204" pitchFamily="34" charset="-122"/>
              </a:rPr>
              <a:t>年</a:t>
            </a:r>
            <a:r>
              <a:rPr lang="en-US" altLang="zh-CN" sz="1800">
                <a:latin typeface="微软雅黑" panose="020B0503020204020204" pitchFamily="34" charset="-122"/>
                <a:ea typeface="微软雅黑" panose="020B0503020204020204" pitchFamily="34" charset="-122"/>
              </a:rPr>
              <a:t>7</a:t>
            </a:r>
            <a:r>
              <a:rPr lang="zh-CN" altLang="zh-CN" sz="1800">
                <a:latin typeface="微软雅黑" panose="020B0503020204020204" pitchFamily="34" charset="-122"/>
                <a:ea typeface="微软雅黑" panose="020B0503020204020204" pitchFamily="34" charset="-122"/>
              </a:rPr>
              <a:t>月</a:t>
            </a:r>
            <a:r>
              <a:rPr lang="en-US" altLang="zh-CN" sz="1800">
                <a:latin typeface="微软雅黑" panose="020B0503020204020204" pitchFamily="34" charset="-122"/>
                <a:ea typeface="微软雅黑" panose="020B0503020204020204" pitchFamily="34" charset="-122"/>
              </a:rPr>
              <a:t>1</a:t>
            </a:r>
            <a:r>
              <a:rPr lang="zh-CN" altLang="zh-CN" sz="1800">
                <a:latin typeface="微软雅黑" panose="020B0503020204020204" pitchFamily="34" charset="-122"/>
                <a:ea typeface="微软雅黑" panose="020B0503020204020204" pitchFamily="34" charset="-122"/>
              </a:rPr>
              <a:t>日起施行</a:t>
            </a:r>
            <a:r>
              <a:rPr lang="zh-CN" altLang="en-US" sz="1800">
                <a:latin typeface="微软雅黑" panose="020B0503020204020204" pitchFamily="34" charset="-122"/>
                <a:ea typeface="微软雅黑" panose="020B0503020204020204" pitchFamily="34" charset="-122"/>
              </a:rPr>
              <a:t>。</a:t>
            </a:r>
            <a:endParaRPr lang="en-US" altLang="zh-CN" sz="1800">
              <a:latin typeface="微软雅黑" panose="020B0503020204020204" pitchFamily="34" charset="-122"/>
              <a:ea typeface="微软雅黑" panose="020B0503020204020204" pitchFamily="34" charset="-122"/>
            </a:endParaRPr>
          </a:p>
          <a:p>
            <a:pPr marL="0" indent="0">
              <a:lnSpc>
                <a:spcPct val="150000"/>
              </a:lnSpc>
              <a:spcBef>
                <a:spcPts val="1800"/>
              </a:spcBef>
              <a:buNone/>
            </a:pPr>
            <a:r>
              <a:rPr lang="zh-CN" altLang="en-US" sz="1800" b="1">
                <a:latin typeface="黑体" panose="02010609060101010101" pitchFamily="49" charset="-122"/>
                <a:ea typeface="黑体" panose="02010609060101010101" pitchFamily="49" charset="-122"/>
              </a:rPr>
              <a:t>修订内容</a:t>
            </a:r>
            <a:endParaRPr lang="en-US" altLang="zh-CN" sz="1800" b="1">
              <a:latin typeface="黑体" panose="02010609060101010101" pitchFamily="49" charset="-122"/>
              <a:ea typeface="黑体" panose="02010609060101010101" pitchFamily="49" charset="-122"/>
            </a:endParaRPr>
          </a:p>
          <a:p>
            <a:pPr marL="0" indent="0">
              <a:lnSpc>
                <a:spcPct val="150000"/>
              </a:lnSpc>
            </a:pPr>
            <a:r>
              <a:rPr lang="zh-CN" altLang="en-US" sz="1800">
                <a:latin typeface="微软雅黑" panose="020B0503020204020204" pitchFamily="34" charset="-122"/>
                <a:ea typeface="微软雅黑" panose="020B0503020204020204" pitchFamily="34" charset="-122"/>
              </a:rPr>
              <a:t>劳务派遣公司资质要求（注册资本</a:t>
            </a:r>
            <a:r>
              <a:rPr lang="en-US" altLang="zh-CN" sz="1800">
                <a:latin typeface="微软雅黑" panose="020B0503020204020204" pitchFamily="34" charset="-122"/>
                <a:ea typeface="微软雅黑" panose="020B0503020204020204" pitchFamily="34" charset="-122"/>
              </a:rPr>
              <a:t>50</a:t>
            </a:r>
            <a:r>
              <a:rPr lang="zh-CN" altLang="en-US" sz="1800">
                <a:latin typeface="微软雅黑" panose="020B0503020204020204" pitchFamily="34" charset="-122"/>
                <a:ea typeface="微软雅黑" panose="020B0503020204020204" pitchFamily="34" charset="-122"/>
              </a:rPr>
              <a:t>万提高到</a:t>
            </a:r>
            <a:r>
              <a:rPr lang="en-US" altLang="zh-CN" sz="1800">
                <a:latin typeface="微软雅黑" panose="020B0503020204020204" pitchFamily="34" charset="-122"/>
                <a:ea typeface="微软雅黑" panose="020B0503020204020204" pitchFamily="34" charset="-122"/>
              </a:rPr>
              <a:t>200</a:t>
            </a:r>
            <a:r>
              <a:rPr lang="zh-CN" altLang="en-US" sz="1800">
                <a:latin typeface="微软雅黑" panose="020B0503020204020204" pitchFamily="34" charset="-122"/>
                <a:ea typeface="微软雅黑" panose="020B0503020204020204" pitchFamily="34" charset="-122"/>
              </a:rPr>
              <a:t>万，行政许可）</a:t>
            </a:r>
            <a:endParaRPr lang="en-US" altLang="zh-CN" sz="1800">
              <a:latin typeface="微软雅黑" panose="020B0503020204020204" pitchFamily="34" charset="-122"/>
              <a:ea typeface="微软雅黑" panose="020B0503020204020204" pitchFamily="34" charset="-122"/>
            </a:endParaRPr>
          </a:p>
          <a:p>
            <a:pPr marL="0" indent="0">
              <a:lnSpc>
                <a:spcPct val="150000"/>
              </a:lnSpc>
            </a:pPr>
            <a:r>
              <a:rPr lang="zh-CN" altLang="en-US" sz="1800">
                <a:latin typeface="微软雅黑" panose="020B0503020204020204" pitchFamily="34" charset="-122"/>
                <a:ea typeface="微软雅黑" panose="020B0503020204020204" pitchFamily="34" charset="-122"/>
              </a:rPr>
              <a:t>劳务派遣同工同酬的要求</a:t>
            </a:r>
            <a:endParaRPr lang="en-US" altLang="zh-CN" sz="1800">
              <a:latin typeface="微软雅黑" panose="020B0503020204020204" pitchFamily="34" charset="-122"/>
              <a:ea typeface="微软雅黑" panose="020B0503020204020204" pitchFamily="34" charset="-122"/>
            </a:endParaRPr>
          </a:p>
          <a:p>
            <a:pPr marL="0" indent="0">
              <a:lnSpc>
                <a:spcPct val="150000"/>
              </a:lnSpc>
            </a:pPr>
            <a:r>
              <a:rPr lang="zh-CN" altLang="en-US" sz="1800">
                <a:latin typeface="微软雅黑" panose="020B0503020204020204" pitchFamily="34" charset="-122"/>
                <a:ea typeface="微软雅黑" panose="020B0503020204020204" pitchFamily="34" charset="-122"/>
              </a:rPr>
              <a:t>临时性、辅助性、替代性的界定（“一般”到“只能”）</a:t>
            </a:r>
            <a:endParaRPr lang="en-US" altLang="zh-CN" sz="1800">
              <a:latin typeface="微软雅黑" panose="020B0503020204020204" pitchFamily="34" charset="-122"/>
              <a:ea typeface="微软雅黑" panose="020B0503020204020204" pitchFamily="34" charset="-122"/>
            </a:endParaRPr>
          </a:p>
          <a:p>
            <a:pPr marL="0" indent="0">
              <a:lnSpc>
                <a:spcPct val="150000"/>
              </a:lnSpc>
            </a:pPr>
            <a:r>
              <a:rPr lang="zh-CN" altLang="en-US" sz="1800">
                <a:latin typeface="微软雅黑" panose="020B0503020204020204" pitchFamily="34" charset="-122"/>
                <a:ea typeface="微软雅黑" panose="020B0503020204020204" pitchFamily="34" charset="-122"/>
              </a:rPr>
              <a:t>派遣用工比例的限制（</a:t>
            </a:r>
            <a:r>
              <a:rPr lang="en-US" altLang="zh-CN" sz="1800">
                <a:latin typeface="微软雅黑" panose="020B0503020204020204" pitchFamily="34" charset="-122"/>
                <a:ea typeface="微软雅黑" panose="020B0503020204020204" pitchFamily="34" charset="-122"/>
              </a:rPr>
              <a:t>10%</a:t>
            </a:r>
            <a:r>
              <a:rPr lang="zh-CN" altLang="en-US" sz="1800">
                <a:latin typeface="微软雅黑" panose="020B0503020204020204" pitchFamily="34" charset="-122"/>
                <a:ea typeface="微软雅黑" panose="020B0503020204020204" pitchFamily="34" charset="-122"/>
              </a:rPr>
              <a:t>）</a:t>
            </a:r>
            <a:endParaRPr lang="en-US" altLang="zh-CN" sz="1800">
              <a:latin typeface="微软雅黑" panose="020B0503020204020204" pitchFamily="34" charset="-122"/>
              <a:ea typeface="微软雅黑" panose="020B0503020204020204" pitchFamily="34" charset="-122"/>
            </a:endParaRPr>
          </a:p>
          <a:p>
            <a:pPr marL="0" indent="0">
              <a:lnSpc>
                <a:spcPct val="150000"/>
              </a:lnSpc>
            </a:pPr>
            <a:r>
              <a:rPr lang="zh-CN" altLang="en-US" sz="1800">
                <a:latin typeface="微软雅黑" panose="020B0503020204020204" pitchFamily="34" charset="-122"/>
                <a:ea typeface="微软雅黑" panose="020B0503020204020204" pitchFamily="34" charset="-122"/>
              </a:rPr>
              <a:t>违反劳务派遣的法律责任</a:t>
            </a:r>
            <a:endParaRPr lang="en-US" altLang="zh-CN" sz="1800">
              <a:latin typeface="微软雅黑" panose="020B0503020204020204" pitchFamily="34" charset="-122"/>
              <a:ea typeface="微软雅黑" panose="020B0503020204020204" pitchFamily="34" charset="-122"/>
            </a:endParaRPr>
          </a:p>
        </p:txBody>
      </p:sp>
      <p:sp>
        <p:nvSpPr>
          <p:cNvPr id="9219" name="矩形 3"/>
          <p:cNvSpPr/>
          <p:nvPr/>
        </p:nvSpPr>
        <p:spPr>
          <a:xfrm>
            <a:off x="2135188" y="909638"/>
            <a:ext cx="3306762" cy="398462"/>
          </a:xfrm>
          <a:prstGeom prst="rect">
            <a:avLst/>
          </a:prstGeom>
          <a:noFill/>
          <a:ln w="9525">
            <a:noFill/>
          </a:ln>
        </p:spPr>
        <p:txBody>
          <a:bodyPr wrap="none" anchor="t" anchorCtr="0">
            <a:spAutoFit/>
          </a:bodyPr>
          <a:p>
            <a:r>
              <a:rPr lang="zh-CN" altLang="en-US" sz="2000">
                <a:latin typeface="微软雅黑" panose="020B0503020204020204" pitchFamily="34" charset="-122"/>
                <a:ea typeface="微软雅黑" panose="020B0503020204020204" pitchFamily="34" charset="-122"/>
              </a:rPr>
              <a:t>（二）</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 劳动合同法</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修订</a:t>
            </a:r>
            <a:endParaRPr lang="zh-CN" altLang="en-US" sz="2000">
              <a:latin typeface="微软雅黑" panose="020B0503020204020204" pitchFamily="34" charset="-122"/>
              <a:ea typeface="微软雅黑" panose="020B0503020204020204" pitchFamily="34" charset="-122"/>
            </a:endParaRPr>
          </a:p>
        </p:txBody>
      </p:sp>
      <p:pic>
        <p:nvPicPr>
          <p:cNvPr id="9220"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9221"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3729" name="内容占位符 73728"/>
          <p:cNvGraphicFramePr/>
          <p:nvPr>
            <p:ph/>
          </p:nvPr>
        </p:nvGraphicFramePr>
        <p:xfrm>
          <a:off x="1847850" y="1628775"/>
          <a:ext cx="8640763" cy="4278313"/>
        </p:xfrm>
        <a:graphic>
          <a:graphicData uri="http://schemas.openxmlformats.org/drawingml/2006/table">
            <a:tbl>
              <a:tblPr/>
              <a:tblGrid>
                <a:gridCol w="1295400"/>
                <a:gridCol w="1297305"/>
                <a:gridCol w="2663190"/>
                <a:gridCol w="1655445"/>
                <a:gridCol w="1729105"/>
              </a:tblGrid>
              <a:tr h="57658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劳动合同解除、终止类型</a:t>
                      </a:r>
                      <a:endParaRPr lang="zh-CN" altLang="zh-CN">
                        <a:latin typeface="Arial" panose="020B0604020202020204" pitchFamily="34" charset="0"/>
                      </a:endParaRPr>
                    </a:p>
                  </a:txBody>
                  <a:tcPr marT="45713" marB="4571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AEDEF">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劳动合同解除、终止的文书</a:t>
                      </a:r>
                      <a:endParaRPr lang="zh-CN" altLang="zh-CN">
                        <a:latin typeface="Arial" panose="020B0604020202020204" pitchFamily="34" charset="0"/>
                      </a:endParaRPr>
                    </a:p>
                  </a:txBody>
                  <a:tcPr marT="45713" marB="4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AEDEF">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包含要点</a:t>
                      </a:r>
                      <a:endParaRPr lang="zh-CN" altLang="zh-CN">
                        <a:latin typeface="Arial" panose="020B0604020202020204" pitchFamily="34" charset="0"/>
                      </a:endParaRPr>
                    </a:p>
                  </a:txBody>
                  <a:tcPr marT="45713" marB="4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AEDEF">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具体</a:t>
                      </a: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情形</a:t>
                      </a:r>
                      <a:endParaRPr lang="zh-CN" altLang="zh-CN">
                        <a:latin typeface="Arial" panose="020B0604020202020204" pitchFamily="34" charset="0"/>
                      </a:endParaRPr>
                    </a:p>
                  </a:txBody>
                  <a:tcPr marT="45713" marB="4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AEDEF">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送达时间</a:t>
                      </a:r>
                      <a:endParaRPr lang="zh-CN" altLang="zh-CN">
                        <a:latin typeface="Arial" panose="020B0604020202020204" pitchFamily="34" charset="0"/>
                      </a:endParaRPr>
                    </a:p>
                  </a:txBody>
                  <a:tcPr marT="45713" marB="4571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AEDEF">
                        <a:alpha val="50195"/>
                      </a:srgbClr>
                    </a:solidFill>
                  </a:tcPr>
                </a:tc>
              </a:tr>
              <a:tr h="108077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协商解除</a:t>
                      </a: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劳动合同</a:t>
                      </a:r>
                      <a:endParaRPr lang="zh-CN" altLang="zh-CN">
                        <a:latin typeface="Arial" panose="020B0604020202020204" pitchFamily="34" charset="0"/>
                      </a:endParaRPr>
                    </a:p>
                  </a:txBody>
                  <a:tcPr marT="45713" marB="4571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AEDEF">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解除协议书</a:t>
                      </a:r>
                      <a:endParaRPr lang="zh-CN" altLang="zh-CN">
                        <a:latin typeface="Arial" panose="020B0604020202020204" pitchFamily="34" charset="0"/>
                      </a:endParaRPr>
                    </a:p>
                  </a:txBody>
                  <a:tcPr marT="45713" marB="4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AEDEF">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FontTx/>
                        <a:buNone/>
                      </a:pPr>
                      <a:r>
                        <a:rPr lang="zh-CN" altLang="zh-CN">
                          <a:latin typeface="宋体" panose="02010600030101010101" pitchFamily="2" charset="-122"/>
                        </a:rPr>
                        <a:t>1、应明确由哪方提出；2、可</a:t>
                      </a:r>
                      <a:endParaRPr lang="zh-CN" altLang="zh-CN">
                        <a:latin typeface="宋体" panose="02010600030101010101" pitchFamily="2" charset="-122"/>
                      </a:endParaRPr>
                    </a:p>
                    <a:p>
                      <a:pPr lvl="0" eaLnBrk="1" hangingPunct="1">
                        <a:spcBef>
                          <a:spcPct val="20000"/>
                        </a:spcBef>
                        <a:buFontTx/>
                        <a:buNone/>
                      </a:pPr>
                      <a:r>
                        <a:rPr lang="zh-CN" altLang="zh-CN">
                          <a:latin typeface="宋体" panose="02010600030101010101" pitchFamily="2" charset="-122"/>
                        </a:rPr>
                        <a:t>以不必说明解除理由；3、应明</a:t>
                      </a:r>
                      <a:endParaRPr lang="zh-CN" altLang="zh-CN">
                        <a:latin typeface="宋体" panose="02010600030101010101" pitchFamily="2" charset="-122"/>
                      </a:endParaRPr>
                    </a:p>
                    <a:p>
                      <a:pPr lvl="0" eaLnBrk="1" hangingPunct="1">
                        <a:spcBef>
                          <a:spcPct val="20000"/>
                        </a:spcBef>
                        <a:buFontTx/>
                        <a:buNone/>
                      </a:pPr>
                      <a:r>
                        <a:rPr lang="zh-CN" altLang="zh-CN">
                          <a:latin typeface="宋体" panose="02010600030101010101" pitchFamily="2" charset="-122"/>
                        </a:rPr>
                        <a:t>确解除时间；4、应明确补偿金</a:t>
                      </a:r>
                      <a:endParaRPr lang="zh-CN" altLang="zh-CN">
                        <a:latin typeface="宋体" panose="02010600030101010101" pitchFamily="2" charset="-122"/>
                      </a:endParaRPr>
                    </a:p>
                    <a:p>
                      <a:pPr lvl="0" eaLnBrk="1" hangingPunct="1">
                        <a:spcBef>
                          <a:spcPct val="20000"/>
                        </a:spcBef>
                        <a:buFontTx/>
                        <a:buNone/>
                      </a:pPr>
                      <a:r>
                        <a:rPr lang="zh-CN" altLang="zh-CN">
                          <a:latin typeface="宋体" panose="02010600030101010101" pitchFamily="2" charset="-122"/>
                        </a:rPr>
                        <a:t>额及支付程序。</a:t>
                      </a:r>
                      <a:endParaRPr lang="zh-CN" altLang="zh-CN">
                        <a:latin typeface="宋体" panose="02010600030101010101" pitchFamily="2" charset="-122"/>
                      </a:endParaRPr>
                    </a:p>
                  </a:txBody>
                  <a:tcPr marT="45713" marB="4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AEDEF">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endParaRPr lang="zh-CN" altLang="zh-CN">
                        <a:latin typeface="Arial" panose="020B0604020202020204" pitchFamily="34" charset="0"/>
                      </a:endParaRPr>
                    </a:p>
                  </a:txBody>
                  <a:tcPr marT="45713" marB="4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AEDEF">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无需提前送达</a:t>
                      </a:r>
                      <a:endParaRPr lang="zh-CN" altLang="zh-CN">
                        <a:latin typeface="Arial" panose="020B0604020202020204" pitchFamily="34" charset="0"/>
                      </a:endParaRPr>
                    </a:p>
                  </a:txBody>
                  <a:tcPr marT="45713" marB="4571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AEDEF">
                        <a:alpha val="50195"/>
                      </a:srgbClr>
                    </a:solidFill>
                  </a:tcPr>
                </a:tc>
              </a:tr>
              <a:tr h="102997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单位解除</a:t>
                      </a: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劳动合同</a:t>
                      </a:r>
                      <a:endParaRPr lang="zh-CN" altLang="zh-CN">
                        <a:latin typeface="Arial" panose="020B0604020202020204" pitchFamily="34" charset="0"/>
                      </a:endParaRPr>
                    </a:p>
                  </a:txBody>
                  <a:tcPr marT="45713" marB="4571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AEDEF">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解除劳动合同</a:t>
                      </a: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通知书</a:t>
                      </a:r>
                      <a:endParaRPr lang="zh-CN" altLang="zh-CN">
                        <a:latin typeface="Arial" panose="020B0604020202020204" pitchFamily="34" charset="0"/>
                      </a:endParaRPr>
                    </a:p>
                  </a:txBody>
                  <a:tcPr marT="45713" marB="4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AEDEF">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FontTx/>
                        <a:buNone/>
                      </a:pPr>
                      <a:r>
                        <a:rPr lang="zh-CN" altLang="zh-CN">
                          <a:latin typeface="Arial" panose="020B0604020202020204" pitchFamily="34" charset="0"/>
                        </a:rPr>
                        <a:t>1、应说明解除时间；2、应当</a:t>
                      </a:r>
                      <a:endParaRPr lang="zh-CN" altLang="zh-CN">
                        <a:latin typeface="Arial" panose="020B0604020202020204" pitchFamily="34" charset="0"/>
                      </a:endParaRPr>
                    </a:p>
                    <a:p>
                      <a:pPr lvl="0" eaLnBrk="1" hangingPunct="1">
                        <a:spcBef>
                          <a:spcPct val="20000"/>
                        </a:spcBef>
                        <a:buFontTx/>
                        <a:buNone/>
                      </a:pPr>
                      <a:r>
                        <a:rPr lang="zh-CN" altLang="zh-CN">
                          <a:latin typeface="Arial" panose="020B0604020202020204" pitchFamily="34" charset="0"/>
                        </a:rPr>
                        <a:t>说明解除理由；3、可以说明基</a:t>
                      </a:r>
                      <a:endParaRPr lang="zh-CN" altLang="zh-CN">
                        <a:latin typeface="Arial" panose="020B0604020202020204" pitchFamily="34" charset="0"/>
                      </a:endParaRPr>
                    </a:p>
                    <a:p>
                      <a:pPr lvl="0" eaLnBrk="1" hangingPunct="1">
                        <a:spcBef>
                          <a:spcPct val="20000"/>
                        </a:spcBef>
                        <a:buFontTx/>
                        <a:buNone/>
                      </a:pPr>
                      <a:r>
                        <a:rPr lang="zh-CN" altLang="zh-CN">
                          <a:latin typeface="Arial" panose="020B0604020202020204" pitchFamily="34" charset="0"/>
                        </a:rPr>
                        <a:t>本事实；4、不必过为详细</a:t>
                      </a:r>
                      <a:endParaRPr lang="zh-CN" altLang="zh-CN">
                        <a:latin typeface="Arial" panose="020B0604020202020204" pitchFamily="34" charset="0"/>
                      </a:endParaRPr>
                    </a:p>
                  </a:txBody>
                  <a:tcPr marT="45713" marB="4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AEDEF">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即时通知解除</a:t>
                      </a: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预告通知解除</a:t>
                      </a: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经济性裁员</a:t>
                      </a:r>
                      <a:endParaRPr lang="zh-CN" altLang="zh-CN">
                        <a:latin typeface="Arial" panose="020B0604020202020204" pitchFamily="34" charset="0"/>
                      </a:endParaRPr>
                    </a:p>
                  </a:txBody>
                  <a:tcPr marT="45713" marB="4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AEDEF">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随时送达</a:t>
                      </a: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提前30天，未提前支付一个月工资</a:t>
                      </a: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履行法定程序即可</a:t>
                      </a:r>
                      <a:endParaRPr lang="zh-CN" altLang="zh-CN">
                        <a:latin typeface="Arial" panose="020B0604020202020204" pitchFamily="34" charset="0"/>
                      </a:endParaRPr>
                    </a:p>
                  </a:txBody>
                  <a:tcPr marT="45713" marB="4571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AEDEF">
                        <a:alpha val="50195"/>
                      </a:srgbClr>
                    </a:solidFill>
                  </a:tcPr>
                </a:tc>
              </a:tr>
              <a:tr h="102997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员工解除</a:t>
                      </a: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劳动合同</a:t>
                      </a:r>
                      <a:endParaRPr lang="zh-CN" altLang="zh-CN">
                        <a:latin typeface="Arial" panose="020B0604020202020204" pitchFamily="34" charset="0"/>
                      </a:endParaRPr>
                    </a:p>
                  </a:txBody>
                  <a:tcPr marT="45713" marB="4571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AEDEF">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解除劳动合同</a:t>
                      </a: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通知书</a:t>
                      </a:r>
                      <a:endParaRPr lang="zh-CN" altLang="zh-CN">
                        <a:latin typeface="Arial" panose="020B0604020202020204" pitchFamily="34" charset="0"/>
                      </a:endParaRPr>
                    </a:p>
                  </a:txBody>
                  <a:tcPr marT="45713" marB="4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AEDEF">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endParaRPr lang="zh-CN" altLang="zh-CN">
                        <a:latin typeface="Arial" panose="020B0604020202020204" pitchFamily="34" charset="0"/>
                      </a:endParaRPr>
                    </a:p>
                  </a:txBody>
                  <a:tcPr marT="45713" marB="4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AEDEF">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提前通知解除</a:t>
                      </a: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随时通知解除</a:t>
                      </a: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无需通知立即解除</a:t>
                      </a:r>
                      <a:endParaRPr lang="zh-CN" altLang="zh-CN">
                        <a:latin typeface="Arial" panose="020B0604020202020204" pitchFamily="34" charset="0"/>
                      </a:endParaRPr>
                    </a:p>
                  </a:txBody>
                  <a:tcPr marT="45713" marB="4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AEDEF">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提前30天（试用期提前3天）</a:t>
                      </a: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随时送达</a:t>
                      </a: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无需送达</a:t>
                      </a:r>
                      <a:endParaRPr lang="zh-CN" altLang="zh-CN">
                        <a:latin typeface="Arial" panose="020B0604020202020204" pitchFamily="34" charset="0"/>
                      </a:endParaRPr>
                    </a:p>
                  </a:txBody>
                  <a:tcPr marT="45713" marB="4571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AEDEF">
                        <a:alpha val="50195"/>
                      </a:srgbClr>
                    </a:solidFill>
                  </a:tcPr>
                </a:tc>
              </a:tr>
              <a:tr h="56070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劳动合同</a:t>
                      </a:r>
                      <a:endParaRPr lang="zh-CN" altLang="zh-CN">
                        <a:latin typeface="Arial" panose="020B0604020202020204" pitchFamily="34" charset="0"/>
                      </a:endParaRPr>
                    </a:p>
                    <a:p>
                      <a:pPr lvl="0" algn="ctr" eaLnBrk="1" hangingPunct="1">
                        <a:spcBef>
                          <a:spcPct val="20000"/>
                        </a:spcBef>
                        <a:buFontTx/>
                        <a:buNone/>
                      </a:pPr>
                      <a:r>
                        <a:rPr lang="zh-CN" altLang="zh-CN">
                          <a:latin typeface="Arial" panose="020B0604020202020204" pitchFamily="34" charset="0"/>
                        </a:rPr>
                        <a:t>终止</a:t>
                      </a:r>
                      <a:endParaRPr lang="zh-CN" altLang="zh-CN">
                        <a:latin typeface="Arial" panose="020B0604020202020204" pitchFamily="34" charset="0"/>
                      </a:endParaRPr>
                    </a:p>
                  </a:txBody>
                  <a:tcPr marT="45713" marB="4571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DAEDEF">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终止通知书</a:t>
                      </a:r>
                      <a:endParaRPr lang="zh-CN" altLang="zh-CN">
                        <a:latin typeface="Arial" panose="020B0604020202020204" pitchFamily="34" charset="0"/>
                      </a:endParaRPr>
                    </a:p>
                  </a:txBody>
                  <a:tcPr marT="45713" marB="4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DAEDEF">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FontTx/>
                        <a:buNone/>
                      </a:pPr>
                      <a:r>
                        <a:rPr lang="zh-CN" altLang="zh-CN">
                          <a:latin typeface="Arial" panose="020B0604020202020204" pitchFamily="34" charset="0"/>
                        </a:rPr>
                        <a:t>1、应明确终止的时间</a:t>
                      </a:r>
                      <a:endParaRPr lang="zh-CN" altLang="zh-CN">
                        <a:latin typeface="Arial" panose="020B0604020202020204" pitchFamily="34" charset="0"/>
                      </a:endParaRPr>
                    </a:p>
                    <a:p>
                      <a:pPr lvl="0" eaLnBrk="1" hangingPunct="1">
                        <a:spcBef>
                          <a:spcPct val="20000"/>
                        </a:spcBef>
                        <a:buFontTx/>
                        <a:buNone/>
                      </a:pPr>
                      <a:r>
                        <a:rPr lang="zh-CN" altLang="zh-CN">
                          <a:latin typeface="Arial" panose="020B0604020202020204" pitchFamily="34" charset="0"/>
                        </a:rPr>
                        <a:t>2、应明确终止的理由</a:t>
                      </a:r>
                      <a:endParaRPr lang="zh-CN" altLang="zh-CN">
                        <a:latin typeface="Arial" panose="020B0604020202020204" pitchFamily="34" charset="0"/>
                      </a:endParaRPr>
                    </a:p>
                  </a:txBody>
                  <a:tcPr marT="45713" marB="4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DAEDEF">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endParaRPr lang="zh-CN" altLang="zh-CN">
                        <a:latin typeface="Arial" panose="020B0604020202020204" pitchFamily="34" charset="0"/>
                      </a:endParaRPr>
                    </a:p>
                  </a:txBody>
                  <a:tcPr marT="45713" marB="4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DAEDEF">
                        <a:alpha val="50195"/>
                      </a:srgb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FontTx/>
                        <a:buNone/>
                      </a:pPr>
                      <a:r>
                        <a:rPr lang="zh-CN" altLang="zh-CN">
                          <a:latin typeface="Arial" panose="020B0604020202020204" pitchFamily="34" charset="0"/>
                        </a:rPr>
                        <a:t>建议提前30天送达</a:t>
                      </a:r>
                      <a:endParaRPr lang="zh-CN" altLang="zh-CN">
                        <a:latin typeface="Arial" panose="020B0604020202020204" pitchFamily="34" charset="0"/>
                      </a:endParaRPr>
                    </a:p>
                  </a:txBody>
                  <a:tcPr marT="45713" marB="4571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DAEDEF">
                        <a:alpha val="50195"/>
                      </a:srgbClr>
                    </a:solidFill>
                  </a:tcPr>
                </a:tc>
              </a:tr>
            </a:tbl>
          </a:graphicData>
        </a:graphic>
      </p:graphicFrame>
      <p:sp>
        <p:nvSpPr>
          <p:cNvPr id="62503" name="标题 1"/>
          <p:cNvSpPr txBox="1"/>
          <p:nvPr/>
        </p:nvSpPr>
        <p:spPr>
          <a:xfrm>
            <a:off x="2122488" y="1052513"/>
            <a:ext cx="5757862" cy="571500"/>
          </a:xfrm>
          <a:prstGeom prst="rect">
            <a:avLst/>
          </a:prstGeom>
          <a:noFill/>
          <a:ln w="9525">
            <a:noFill/>
          </a:ln>
        </p:spPr>
        <p:txBody>
          <a:bodyPr lIns="82783" tIns="41392" rIns="82783" bIns="41392" anchor="ctr" anchorCtr="0"/>
          <a:p>
            <a:pPr marL="342900" indent="-342900">
              <a:lnSpc>
                <a:spcPct val="90000"/>
              </a:lnSpc>
              <a:buClr>
                <a:schemeClr val="hlink"/>
              </a:buClr>
              <a:buSzPct val="70000"/>
            </a:pPr>
            <a:r>
              <a:rPr lang="en-US" altLang="zh-CN" sz="2000" b="1">
                <a:solidFill>
                  <a:srgbClr val="0070C0"/>
                </a:solidFill>
                <a:latin typeface="黑体" panose="02010609060101010101" pitchFamily="49" charset="-122"/>
                <a:ea typeface="黑体" panose="02010609060101010101" pitchFamily="49" charset="-122"/>
              </a:rPr>
              <a:t>8</a:t>
            </a:r>
            <a:r>
              <a:rPr lang="zh-CN" altLang="en-US" sz="2000" b="1">
                <a:solidFill>
                  <a:srgbClr val="0070C0"/>
                </a:solidFill>
                <a:latin typeface="黑体" panose="02010609060101010101" pitchFamily="49" charset="-122"/>
                <a:ea typeface="黑体" panose="02010609060101010101" pitchFamily="49" charset="-122"/>
              </a:rPr>
              <a:t>、劳动合同解除、终止类型与文书送达的关系</a:t>
            </a:r>
            <a:endParaRPr lang="zh-CN" altLang="en-US" sz="2000" b="1">
              <a:solidFill>
                <a:srgbClr val="0070C0"/>
              </a:solidFill>
              <a:latin typeface="黑体" panose="02010609060101010101" pitchFamily="49" charset="-122"/>
              <a:ea typeface="黑体" panose="02010609060101010101" pitchFamily="49" charset="-122"/>
            </a:endParaRPr>
          </a:p>
        </p:txBody>
      </p:sp>
      <p:sp>
        <p:nvSpPr>
          <p:cNvPr id="62504" name="标题 1"/>
          <p:cNvSpPr txBox="1"/>
          <p:nvPr/>
        </p:nvSpPr>
        <p:spPr>
          <a:xfrm>
            <a:off x="3563938" y="88900"/>
            <a:ext cx="5757862"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五、员工离职风险防范</a:t>
            </a:r>
            <a:endParaRPr lang="zh-CN" altLang="en-US" sz="2300">
              <a:solidFill>
                <a:srgbClr val="C00000"/>
              </a:solidFill>
              <a:latin typeface="黑体" panose="02010609060101010101" pitchFamily="49" charset="-122"/>
              <a:ea typeface="黑体" panose="02010609060101010101" pitchFamily="49" charset="-122"/>
            </a:endParaRPr>
          </a:p>
        </p:txBody>
      </p:sp>
      <p:pic>
        <p:nvPicPr>
          <p:cNvPr id="14380"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3729"/>
                                        </p:tgtEl>
                                        <p:attrNameLst>
                                          <p:attrName>style.visibility</p:attrName>
                                        </p:attrNameLst>
                                      </p:cBhvr>
                                      <p:to>
                                        <p:strVal val="visible"/>
                                      </p:to>
                                    </p:set>
                                    <p:animEffect transition="in" filter="blinds(horizontal)">
                                      <p:cBhvr>
                                        <p:cTn id="7" dur="500"/>
                                        <p:tgtEl>
                                          <p:spTgt spid="73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700" name="Text Box 4"/>
          <p:cNvSpPr txBox="1"/>
          <p:nvPr/>
        </p:nvSpPr>
        <p:spPr>
          <a:xfrm>
            <a:off x="2640013" y="1844675"/>
            <a:ext cx="6551612" cy="941388"/>
          </a:xfrm>
          <a:prstGeom prst="rect">
            <a:avLst/>
          </a:prstGeom>
          <a:noFill/>
          <a:ln w="9525">
            <a:noFill/>
          </a:ln>
        </p:spPr>
        <p:txBody>
          <a:bodyPr lIns="0" tIns="0" rIns="0" bIns="0" anchor="t" anchorCtr="0">
            <a:spAutoFit/>
          </a:bodyPr>
          <a:p>
            <a:pPr>
              <a:lnSpc>
                <a:spcPts val="3300"/>
              </a:lnSpc>
            </a:pPr>
            <a:r>
              <a:rPr lang="zh-CN" altLang="zh-CN" sz="2000">
                <a:solidFill>
                  <a:srgbClr val="0D0D0D"/>
                </a:solidFill>
                <a:latin typeface="宋体" panose="02010600030101010101" pitchFamily="2" charset="-122"/>
                <a:ea typeface="宋体" panose="02010600030101010101" pitchFamily="2" charset="-122"/>
              </a:rPr>
              <a:t>•  对从事有职业危害作业员工做健康检查</a:t>
            </a:r>
            <a:endParaRPr lang="zh-CN" altLang="zh-CN" sz="2000">
              <a:solidFill>
                <a:srgbClr val="0D0D0D"/>
              </a:solidFill>
              <a:latin typeface="宋体" panose="02010600030101010101" pitchFamily="2" charset="-122"/>
              <a:ea typeface="宋体" panose="02010600030101010101" pitchFamily="2" charset="-122"/>
            </a:endParaRPr>
          </a:p>
          <a:p>
            <a:pPr>
              <a:lnSpc>
                <a:spcPts val="4040"/>
              </a:lnSpc>
            </a:pPr>
            <a:r>
              <a:rPr lang="zh-CN" altLang="zh-CN" sz="2000">
                <a:solidFill>
                  <a:srgbClr val="0D0D0D"/>
                </a:solidFill>
                <a:latin typeface="宋体" panose="02010600030101010101" pitchFamily="2" charset="-122"/>
                <a:ea typeface="宋体" panose="02010600030101010101" pitchFamily="2" charset="-122"/>
              </a:rPr>
              <a:t>•  办理工作交接</a:t>
            </a:r>
            <a:endParaRPr lang="zh-CN" altLang="zh-CN" sz="2000">
              <a:solidFill>
                <a:srgbClr val="0D0D0D"/>
              </a:solidFill>
              <a:latin typeface="宋体" panose="02010600030101010101" pitchFamily="2" charset="-122"/>
              <a:ea typeface="宋体" panose="02010600030101010101" pitchFamily="2" charset="-122"/>
            </a:endParaRPr>
          </a:p>
        </p:txBody>
      </p:sp>
      <p:sp>
        <p:nvSpPr>
          <p:cNvPr id="29701" name="Text Box 5"/>
          <p:cNvSpPr txBox="1"/>
          <p:nvPr/>
        </p:nvSpPr>
        <p:spPr>
          <a:xfrm>
            <a:off x="2640013" y="2871788"/>
            <a:ext cx="6918325" cy="1458912"/>
          </a:xfrm>
          <a:prstGeom prst="rect">
            <a:avLst/>
          </a:prstGeom>
          <a:noFill/>
          <a:ln w="9525">
            <a:noFill/>
          </a:ln>
        </p:spPr>
        <p:txBody>
          <a:bodyPr lIns="0" tIns="0" rIns="0" bIns="0" anchor="t" anchorCtr="0">
            <a:spAutoFit/>
          </a:bodyPr>
          <a:p>
            <a:pPr>
              <a:lnSpc>
                <a:spcPts val="3300"/>
              </a:lnSpc>
            </a:pPr>
            <a:r>
              <a:rPr lang="zh-CN" altLang="zh-CN" sz="2000">
                <a:solidFill>
                  <a:srgbClr val="0D0D0D"/>
                </a:solidFill>
                <a:latin typeface="宋体" panose="02010600030101010101" pitchFamily="2" charset="-122"/>
                <a:ea typeface="宋体" panose="02010600030101010101" pitchFamily="2" charset="-122"/>
              </a:rPr>
              <a:t>•  公司物品归还、清理文件资料和清偿债务</a:t>
            </a:r>
            <a:endParaRPr lang="zh-CN" altLang="zh-CN" sz="2000">
              <a:solidFill>
                <a:srgbClr val="0D0D0D"/>
              </a:solidFill>
              <a:latin typeface="宋体" panose="02010600030101010101" pitchFamily="2" charset="-122"/>
              <a:ea typeface="宋体" panose="02010600030101010101" pitchFamily="2" charset="-122"/>
            </a:endParaRPr>
          </a:p>
          <a:p>
            <a:pPr>
              <a:lnSpc>
                <a:spcPts val="4040"/>
              </a:lnSpc>
            </a:pPr>
            <a:r>
              <a:rPr lang="zh-CN" altLang="zh-CN" sz="2000">
                <a:solidFill>
                  <a:srgbClr val="0D0D0D"/>
                </a:solidFill>
                <a:latin typeface="宋体" panose="02010600030101010101" pitchFamily="2" charset="-122"/>
                <a:ea typeface="宋体" panose="02010600030101010101" pitchFamily="2" charset="-122"/>
              </a:rPr>
              <a:t>•  退还员工有关证件（当日）</a:t>
            </a:r>
            <a:endParaRPr lang="zh-CN" altLang="zh-CN" sz="2000">
              <a:solidFill>
                <a:srgbClr val="0D0D0D"/>
              </a:solidFill>
              <a:latin typeface="宋体" panose="02010600030101010101" pitchFamily="2" charset="-122"/>
              <a:ea typeface="宋体" panose="02010600030101010101" pitchFamily="2" charset="-122"/>
            </a:endParaRPr>
          </a:p>
          <a:p>
            <a:pPr>
              <a:lnSpc>
                <a:spcPts val="4040"/>
              </a:lnSpc>
            </a:pPr>
            <a:r>
              <a:rPr lang="zh-CN" altLang="zh-CN" sz="2000">
                <a:solidFill>
                  <a:srgbClr val="0D0D0D"/>
                </a:solidFill>
                <a:latin typeface="宋体" panose="02010600030101010101" pitchFamily="2" charset="-122"/>
                <a:ea typeface="宋体" panose="02010600030101010101" pitchFamily="2" charset="-122"/>
              </a:rPr>
              <a:t>•  薪资结算（当日）</a:t>
            </a:r>
            <a:endParaRPr lang="zh-CN" altLang="zh-CN" sz="2000">
              <a:solidFill>
                <a:srgbClr val="0D0D0D"/>
              </a:solidFill>
              <a:latin typeface="宋体" panose="02010600030101010101" pitchFamily="2" charset="-122"/>
              <a:ea typeface="宋体" panose="02010600030101010101" pitchFamily="2" charset="-122"/>
            </a:endParaRPr>
          </a:p>
        </p:txBody>
      </p:sp>
      <p:sp>
        <p:nvSpPr>
          <p:cNvPr id="29702" name="Text Box 6"/>
          <p:cNvSpPr txBox="1"/>
          <p:nvPr/>
        </p:nvSpPr>
        <p:spPr>
          <a:xfrm>
            <a:off x="2640013" y="4408488"/>
            <a:ext cx="6918325" cy="1458912"/>
          </a:xfrm>
          <a:prstGeom prst="rect">
            <a:avLst/>
          </a:prstGeom>
          <a:noFill/>
          <a:ln w="9525">
            <a:noFill/>
          </a:ln>
        </p:spPr>
        <p:txBody>
          <a:bodyPr lIns="0" tIns="0" rIns="0" bIns="0" anchor="t" anchorCtr="0">
            <a:spAutoFit/>
          </a:bodyPr>
          <a:p>
            <a:pPr>
              <a:lnSpc>
                <a:spcPts val="3300"/>
              </a:lnSpc>
            </a:pPr>
            <a:r>
              <a:rPr lang="zh-CN" altLang="zh-CN" sz="2000">
                <a:solidFill>
                  <a:srgbClr val="0D0D0D"/>
                </a:solidFill>
                <a:latin typeface="宋体" panose="02010600030101010101" pitchFamily="2" charset="-122"/>
                <a:ea typeface="宋体" panose="02010600030101010101" pitchFamily="2" charset="-122"/>
              </a:rPr>
              <a:t>•  出具劳动合同解除、终止证明（当日）</a:t>
            </a:r>
            <a:endParaRPr lang="zh-CN" altLang="zh-CN" sz="2000">
              <a:solidFill>
                <a:srgbClr val="0D0D0D"/>
              </a:solidFill>
              <a:latin typeface="宋体" panose="02010600030101010101" pitchFamily="2" charset="-122"/>
              <a:ea typeface="宋体" panose="02010600030101010101" pitchFamily="2" charset="-122"/>
            </a:endParaRPr>
          </a:p>
          <a:p>
            <a:pPr>
              <a:lnSpc>
                <a:spcPts val="4040"/>
              </a:lnSpc>
            </a:pPr>
            <a:r>
              <a:rPr lang="zh-CN" altLang="zh-CN" sz="2000">
                <a:solidFill>
                  <a:srgbClr val="0D0D0D"/>
                </a:solidFill>
                <a:latin typeface="宋体" panose="02010600030101010101" pitchFamily="2" charset="-122"/>
                <a:ea typeface="宋体" panose="02010600030101010101" pitchFamily="2" charset="-122"/>
              </a:rPr>
              <a:t>•  转移社会保险关系、档案关系（15日内）</a:t>
            </a:r>
            <a:endParaRPr lang="zh-CN" altLang="zh-CN" sz="2000">
              <a:solidFill>
                <a:srgbClr val="0D0D0D"/>
              </a:solidFill>
              <a:latin typeface="宋体" panose="02010600030101010101" pitchFamily="2" charset="-122"/>
              <a:ea typeface="宋体" panose="02010600030101010101" pitchFamily="2" charset="-122"/>
            </a:endParaRPr>
          </a:p>
          <a:p>
            <a:pPr>
              <a:lnSpc>
                <a:spcPts val="4040"/>
              </a:lnSpc>
            </a:pPr>
            <a:endParaRPr lang="zh-CN" altLang="zh-CN" sz="2000">
              <a:solidFill>
                <a:srgbClr val="0D0D0D"/>
              </a:solidFill>
              <a:latin typeface="宋体" panose="02010600030101010101" pitchFamily="2" charset="-122"/>
              <a:ea typeface="宋体" panose="02010600030101010101" pitchFamily="2" charset="-122"/>
            </a:endParaRPr>
          </a:p>
        </p:txBody>
      </p:sp>
      <p:sp>
        <p:nvSpPr>
          <p:cNvPr id="63492" name="标题 1"/>
          <p:cNvSpPr txBox="1"/>
          <p:nvPr/>
        </p:nvSpPr>
        <p:spPr>
          <a:xfrm>
            <a:off x="2122488" y="1052513"/>
            <a:ext cx="5757862" cy="571500"/>
          </a:xfrm>
          <a:prstGeom prst="rect">
            <a:avLst/>
          </a:prstGeom>
          <a:noFill/>
          <a:ln w="9525">
            <a:noFill/>
          </a:ln>
        </p:spPr>
        <p:txBody>
          <a:bodyPr lIns="82783" tIns="41392" rIns="82783" bIns="41392" anchor="ctr" anchorCtr="0"/>
          <a:p>
            <a:pPr marL="342900" indent="-342900">
              <a:lnSpc>
                <a:spcPct val="90000"/>
              </a:lnSpc>
              <a:buClr>
                <a:schemeClr val="hlink"/>
              </a:buClr>
              <a:buSzPct val="70000"/>
            </a:pPr>
            <a:r>
              <a:rPr lang="en-US" altLang="zh-CN" sz="2000" b="1">
                <a:solidFill>
                  <a:srgbClr val="0070C0"/>
                </a:solidFill>
                <a:latin typeface="黑体" panose="02010609060101010101" pitchFamily="49" charset="-122"/>
                <a:ea typeface="黑体" panose="02010609060101010101" pitchFamily="49" charset="-122"/>
              </a:rPr>
              <a:t>9</a:t>
            </a:r>
            <a:r>
              <a:rPr lang="zh-CN" altLang="en-US" sz="2000" b="1">
                <a:solidFill>
                  <a:srgbClr val="0070C0"/>
                </a:solidFill>
                <a:latin typeface="黑体" panose="02010609060101010101" pitchFamily="49" charset="-122"/>
                <a:ea typeface="黑体" panose="02010609060101010101" pitchFamily="49" charset="-122"/>
              </a:rPr>
              <a:t>、劳动合同解除、终止的手续办理</a:t>
            </a:r>
            <a:endParaRPr lang="zh-CN" altLang="en-US" sz="2000" b="1">
              <a:solidFill>
                <a:srgbClr val="0070C0"/>
              </a:solidFill>
              <a:latin typeface="黑体" panose="02010609060101010101" pitchFamily="49" charset="-122"/>
              <a:ea typeface="黑体" panose="02010609060101010101" pitchFamily="49" charset="-122"/>
            </a:endParaRPr>
          </a:p>
        </p:txBody>
      </p:sp>
      <p:sp>
        <p:nvSpPr>
          <p:cNvPr id="63493" name="标题 1"/>
          <p:cNvSpPr txBox="1"/>
          <p:nvPr/>
        </p:nvSpPr>
        <p:spPr>
          <a:xfrm>
            <a:off x="3551238" y="103188"/>
            <a:ext cx="5757862"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五、员工离职风险防范</a:t>
            </a:r>
            <a:endParaRPr lang="zh-CN" altLang="en-US" sz="2300">
              <a:solidFill>
                <a:srgbClr val="C00000"/>
              </a:solidFill>
              <a:latin typeface="黑体" panose="02010609060101010101" pitchFamily="49" charset="-122"/>
              <a:ea typeface="黑体" panose="02010609060101010101" pitchFamily="49" charset="-122"/>
            </a:endParaRPr>
          </a:p>
        </p:txBody>
      </p:sp>
      <p:graphicFrame>
        <p:nvGraphicFramePr>
          <p:cNvPr id="2" name="对象 1">
            <a:hlinkClick r:id="" action="ppaction://ole?verb="/>
          </p:cNvPr>
          <p:cNvGraphicFramePr/>
          <p:nvPr/>
        </p:nvGraphicFramePr>
        <p:xfrm>
          <a:off x="8040688" y="3076575"/>
          <a:ext cx="1887537" cy="2663825"/>
        </p:xfrm>
        <a:graphic>
          <a:graphicData uri="http://schemas.openxmlformats.org/presentationml/2006/ole">
            <mc:AlternateContent xmlns:mc="http://schemas.openxmlformats.org/markup-compatibility/2006">
              <mc:Choice xmlns:v="urn:schemas-microsoft-com:vml" Requires="v">
                <p:oleObj spid="_x0000_s3076" name="" r:id="rId1" imgW="2167890" imgH="1500505" progId="MS_ClipArt_Gallery.2">
                  <p:embed/>
                </p:oleObj>
              </mc:Choice>
              <mc:Fallback>
                <p:oleObj name="" r:id="rId1" imgW="2167890" imgH="1500505" progId="MS_ClipArt_Gallery.2">
                  <p:embed/>
                  <p:pic>
                    <p:nvPicPr>
                      <p:cNvPr id="0" name="图片 3075"/>
                      <p:cNvPicPr/>
                      <p:nvPr/>
                    </p:nvPicPr>
                    <p:blipFill>
                      <a:blip r:embed="rId2"/>
                      <a:stretch>
                        <a:fillRect/>
                      </a:stretch>
                    </p:blipFill>
                    <p:spPr>
                      <a:xfrm>
                        <a:off x="8040688" y="3076575"/>
                        <a:ext cx="1887537" cy="2663825"/>
                      </a:xfrm>
                      <a:prstGeom prst="rect">
                        <a:avLst/>
                      </a:prstGeom>
                      <a:noFill/>
                      <a:ln w="38100">
                        <a:noFill/>
                        <a:miter/>
                      </a:ln>
                    </p:spPr>
                  </p:pic>
                </p:oleObj>
              </mc:Fallback>
            </mc:AlternateContent>
          </a:graphicData>
        </a:graphic>
      </p:graphicFrame>
      <p:pic>
        <p:nvPicPr>
          <p:cNvPr id="14380" name="图片 1" descr="议和网-白色"/>
          <p:cNvPicPr>
            <a:picLocks noChangeAspect="1"/>
          </p:cNvPicPr>
          <p:nvPr/>
        </p:nvPicPr>
        <p:blipFill>
          <a:blip r:embed="rId3"/>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4"/>
          <a:stretch>
            <a:fillRect/>
          </a:stretch>
        </p:blipFill>
        <p:spPr>
          <a:xfrm>
            <a:off x="9901238" y="152400"/>
            <a:ext cx="1844675" cy="4873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linds(horizontal)">
                                      <p:cBhvr>
                                        <p:cTn id="7" dur="500"/>
                                        <p:tgtEl>
                                          <p:spTgt spid="2970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9701"/>
                                        </p:tgtEl>
                                        <p:attrNameLst>
                                          <p:attrName>style.visibility</p:attrName>
                                        </p:attrNameLst>
                                      </p:cBhvr>
                                      <p:to>
                                        <p:strVal val="visible"/>
                                      </p:to>
                                    </p:set>
                                    <p:animEffect transition="in" filter="blinds(horizontal)">
                                      <p:cBhvr>
                                        <p:cTn id="11" dur="500"/>
                                        <p:tgtEl>
                                          <p:spTgt spid="29701"/>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9702"/>
                                        </p:tgtEl>
                                        <p:attrNameLst>
                                          <p:attrName>style.visibility</p:attrName>
                                        </p:attrNameLst>
                                      </p:cBhvr>
                                      <p:to>
                                        <p:strVal val="visible"/>
                                      </p:to>
                                    </p:set>
                                    <p:animEffect transition="in" filter="blinds(horizontal)">
                                      <p:cBhvr>
                                        <p:cTn id="15" dur="500"/>
                                        <p:tgtEl>
                                          <p:spTgt spid="29702"/>
                                        </p:tgtEl>
                                      </p:cBhvr>
                                    </p:animEffect>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1+#ppt_w/2"/>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ldLvl="0" animBg="1"/>
      <p:bldP spid="29701" grpId="0" bldLvl="0" animBg="1"/>
      <p:bldP spid="29702"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Rectangle 3"/>
          <p:cNvSpPr>
            <a:spLocks noGrp="1" noRot="1"/>
          </p:cNvSpPr>
          <p:nvPr>
            <p:ph idx="1"/>
          </p:nvPr>
        </p:nvSpPr>
        <p:spPr>
          <a:xfrm>
            <a:off x="2474913" y="1619250"/>
            <a:ext cx="8229600" cy="1593850"/>
          </a:xfrm>
          <a:ln/>
        </p:spPr>
        <p:txBody>
          <a:bodyPr vert="horz" wrap="square" lIns="91440" tIns="45720" rIns="91440" bIns="45720" anchor="t" anchorCtr="0"/>
          <a:p>
            <a:r>
              <a:rPr lang="en-US" altLang="zh-CN" sz="1600">
                <a:latin typeface="微软雅黑" panose="020B0503020204020204" pitchFamily="34" charset="-122"/>
                <a:ea typeface="微软雅黑" panose="020B0503020204020204" pitchFamily="34" charset="-122"/>
              </a:rPr>
              <a:t>A</a:t>
            </a:r>
            <a:r>
              <a:rPr lang="zh-CN" altLang="en-US" sz="1600">
                <a:latin typeface="微软雅黑" panose="020B0503020204020204" pitchFamily="34" charset="-122"/>
                <a:ea typeface="微软雅黑" panose="020B0503020204020204" pitchFamily="34" charset="-122"/>
              </a:rPr>
              <a:t>、解除事由不存在或证据不足；</a:t>
            </a:r>
            <a:endParaRPr lang="zh-CN" altLang="en-US" sz="1600">
              <a:latin typeface="微软雅黑" panose="020B0503020204020204" pitchFamily="34" charset="-122"/>
              <a:ea typeface="微软雅黑" panose="020B0503020204020204" pitchFamily="34" charset="-122"/>
            </a:endParaRPr>
          </a:p>
          <a:p>
            <a:r>
              <a:rPr lang="en-US" altLang="zh-CN" sz="1600">
                <a:latin typeface="微软雅黑" panose="020B0503020204020204" pitchFamily="34" charset="-122"/>
                <a:ea typeface="微软雅黑" panose="020B0503020204020204" pitchFamily="34" charset="-122"/>
              </a:rPr>
              <a:t>B</a:t>
            </a:r>
            <a:r>
              <a:rPr lang="zh-CN" altLang="en-US" sz="1600">
                <a:latin typeface="微软雅黑" panose="020B0503020204020204" pitchFamily="34" charset="-122"/>
                <a:ea typeface="微软雅黑" panose="020B0503020204020204" pitchFamily="34" charset="-122"/>
              </a:rPr>
              <a:t>、解除要件流程不完备</a:t>
            </a:r>
            <a:endParaRPr lang="zh-CN" altLang="en-US" sz="1600">
              <a:latin typeface="微软雅黑" panose="020B0503020204020204" pitchFamily="34" charset="-122"/>
              <a:ea typeface="微软雅黑" panose="020B0503020204020204" pitchFamily="34" charset="-122"/>
            </a:endParaRPr>
          </a:p>
          <a:p>
            <a:r>
              <a:rPr lang="en-US" altLang="zh-CN" sz="1600">
                <a:latin typeface="微软雅黑" panose="020B0503020204020204" pitchFamily="34" charset="-122"/>
                <a:ea typeface="微软雅黑" panose="020B0503020204020204" pitchFamily="34" charset="-122"/>
              </a:rPr>
              <a:t>C</a:t>
            </a:r>
            <a:r>
              <a:rPr lang="zh-CN" altLang="en-US" sz="1600">
                <a:latin typeface="微软雅黑" panose="020B0503020204020204" pitchFamily="34" charset="-122"/>
                <a:ea typeface="微软雅黑" panose="020B0503020204020204" pitchFamily="34" charset="-122"/>
              </a:rPr>
              <a:t>、解除缺乏依据；</a:t>
            </a:r>
            <a:endParaRPr lang="zh-CN" altLang="en-US" sz="1600">
              <a:latin typeface="微软雅黑" panose="020B0503020204020204" pitchFamily="34" charset="-122"/>
              <a:ea typeface="微软雅黑" panose="020B0503020204020204" pitchFamily="34" charset="-122"/>
            </a:endParaRPr>
          </a:p>
          <a:p>
            <a:r>
              <a:rPr lang="en-US" altLang="zh-CN" sz="1600">
                <a:latin typeface="微软雅黑" panose="020B0503020204020204" pitchFamily="34" charset="-122"/>
                <a:ea typeface="微软雅黑" panose="020B0503020204020204" pitchFamily="34" charset="-122"/>
              </a:rPr>
              <a:t>D</a:t>
            </a:r>
            <a:r>
              <a:rPr lang="zh-CN" altLang="en-US" sz="1600">
                <a:latin typeface="微软雅黑" panose="020B0503020204020204" pitchFamily="34" charset="-122"/>
                <a:ea typeface="微软雅黑" panose="020B0503020204020204" pitchFamily="34" charset="-122"/>
              </a:rPr>
              <a:t>、被解除主体具备特殊性；</a:t>
            </a:r>
            <a:endParaRPr lang="zh-CN" altLang="en-US" sz="1600">
              <a:latin typeface="微软雅黑" panose="020B0503020204020204" pitchFamily="34" charset="-122"/>
              <a:ea typeface="微软雅黑" panose="020B0503020204020204" pitchFamily="34" charset="-122"/>
            </a:endParaRPr>
          </a:p>
          <a:p>
            <a:r>
              <a:rPr lang="en-US" altLang="zh-CN" sz="1600">
                <a:latin typeface="微软雅黑" panose="020B0503020204020204" pitchFamily="34" charset="-122"/>
                <a:ea typeface="微软雅黑" panose="020B0503020204020204" pitchFamily="34" charset="-122"/>
              </a:rPr>
              <a:t>E</a:t>
            </a:r>
            <a:r>
              <a:rPr lang="zh-CN" altLang="en-US" sz="1600">
                <a:latin typeface="微软雅黑" panose="020B0503020204020204" pitchFamily="34" charset="-122"/>
                <a:ea typeface="微软雅黑" panose="020B0503020204020204" pitchFamily="34" charset="-122"/>
              </a:rPr>
              <a:t>、程序违法。</a:t>
            </a:r>
            <a:endParaRPr lang="zh-CN" altLang="en-US" sz="1600">
              <a:latin typeface="微软雅黑" panose="020B0503020204020204" pitchFamily="34" charset="-122"/>
              <a:ea typeface="微软雅黑" panose="020B0503020204020204" pitchFamily="34" charset="-122"/>
            </a:endParaRPr>
          </a:p>
        </p:txBody>
      </p:sp>
      <p:sp>
        <p:nvSpPr>
          <p:cNvPr id="64514" name="页脚占位符 4"/>
          <p:cNvSpPr>
            <a:spLocks noGrp="1"/>
          </p:cNvSpPr>
          <p:nvPr>
            <p:ph type="ftr" sz="quarter" idx="11"/>
          </p:nvPr>
        </p:nvSpPr>
        <p:spPr>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FontTx/>
            </a:pPr>
            <a:r>
              <a:rPr lang="zh-CN" altLang="en-US" sz="1300">
                <a:latin typeface="Times New Roman" panose="02020603050405020304" pitchFamily="18" charset="0"/>
              </a:rPr>
              <a:t>中国劳动保障报社法律事务中心</a:t>
            </a:r>
            <a:endParaRPr lang="en-US" altLang="zh-CN" sz="1300">
              <a:latin typeface="Times New Roman" panose="02020603050405020304" pitchFamily="18" charset="0"/>
            </a:endParaRPr>
          </a:p>
        </p:txBody>
      </p:sp>
      <p:sp>
        <p:nvSpPr>
          <p:cNvPr id="64515" name="灯片编号占位符 5"/>
          <p:cNvSpPr>
            <a:spLocks noGrp="1"/>
          </p:cNvSpPr>
          <p:nvPr>
            <p:ph type="sldNum" sz="quarter" idx="12"/>
          </p:nvPr>
        </p:nvSpPr>
        <p:spPr>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300">
                <a:latin typeface="Times New Roman" panose="02020603050405020304" pitchFamily="18" charset="0"/>
              </a:rPr>
            </a:fld>
            <a:endParaRPr lang="zh-CN" altLang="en-US" sz="1300">
              <a:latin typeface="Times New Roman" panose="02020603050405020304" pitchFamily="18" charset="0"/>
            </a:endParaRPr>
          </a:p>
        </p:txBody>
      </p:sp>
      <p:sp>
        <p:nvSpPr>
          <p:cNvPr id="64516" name="标题 1"/>
          <p:cNvSpPr txBox="1"/>
          <p:nvPr/>
        </p:nvSpPr>
        <p:spPr>
          <a:xfrm>
            <a:off x="2122488" y="1052513"/>
            <a:ext cx="5757862" cy="571500"/>
          </a:xfrm>
          <a:prstGeom prst="rect">
            <a:avLst/>
          </a:prstGeom>
          <a:noFill/>
          <a:ln w="9525">
            <a:noFill/>
          </a:ln>
        </p:spPr>
        <p:txBody>
          <a:bodyPr lIns="82783" tIns="41392" rIns="82783" bIns="41392" anchor="ctr" anchorCtr="0"/>
          <a:p>
            <a:pPr marL="342900" indent="-342900">
              <a:lnSpc>
                <a:spcPct val="90000"/>
              </a:lnSpc>
              <a:buClr>
                <a:schemeClr val="hlink"/>
              </a:buClr>
              <a:buSzPct val="70000"/>
            </a:pPr>
            <a:r>
              <a:rPr lang="en-US" altLang="zh-CN" sz="2000" b="1">
                <a:solidFill>
                  <a:srgbClr val="0070C0"/>
                </a:solidFill>
                <a:latin typeface="黑体" panose="02010609060101010101" pitchFamily="49" charset="-122"/>
                <a:ea typeface="黑体" panose="02010609060101010101" pitchFamily="49" charset="-122"/>
              </a:rPr>
              <a:t>10</a:t>
            </a:r>
            <a:r>
              <a:rPr lang="zh-CN" altLang="en-US" sz="2000" b="1">
                <a:solidFill>
                  <a:srgbClr val="0070C0"/>
                </a:solidFill>
                <a:latin typeface="黑体" panose="02010609060101010101" pitchFamily="49" charset="-122"/>
                <a:ea typeface="黑体" panose="02010609060101010101" pitchFamily="49" charset="-122"/>
              </a:rPr>
              <a:t>、单位违法解除的情形</a:t>
            </a:r>
            <a:endParaRPr lang="zh-CN" altLang="en-US" sz="2000" b="1">
              <a:solidFill>
                <a:srgbClr val="0070C0"/>
              </a:solidFill>
              <a:latin typeface="黑体" panose="02010609060101010101" pitchFamily="49" charset="-122"/>
              <a:ea typeface="黑体" panose="02010609060101010101" pitchFamily="49" charset="-122"/>
            </a:endParaRPr>
          </a:p>
        </p:txBody>
      </p:sp>
      <p:sp>
        <p:nvSpPr>
          <p:cNvPr id="64517" name="标题 1"/>
          <p:cNvSpPr txBox="1"/>
          <p:nvPr/>
        </p:nvSpPr>
        <p:spPr>
          <a:xfrm>
            <a:off x="2122488" y="3429000"/>
            <a:ext cx="5757862" cy="571500"/>
          </a:xfrm>
          <a:prstGeom prst="rect">
            <a:avLst/>
          </a:prstGeom>
          <a:noFill/>
          <a:ln w="9525">
            <a:noFill/>
          </a:ln>
        </p:spPr>
        <p:txBody>
          <a:bodyPr lIns="82783" tIns="41392" rIns="82783" bIns="41392" anchor="ctr" anchorCtr="0"/>
          <a:p>
            <a:pPr marL="342900" indent="-342900">
              <a:lnSpc>
                <a:spcPct val="90000"/>
              </a:lnSpc>
              <a:buClr>
                <a:schemeClr val="hlink"/>
              </a:buClr>
              <a:buSzPct val="70000"/>
            </a:pPr>
            <a:r>
              <a:rPr lang="en-US" altLang="zh-CN" sz="2000" b="1">
                <a:solidFill>
                  <a:srgbClr val="0070C0"/>
                </a:solidFill>
                <a:latin typeface="黑体" panose="02010609060101010101" pitchFamily="49" charset="-122"/>
                <a:ea typeface="黑体" panose="02010609060101010101" pitchFamily="49" charset="-122"/>
              </a:rPr>
              <a:t>11</a:t>
            </a:r>
            <a:r>
              <a:rPr lang="zh-CN" altLang="en-US" sz="2000" b="1">
                <a:solidFill>
                  <a:srgbClr val="0070C0"/>
                </a:solidFill>
                <a:latin typeface="黑体" panose="02010609060101010101" pitchFamily="49" charset="-122"/>
                <a:ea typeface="黑体" panose="02010609060101010101" pitchFamily="49" charset="-122"/>
              </a:rPr>
              <a:t>、违法解除的后果</a:t>
            </a:r>
            <a:endParaRPr lang="zh-CN" altLang="en-US" sz="2000" b="1">
              <a:solidFill>
                <a:srgbClr val="0070C0"/>
              </a:solidFill>
              <a:latin typeface="黑体" panose="02010609060101010101" pitchFamily="49" charset="-122"/>
              <a:ea typeface="黑体" panose="02010609060101010101" pitchFamily="49" charset="-122"/>
            </a:endParaRPr>
          </a:p>
        </p:txBody>
      </p:sp>
      <p:sp>
        <p:nvSpPr>
          <p:cNvPr id="64518" name="矩形 2"/>
          <p:cNvSpPr/>
          <p:nvPr/>
        </p:nvSpPr>
        <p:spPr>
          <a:xfrm>
            <a:off x="2566988" y="4000500"/>
            <a:ext cx="7273925" cy="1568450"/>
          </a:xfrm>
          <a:prstGeom prst="rect">
            <a:avLst/>
          </a:prstGeom>
          <a:noFill/>
          <a:ln w="9525">
            <a:noFill/>
          </a:ln>
        </p:spPr>
        <p:txBody>
          <a:bodyPr anchor="t" anchorCtr="0">
            <a:spAutoFit/>
          </a:bodyPr>
          <a:p>
            <a:pPr algn="just">
              <a:lnSpc>
                <a:spcPct val="150000"/>
              </a:lnSpc>
            </a:pPr>
            <a:r>
              <a:rPr lang="zh-CN" altLang="en-US" sz="1600">
                <a:latin typeface="微软雅黑" panose="020B0503020204020204" pitchFamily="34" charset="-122"/>
                <a:ea typeface="微软雅黑" panose="020B0503020204020204" pitchFamily="34" charset="-122"/>
              </a:rPr>
              <a:t>用人单位违反本法规定解除或者终止劳动合同，劳动者要求继续履行劳动合同的，用人单位应当继续履行；劳动者不要求继续履行劳动合同或者</a:t>
            </a:r>
            <a:r>
              <a:rPr lang="zh-CN" altLang="en-US" sz="1600">
                <a:solidFill>
                  <a:srgbClr val="FF0000"/>
                </a:solidFill>
                <a:latin typeface="微软雅黑" panose="020B0503020204020204" pitchFamily="34" charset="-122"/>
                <a:ea typeface="微软雅黑" panose="020B0503020204020204" pitchFamily="34" charset="-122"/>
              </a:rPr>
              <a:t>劳动合同已经不能继续履行的，</a:t>
            </a:r>
            <a:r>
              <a:rPr lang="zh-CN" altLang="en-US" sz="1600">
                <a:latin typeface="微软雅黑" panose="020B0503020204020204" pitchFamily="34" charset="-122"/>
                <a:ea typeface="微软雅黑" panose="020B0503020204020204" pitchFamily="34" charset="-122"/>
              </a:rPr>
              <a:t>用人单位应当依照本法第八十七条规定支付赔偿金。</a:t>
            </a:r>
            <a:endParaRPr lang="zh-CN" altLang="en-US" sz="1600">
              <a:latin typeface="微软雅黑" panose="020B0503020204020204" pitchFamily="34" charset="-122"/>
              <a:ea typeface="微软雅黑" panose="020B0503020204020204" pitchFamily="34" charset="-122"/>
            </a:endParaRPr>
          </a:p>
          <a:p>
            <a:pPr>
              <a:lnSpc>
                <a:spcPct val="150000"/>
              </a:lnSpc>
            </a:pPr>
            <a:endParaRPr lang="zh-CN" altLang="en-US" sz="1600">
              <a:latin typeface="微软雅黑" panose="020B0503020204020204" pitchFamily="34" charset="-122"/>
              <a:ea typeface="微软雅黑" panose="020B0503020204020204" pitchFamily="34" charset="-122"/>
            </a:endParaRPr>
          </a:p>
        </p:txBody>
      </p:sp>
      <p:sp>
        <p:nvSpPr>
          <p:cNvPr id="64519" name="标题 1"/>
          <p:cNvSpPr txBox="1"/>
          <p:nvPr/>
        </p:nvSpPr>
        <p:spPr>
          <a:xfrm>
            <a:off x="3524250" y="88900"/>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五、员工离职风险防范</a:t>
            </a:r>
            <a:endParaRPr lang="zh-CN" altLang="en-US" sz="2300">
              <a:solidFill>
                <a:srgbClr val="C00000"/>
              </a:solidFill>
              <a:latin typeface="黑体" panose="02010609060101010101" pitchFamily="49" charset="-122"/>
              <a:ea typeface="黑体" panose="02010609060101010101" pitchFamily="49" charset="-122"/>
            </a:endParaRPr>
          </a:p>
        </p:txBody>
      </p:sp>
      <p:pic>
        <p:nvPicPr>
          <p:cNvPr id="64520" name="Picture 4" descr="progr075"/>
          <p:cNvPicPr>
            <a:picLocks noChangeAspect="1"/>
          </p:cNvPicPr>
          <p:nvPr/>
        </p:nvPicPr>
        <p:blipFill>
          <a:blip r:embed="rId1"/>
          <a:stretch>
            <a:fillRect/>
          </a:stretch>
        </p:blipFill>
        <p:spPr>
          <a:xfrm>
            <a:off x="6469063" y="1700213"/>
            <a:ext cx="2460625" cy="1584325"/>
          </a:xfrm>
          <a:prstGeom prst="rect">
            <a:avLst/>
          </a:prstGeom>
          <a:noFill/>
          <a:ln w="9525">
            <a:noFill/>
          </a:ln>
        </p:spPr>
      </p:pic>
      <p:pic>
        <p:nvPicPr>
          <p:cNvPr id="14380" name="图片 1" descr="议和网-白色"/>
          <p:cNvPicPr>
            <a:picLocks noChangeAspect="1"/>
          </p:cNvPicPr>
          <p:nvPr/>
        </p:nvPicPr>
        <p:blipFill>
          <a:blip r:embed="rId2"/>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3"/>
          <a:stretch>
            <a:fillRect/>
          </a:stretch>
        </p:blipFill>
        <p:spPr>
          <a:xfrm>
            <a:off x="9901238" y="152400"/>
            <a:ext cx="1844675" cy="487363"/>
          </a:xfrm>
          <a:prstGeom prst="rect">
            <a:avLst/>
          </a:prstGeom>
          <a:noFill/>
          <a:ln w="9525">
            <a:noFill/>
          </a:ln>
        </p:spPr>
      </p:pic>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Rectangle 3"/>
          <p:cNvSpPr>
            <a:spLocks noGrp="1" noRot="1"/>
          </p:cNvSpPr>
          <p:nvPr>
            <p:ph idx="1"/>
          </p:nvPr>
        </p:nvSpPr>
        <p:spPr>
          <a:xfrm>
            <a:off x="2352675" y="3789363"/>
            <a:ext cx="8229600" cy="1897062"/>
          </a:xfrm>
          <a:ln/>
        </p:spPr>
        <p:txBody>
          <a:bodyPr vert="horz" wrap="square" lIns="91440" tIns="45720" rIns="91440" bIns="45720" anchor="t" anchorCtr="0"/>
          <a:p>
            <a:r>
              <a:rPr lang="en-US" altLang="zh-CN" sz="1600">
                <a:latin typeface="微软雅黑" panose="020B0503020204020204" pitchFamily="34" charset="-122"/>
                <a:ea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rPr>
              <a:t>、消除武断或主观主义的工作方式；</a:t>
            </a:r>
            <a:endParaRPr lang="zh-CN" altLang="en-US" sz="1600">
              <a:latin typeface="微软雅黑" panose="020B0503020204020204" pitchFamily="34" charset="-122"/>
              <a:ea typeface="微软雅黑" panose="020B0503020204020204" pitchFamily="34" charset="-122"/>
            </a:endParaRPr>
          </a:p>
          <a:p>
            <a:r>
              <a:rPr lang="en-US" altLang="zh-CN" sz="1600">
                <a:latin typeface="微软雅黑" panose="020B0503020204020204" pitchFamily="34" charset="-122"/>
                <a:ea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rPr>
              <a:t>、完善</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员工奖惩制度</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或</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劳动合同管理制度</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a:t>
            </a:r>
            <a:endParaRPr lang="zh-CN" altLang="en-US" sz="1600">
              <a:latin typeface="微软雅黑" panose="020B0503020204020204" pitchFamily="34" charset="-122"/>
              <a:ea typeface="微软雅黑" panose="020B0503020204020204" pitchFamily="34" charset="-122"/>
            </a:endParaRPr>
          </a:p>
          <a:p>
            <a:r>
              <a:rPr lang="en-US" altLang="zh-CN" sz="1600">
                <a:latin typeface="微软雅黑" panose="020B0503020204020204" pitchFamily="34" charset="-122"/>
                <a:ea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rPr>
              <a:t>、健全员工解聘程序；</a:t>
            </a:r>
            <a:endParaRPr lang="zh-CN" altLang="en-US" sz="1600">
              <a:latin typeface="微软雅黑" panose="020B0503020204020204" pitchFamily="34" charset="-122"/>
              <a:ea typeface="微软雅黑" panose="020B0503020204020204" pitchFamily="34" charset="-122"/>
            </a:endParaRPr>
          </a:p>
          <a:p>
            <a:r>
              <a:rPr lang="en-US" altLang="zh-CN" sz="1600">
                <a:latin typeface="微软雅黑" panose="020B0503020204020204" pitchFamily="34" charset="-122"/>
                <a:ea typeface="微软雅黑" panose="020B0503020204020204" pitchFamily="34" charset="-122"/>
              </a:rPr>
              <a:t>4</a:t>
            </a:r>
            <a:r>
              <a:rPr lang="zh-CN" altLang="en-US" sz="1600">
                <a:latin typeface="微软雅黑" panose="020B0503020204020204" pitchFamily="34" charset="-122"/>
                <a:ea typeface="微软雅黑" panose="020B0503020204020204" pitchFamily="34" charset="-122"/>
              </a:rPr>
              <a:t>、掌握常见解除方式的法律要件；</a:t>
            </a:r>
            <a:endParaRPr lang="zh-CN" altLang="en-US" sz="1600">
              <a:latin typeface="微软雅黑" panose="020B0503020204020204" pitchFamily="34" charset="-122"/>
              <a:ea typeface="微软雅黑" panose="020B0503020204020204" pitchFamily="34" charset="-122"/>
            </a:endParaRPr>
          </a:p>
          <a:p>
            <a:r>
              <a:rPr lang="en-US" altLang="zh-CN" sz="1600">
                <a:latin typeface="微软雅黑" panose="020B0503020204020204" pitchFamily="34" charset="-122"/>
                <a:ea typeface="微软雅黑" panose="020B0503020204020204" pitchFamily="34" charset="-122"/>
              </a:rPr>
              <a:t>5</a:t>
            </a:r>
            <a:r>
              <a:rPr lang="zh-CN" altLang="en-US" sz="1600">
                <a:latin typeface="微软雅黑" panose="020B0503020204020204" pitchFamily="34" charset="-122"/>
                <a:ea typeface="微软雅黑" panose="020B0503020204020204" pitchFamily="34" charset="-122"/>
              </a:rPr>
              <a:t>、有效运用协商机制；</a:t>
            </a:r>
            <a:endParaRPr lang="zh-CN" altLang="en-US" sz="1600">
              <a:latin typeface="微软雅黑" panose="020B0503020204020204" pitchFamily="34" charset="-122"/>
              <a:ea typeface="微软雅黑" panose="020B0503020204020204" pitchFamily="34" charset="-122"/>
            </a:endParaRPr>
          </a:p>
          <a:p>
            <a:r>
              <a:rPr lang="en-US" altLang="zh-CN" sz="1600">
                <a:latin typeface="微软雅黑" panose="020B0503020204020204" pitchFamily="34" charset="-122"/>
                <a:ea typeface="微软雅黑" panose="020B0503020204020204" pitchFamily="34" charset="-122"/>
              </a:rPr>
              <a:t>6</a:t>
            </a:r>
            <a:r>
              <a:rPr lang="zh-CN" altLang="en-US" sz="1600">
                <a:latin typeface="微软雅黑" panose="020B0503020204020204" pitchFamily="34" charset="-122"/>
                <a:ea typeface="微软雅黑" panose="020B0503020204020204" pitchFamily="34" charset="-122"/>
              </a:rPr>
              <a:t>、解除特殊员工的合同要谨慎。</a:t>
            </a:r>
            <a:endParaRPr lang="zh-CN" altLang="en-US" sz="1600">
              <a:latin typeface="微软雅黑" panose="020B0503020204020204" pitchFamily="34" charset="-122"/>
              <a:ea typeface="微软雅黑" panose="020B0503020204020204" pitchFamily="34" charset="-122"/>
            </a:endParaRPr>
          </a:p>
          <a:p>
            <a:endParaRPr lang="zh-CN" altLang="en-US" sz="1600">
              <a:latin typeface="微软雅黑" panose="020B0503020204020204" pitchFamily="34" charset="-122"/>
              <a:ea typeface="微软雅黑" panose="020B0503020204020204" pitchFamily="34" charset="-122"/>
            </a:endParaRPr>
          </a:p>
        </p:txBody>
      </p:sp>
      <p:sp>
        <p:nvSpPr>
          <p:cNvPr id="65538" name="页脚占位符 4"/>
          <p:cNvSpPr>
            <a:spLocks noGrp="1"/>
          </p:cNvSpPr>
          <p:nvPr>
            <p:ph type="ftr" sz="quarter" idx="11"/>
          </p:nvPr>
        </p:nvSpPr>
        <p:spPr>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FontTx/>
            </a:pPr>
            <a:r>
              <a:rPr lang="zh-CN" altLang="en-US" sz="1300">
                <a:latin typeface="Times New Roman" panose="02020603050405020304" pitchFamily="18" charset="0"/>
              </a:rPr>
              <a:t>中国劳动保障报社法律事务中心</a:t>
            </a:r>
            <a:endParaRPr lang="en-US" altLang="zh-CN" sz="1300">
              <a:latin typeface="Times New Roman" panose="02020603050405020304" pitchFamily="18" charset="0"/>
            </a:endParaRPr>
          </a:p>
        </p:txBody>
      </p:sp>
      <p:sp>
        <p:nvSpPr>
          <p:cNvPr id="65539" name="灯片编号占位符 5"/>
          <p:cNvSpPr>
            <a:spLocks noGrp="1"/>
          </p:cNvSpPr>
          <p:nvPr>
            <p:ph type="sldNum" sz="quarter" idx="12"/>
          </p:nvPr>
        </p:nvSpPr>
        <p:spPr>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300">
                <a:latin typeface="Times New Roman" panose="02020603050405020304" pitchFamily="18" charset="0"/>
              </a:rPr>
            </a:fld>
            <a:endParaRPr lang="zh-CN" altLang="en-US" sz="1300">
              <a:latin typeface="Times New Roman" panose="02020603050405020304" pitchFamily="18" charset="0"/>
            </a:endParaRPr>
          </a:p>
        </p:txBody>
      </p:sp>
      <p:sp>
        <p:nvSpPr>
          <p:cNvPr id="65540" name="Rectangle 3"/>
          <p:cNvSpPr txBox="1"/>
          <p:nvPr/>
        </p:nvSpPr>
        <p:spPr>
          <a:xfrm>
            <a:off x="2351088" y="1700213"/>
            <a:ext cx="7777162" cy="1512887"/>
          </a:xfrm>
          <a:prstGeom prst="rect">
            <a:avLst/>
          </a:prstGeom>
          <a:noFill/>
          <a:ln w="9525">
            <a:noFill/>
          </a:ln>
        </p:spPr>
        <p:txBody>
          <a:bodyPr anchor="t" anchorCtr="0"/>
          <a:p>
            <a:pPr marL="158750" indent="-158750">
              <a:spcBef>
                <a:spcPct val="20000"/>
              </a:spcBef>
              <a:buFont typeface="Arial" panose="020B0604020202020204" pitchFamily="34" charset="0"/>
              <a:buChar char="•"/>
            </a:pPr>
            <a:r>
              <a:rPr lang="zh-CN" altLang="en-US" sz="1800">
                <a:latin typeface="微软雅黑" panose="020B0503020204020204" pitchFamily="34" charset="-122"/>
                <a:ea typeface="微软雅黑" panose="020B0503020204020204" pitchFamily="34" charset="-122"/>
              </a:rPr>
              <a:t>事实清楚</a:t>
            </a:r>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证据</a:t>
            </a:r>
            <a:endParaRPr lang="zh-CN" altLang="en-US" sz="1800">
              <a:latin typeface="微软雅黑" panose="020B0503020204020204" pitchFamily="34" charset="-122"/>
              <a:ea typeface="微软雅黑" panose="020B0503020204020204" pitchFamily="34" charset="-122"/>
            </a:endParaRPr>
          </a:p>
          <a:p>
            <a:pPr marL="158750" indent="-158750">
              <a:spcBef>
                <a:spcPct val="20000"/>
              </a:spcBef>
              <a:buFont typeface="Arial" panose="020B0604020202020204" pitchFamily="34" charset="0"/>
              <a:buChar char="•"/>
            </a:pPr>
            <a:r>
              <a:rPr lang="zh-CN" altLang="en-US" sz="1800">
                <a:latin typeface="微软雅黑" panose="020B0503020204020204" pitchFamily="34" charset="-122"/>
                <a:ea typeface="微软雅黑" panose="020B0503020204020204" pitchFamily="34" charset="-122"/>
              </a:rPr>
              <a:t>法律准确</a:t>
            </a:r>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依据</a:t>
            </a:r>
            <a:endParaRPr lang="zh-CN" altLang="en-US" sz="1800">
              <a:latin typeface="微软雅黑" panose="020B0503020204020204" pitchFamily="34" charset="-122"/>
              <a:ea typeface="微软雅黑" panose="020B0503020204020204" pitchFamily="34" charset="-122"/>
            </a:endParaRPr>
          </a:p>
          <a:p>
            <a:pPr marL="158750" indent="-158750">
              <a:spcBef>
                <a:spcPct val="20000"/>
              </a:spcBef>
              <a:buFont typeface="Arial" panose="020B0604020202020204" pitchFamily="34" charset="0"/>
              <a:buChar char="•"/>
            </a:pPr>
            <a:r>
              <a:rPr lang="zh-CN" altLang="en-US" sz="1800">
                <a:latin typeface="微软雅黑" panose="020B0503020204020204" pitchFamily="34" charset="-122"/>
                <a:ea typeface="微软雅黑" panose="020B0503020204020204" pitchFamily="34" charset="-122"/>
              </a:rPr>
              <a:t>程序合法</a:t>
            </a:r>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流程</a:t>
            </a:r>
            <a:endParaRPr lang="zh-CN" altLang="en-US" sz="1800">
              <a:latin typeface="微软雅黑" panose="020B0503020204020204" pitchFamily="34" charset="-122"/>
              <a:ea typeface="微软雅黑" panose="020B0503020204020204" pitchFamily="34" charset="-122"/>
            </a:endParaRPr>
          </a:p>
          <a:p>
            <a:pPr marL="158750" indent="-158750">
              <a:spcBef>
                <a:spcPct val="20000"/>
              </a:spcBef>
              <a:buFont typeface="Arial" panose="020B0604020202020204" pitchFamily="34" charset="0"/>
              <a:buChar char="•"/>
            </a:pPr>
            <a:r>
              <a:rPr lang="zh-CN" altLang="en-US" sz="1800">
                <a:latin typeface="微软雅黑" panose="020B0503020204020204" pitchFamily="34" charset="-122"/>
                <a:ea typeface="微软雅黑" panose="020B0503020204020204" pitchFamily="34" charset="-122"/>
              </a:rPr>
              <a:t>看对象</a:t>
            </a:r>
            <a:endParaRPr lang="zh-CN" altLang="en-US" sz="1800">
              <a:latin typeface="微软雅黑" panose="020B0503020204020204" pitchFamily="34" charset="-122"/>
              <a:ea typeface="微软雅黑" panose="020B0503020204020204" pitchFamily="34" charset="-122"/>
            </a:endParaRPr>
          </a:p>
        </p:txBody>
      </p:sp>
      <p:sp>
        <p:nvSpPr>
          <p:cNvPr id="65541" name="标题 1"/>
          <p:cNvSpPr txBox="1"/>
          <p:nvPr/>
        </p:nvSpPr>
        <p:spPr>
          <a:xfrm>
            <a:off x="2122488" y="1052513"/>
            <a:ext cx="5757862" cy="571500"/>
          </a:xfrm>
          <a:prstGeom prst="rect">
            <a:avLst/>
          </a:prstGeom>
          <a:noFill/>
          <a:ln w="9525">
            <a:noFill/>
          </a:ln>
        </p:spPr>
        <p:txBody>
          <a:bodyPr lIns="82783" tIns="41392" rIns="82783" bIns="41392" anchor="ctr" anchorCtr="0"/>
          <a:p>
            <a:pPr marL="342900" indent="-342900">
              <a:lnSpc>
                <a:spcPct val="90000"/>
              </a:lnSpc>
              <a:buClr>
                <a:schemeClr val="hlink"/>
              </a:buClr>
              <a:buSzPct val="70000"/>
            </a:pPr>
            <a:r>
              <a:rPr lang="en-US" altLang="zh-CN" sz="2000" b="1">
                <a:solidFill>
                  <a:srgbClr val="0070C0"/>
                </a:solidFill>
                <a:latin typeface="黑体" panose="02010609060101010101" pitchFamily="49" charset="-122"/>
                <a:ea typeface="黑体" panose="02010609060101010101" pitchFamily="49" charset="-122"/>
              </a:rPr>
              <a:t>12</a:t>
            </a:r>
            <a:r>
              <a:rPr lang="zh-CN" altLang="en-US" sz="2000" b="1">
                <a:solidFill>
                  <a:srgbClr val="0070C0"/>
                </a:solidFill>
                <a:latin typeface="黑体" panose="02010609060101010101" pitchFamily="49" charset="-122"/>
                <a:ea typeface="黑体" panose="02010609060101010101" pitchFamily="49" charset="-122"/>
              </a:rPr>
              <a:t>、辞退员工应遵循的三个半原则</a:t>
            </a:r>
            <a:endParaRPr lang="zh-CN" altLang="en-US" sz="2000" b="1">
              <a:solidFill>
                <a:srgbClr val="0070C0"/>
              </a:solidFill>
              <a:latin typeface="黑体" panose="02010609060101010101" pitchFamily="49" charset="-122"/>
              <a:ea typeface="黑体" panose="02010609060101010101" pitchFamily="49" charset="-122"/>
            </a:endParaRPr>
          </a:p>
        </p:txBody>
      </p:sp>
      <p:sp>
        <p:nvSpPr>
          <p:cNvPr id="65542" name="标题 1"/>
          <p:cNvSpPr txBox="1"/>
          <p:nvPr/>
        </p:nvSpPr>
        <p:spPr>
          <a:xfrm>
            <a:off x="2116138" y="3289300"/>
            <a:ext cx="5757862" cy="571500"/>
          </a:xfrm>
          <a:prstGeom prst="rect">
            <a:avLst/>
          </a:prstGeom>
          <a:noFill/>
          <a:ln w="9525">
            <a:noFill/>
          </a:ln>
        </p:spPr>
        <p:txBody>
          <a:bodyPr lIns="82783" tIns="41392" rIns="82783" bIns="41392" anchor="ctr" anchorCtr="0"/>
          <a:p>
            <a:pPr marL="342900" indent="-342900">
              <a:lnSpc>
                <a:spcPct val="90000"/>
              </a:lnSpc>
              <a:buClr>
                <a:schemeClr val="hlink"/>
              </a:buClr>
              <a:buSzPct val="70000"/>
            </a:pPr>
            <a:r>
              <a:rPr lang="en-US" altLang="zh-CN" sz="2000" b="1">
                <a:solidFill>
                  <a:srgbClr val="0070C0"/>
                </a:solidFill>
                <a:latin typeface="黑体" panose="02010609060101010101" pitchFamily="49" charset="-122"/>
                <a:ea typeface="黑体" panose="02010609060101010101" pitchFamily="49" charset="-122"/>
              </a:rPr>
              <a:t>13</a:t>
            </a:r>
            <a:r>
              <a:rPr lang="zh-CN" altLang="en-US" sz="2000" b="1">
                <a:solidFill>
                  <a:srgbClr val="0070C0"/>
                </a:solidFill>
                <a:latin typeface="黑体" panose="02010609060101010101" pitchFamily="49" charset="-122"/>
                <a:ea typeface="黑体" panose="02010609060101010101" pitchFamily="49" charset="-122"/>
              </a:rPr>
              <a:t>、员工离职风险对策</a:t>
            </a:r>
            <a:endParaRPr lang="zh-CN" altLang="en-US" sz="2000" b="1">
              <a:solidFill>
                <a:srgbClr val="0070C0"/>
              </a:solidFill>
              <a:latin typeface="黑体" panose="02010609060101010101" pitchFamily="49" charset="-122"/>
              <a:ea typeface="黑体" panose="02010609060101010101" pitchFamily="49" charset="-122"/>
            </a:endParaRPr>
          </a:p>
        </p:txBody>
      </p:sp>
      <p:sp>
        <p:nvSpPr>
          <p:cNvPr id="65543" name="标题 1"/>
          <p:cNvSpPr txBox="1"/>
          <p:nvPr/>
        </p:nvSpPr>
        <p:spPr>
          <a:xfrm>
            <a:off x="3587750" y="101600"/>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五、员工离职风险防范</a:t>
            </a:r>
            <a:endParaRPr lang="zh-CN" altLang="en-US" sz="2300">
              <a:solidFill>
                <a:srgbClr val="C00000"/>
              </a:solidFill>
              <a:latin typeface="黑体" panose="02010609060101010101" pitchFamily="49" charset="-122"/>
              <a:ea typeface="黑体" panose="02010609060101010101" pitchFamily="49" charset="-122"/>
            </a:endParaRPr>
          </a:p>
        </p:txBody>
      </p:sp>
      <p:pic>
        <p:nvPicPr>
          <p:cNvPr id="65544" name="Picture 4" descr="0KAIG079"/>
          <p:cNvPicPr>
            <a:picLocks noChangeAspect="1"/>
          </p:cNvPicPr>
          <p:nvPr/>
        </p:nvPicPr>
        <p:blipFill>
          <a:blip r:embed="rId1"/>
          <a:stretch>
            <a:fillRect/>
          </a:stretch>
        </p:blipFill>
        <p:spPr>
          <a:xfrm>
            <a:off x="7608888" y="3328988"/>
            <a:ext cx="2159000" cy="2476500"/>
          </a:xfrm>
          <a:prstGeom prst="rect">
            <a:avLst/>
          </a:prstGeom>
          <a:noFill/>
          <a:ln w="9525">
            <a:noFill/>
          </a:ln>
        </p:spPr>
      </p:pic>
      <p:pic>
        <p:nvPicPr>
          <p:cNvPr id="14380" name="图片 1" descr="议和网-白色"/>
          <p:cNvPicPr>
            <a:picLocks noChangeAspect="1"/>
          </p:cNvPicPr>
          <p:nvPr/>
        </p:nvPicPr>
        <p:blipFill>
          <a:blip r:embed="rId2"/>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3"/>
          <a:stretch>
            <a:fillRect/>
          </a:stretch>
        </p:blipFill>
        <p:spPr>
          <a:xfrm>
            <a:off x="9901238" y="152400"/>
            <a:ext cx="1844675" cy="487363"/>
          </a:xfrm>
          <a:prstGeom prst="rect">
            <a:avLst/>
          </a:prstGeom>
          <a:noFill/>
          <a:ln w="9525">
            <a:noFill/>
          </a:ln>
        </p:spPr>
      </p:pic>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Rectangle 4"/>
          <p:cNvSpPr/>
          <p:nvPr/>
        </p:nvSpPr>
        <p:spPr>
          <a:xfrm>
            <a:off x="1651000" y="0"/>
            <a:ext cx="311150" cy="307975"/>
          </a:xfrm>
          <a:prstGeom prst="rect">
            <a:avLst/>
          </a:prstGeom>
          <a:noFill/>
          <a:ln w="9525">
            <a:noFill/>
          </a:ln>
        </p:spPr>
        <p:txBody>
          <a:bodyPr wrap="none" anchor="ctr" anchorCtr="0">
            <a:spAutoFit/>
          </a:bodyPr>
          <a:p>
            <a:endParaRPr lang="zh-CN" altLang="en-US">
              <a:latin typeface="Arial" panose="020B0604020202020204" pitchFamily="34" charset="0"/>
              <a:ea typeface="宋体" panose="02010600030101010101" pitchFamily="2" charset="-122"/>
            </a:endParaRPr>
          </a:p>
        </p:txBody>
      </p:sp>
      <p:sp>
        <p:nvSpPr>
          <p:cNvPr id="66562" name="Rectangle 6"/>
          <p:cNvSpPr/>
          <p:nvPr/>
        </p:nvSpPr>
        <p:spPr>
          <a:xfrm>
            <a:off x="1651000" y="0"/>
            <a:ext cx="311150" cy="307975"/>
          </a:xfrm>
          <a:prstGeom prst="rect">
            <a:avLst/>
          </a:prstGeom>
          <a:noFill/>
          <a:ln w="9525">
            <a:noFill/>
          </a:ln>
        </p:spPr>
        <p:txBody>
          <a:bodyPr wrap="none" anchor="ctr" anchorCtr="0">
            <a:spAutoFit/>
          </a:bodyPr>
          <a:p>
            <a:endParaRPr lang="zh-CN" altLang="en-US">
              <a:latin typeface="Arial" panose="020B0604020202020204" pitchFamily="34" charset="0"/>
              <a:ea typeface="宋体" panose="02010600030101010101" pitchFamily="2" charset="-122"/>
            </a:endParaRPr>
          </a:p>
        </p:txBody>
      </p:sp>
      <p:sp>
        <p:nvSpPr>
          <p:cNvPr id="66563" name="Rectangle 8"/>
          <p:cNvSpPr/>
          <p:nvPr/>
        </p:nvSpPr>
        <p:spPr>
          <a:xfrm>
            <a:off x="1651000" y="0"/>
            <a:ext cx="311150" cy="307975"/>
          </a:xfrm>
          <a:prstGeom prst="rect">
            <a:avLst/>
          </a:prstGeom>
          <a:noFill/>
          <a:ln w="9525">
            <a:noFill/>
          </a:ln>
        </p:spPr>
        <p:txBody>
          <a:bodyPr wrap="none" anchor="ctr" anchorCtr="0">
            <a:spAutoFit/>
          </a:bodyPr>
          <a:p>
            <a:endParaRPr lang="zh-CN" altLang="en-US">
              <a:latin typeface="Arial" panose="020B0604020202020204" pitchFamily="34" charset="0"/>
              <a:ea typeface="宋体" panose="02010600030101010101" pitchFamily="2" charset="-122"/>
            </a:endParaRPr>
          </a:p>
        </p:txBody>
      </p:sp>
      <p:sp>
        <p:nvSpPr>
          <p:cNvPr id="66564" name="矩形 2"/>
          <p:cNvSpPr/>
          <p:nvPr/>
        </p:nvSpPr>
        <p:spPr>
          <a:xfrm>
            <a:off x="3719513" y="1625600"/>
            <a:ext cx="4654550" cy="584200"/>
          </a:xfrm>
          <a:prstGeom prst="rect">
            <a:avLst/>
          </a:prstGeom>
          <a:noFill/>
          <a:ln w="9525">
            <a:noFill/>
          </a:ln>
        </p:spPr>
        <p:txBody>
          <a:bodyPr wrap="none" anchor="t" anchorCtr="0">
            <a:spAutoFit/>
          </a:bodyPr>
          <a:p>
            <a:r>
              <a:rPr lang="zh-CN" altLang="en-US" sz="3200">
                <a:latin typeface="华文中宋" panose="02010600040101010101" pitchFamily="2" charset="-122"/>
                <a:ea typeface="华文中宋" panose="02010600040101010101" pitchFamily="2" charset="-122"/>
              </a:rPr>
              <a:t>以质量取胜，与用户共赢</a:t>
            </a:r>
            <a:endParaRPr lang="zh-CN" altLang="en-US" sz="3200">
              <a:latin typeface="华文中宋" panose="02010600040101010101" pitchFamily="2" charset="-122"/>
              <a:ea typeface="华文中宋" panose="02010600040101010101" pitchFamily="2" charset="-122"/>
            </a:endParaRPr>
          </a:p>
        </p:txBody>
      </p:sp>
      <p:sp>
        <p:nvSpPr>
          <p:cNvPr id="66565" name="矩形 3"/>
          <p:cNvSpPr/>
          <p:nvPr/>
        </p:nvSpPr>
        <p:spPr>
          <a:xfrm>
            <a:off x="1774825" y="2708275"/>
            <a:ext cx="8813800" cy="892175"/>
          </a:xfrm>
          <a:prstGeom prst="rect">
            <a:avLst/>
          </a:prstGeom>
          <a:noFill/>
          <a:ln w="9525">
            <a:noFill/>
          </a:ln>
        </p:spPr>
        <p:txBody>
          <a:bodyPr anchor="t" anchorCtr="0">
            <a:spAutoFit/>
          </a:bodyPr>
          <a:p>
            <a:r>
              <a:rPr lang="zh-CN" altLang="en-US" sz="5200">
                <a:solidFill>
                  <a:srgbClr val="FF0000"/>
                </a:solidFill>
                <a:latin typeface="华文中宋" panose="02010600040101010101" pitchFamily="2" charset="-122"/>
                <a:ea typeface="华文中宋" panose="02010600040101010101" pitchFamily="2" charset="-122"/>
              </a:rPr>
              <a:t>诚信</a:t>
            </a:r>
            <a:r>
              <a:rPr lang="zh-CN" altLang="en-US" sz="5200">
                <a:latin typeface="华文中宋" panose="02010600040101010101" pitchFamily="2" charset="-122"/>
                <a:ea typeface="华文中宋" panose="02010600040101010101" pitchFamily="2" charset="-122"/>
              </a:rPr>
              <a:t>   </a:t>
            </a:r>
            <a:r>
              <a:rPr lang="zh-CN" altLang="en-US" sz="5200">
                <a:solidFill>
                  <a:srgbClr val="CC6600"/>
                </a:solidFill>
                <a:latin typeface="华文中宋" panose="02010600040101010101" pitchFamily="2" charset="-122"/>
                <a:ea typeface="华文中宋" panose="02010600040101010101" pitchFamily="2" charset="-122"/>
              </a:rPr>
              <a:t>团结</a:t>
            </a:r>
            <a:r>
              <a:rPr lang="zh-CN" altLang="en-US" sz="5200">
                <a:latin typeface="华文中宋" panose="02010600040101010101" pitchFamily="2" charset="-122"/>
                <a:ea typeface="华文中宋" panose="02010600040101010101" pitchFamily="2" charset="-122"/>
              </a:rPr>
              <a:t>   </a:t>
            </a:r>
            <a:r>
              <a:rPr lang="zh-CN" altLang="en-US" sz="5200">
                <a:solidFill>
                  <a:srgbClr val="0070C0"/>
                </a:solidFill>
                <a:latin typeface="华文中宋" panose="02010600040101010101" pitchFamily="2" charset="-122"/>
                <a:ea typeface="华文中宋" panose="02010600040101010101" pitchFamily="2" charset="-122"/>
              </a:rPr>
              <a:t>创新</a:t>
            </a:r>
            <a:r>
              <a:rPr lang="zh-CN" altLang="en-US" sz="5200">
                <a:latin typeface="华文中宋" panose="02010600040101010101" pitchFamily="2" charset="-122"/>
                <a:ea typeface="华文中宋" panose="02010600040101010101" pitchFamily="2" charset="-122"/>
              </a:rPr>
              <a:t>  </a:t>
            </a:r>
            <a:r>
              <a:rPr lang="zh-CN" altLang="en-US" sz="5200">
                <a:solidFill>
                  <a:srgbClr val="00B050"/>
                </a:solidFill>
                <a:latin typeface="华文中宋" panose="02010600040101010101" pitchFamily="2" charset="-122"/>
                <a:ea typeface="华文中宋" panose="02010600040101010101" pitchFamily="2" charset="-122"/>
              </a:rPr>
              <a:t>高效</a:t>
            </a:r>
            <a:endParaRPr lang="zh-CN" altLang="en-US" sz="5200">
              <a:solidFill>
                <a:srgbClr val="00B050"/>
              </a:solidFill>
              <a:latin typeface="华文中宋" panose="02010600040101010101" pitchFamily="2" charset="-122"/>
              <a:ea typeface="华文中宋" panose="02010600040101010101" pitchFamily="2" charset="-122"/>
            </a:endParaRPr>
          </a:p>
        </p:txBody>
      </p:sp>
      <p:sp>
        <p:nvSpPr>
          <p:cNvPr id="2" name="矩形 1"/>
          <p:cNvSpPr/>
          <p:nvPr/>
        </p:nvSpPr>
        <p:spPr>
          <a:xfrm>
            <a:off x="5084408" y="4077071"/>
            <a:ext cx="2249805" cy="92202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5400" b="1" i="0" u="none" strike="noStrike" kern="1200" cap="none" spc="0" normalizeH="0" baseline="0" noProof="0" dirty="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uLnTx/>
                <a:uFillTx/>
                <a:latin typeface="Arial" panose="020B0604020202020204" pitchFamily="34" charset="0"/>
                <a:ea typeface="宋体" panose="02010600030101010101" pitchFamily="2" charset="-122"/>
                <a:cs typeface="+mn-cs"/>
              </a:rPr>
              <a:t>谢谢！</a:t>
            </a:r>
            <a:endParaRPr kumimoji="0" lang="zh-CN" altLang="en-US" sz="5400" b="1" i="0" u="none" strike="noStrike" kern="1200" cap="none" spc="0" normalizeH="0" baseline="0" noProof="0" dirty="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uLnTx/>
              <a:uFillTx/>
              <a:latin typeface="Arial" panose="020B0604020202020204" pitchFamily="34" charset="0"/>
              <a:ea typeface="宋体" panose="02010600030101010101" pitchFamily="2" charset="-122"/>
              <a:cs typeface="+mn-cs"/>
            </a:endParaRPr>
          </a:p>
        </p:txBody>
      </p:sp>
      <p:pic>
        <p:nvPicPr>
          <p:cNvPr id="14380"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Rectangle 2"/>
          <p:cNvSpPr>
            <a:spLocks noGrp="1"/>
          </p:cNvSpPr>
          <p:nvPr>
            <p:ph type="body" idx="4294967295"/>
          </p:nvPr>
        </p:nvSpPr>
        <p:spPr>
          <a:xfrm>
            <a:off x="3659188" y="2552700"/>
            <a:ext cx="4849812" cy="1382713"/>
          </a:xfrm>
          <a:ln/>
        </p:spPr>
        <p:txBody>
          <a:bodyPr vert="horz" wrap="square" lIns="0" tIns="0" rIns="0" bIns="0" anchor="t" anchorCtr="0"/>
          <a:p>
            <a:pPr algn="ctr" eaLnBrk="1" hangingPunct="1">
              <a:lnSpc>
                <a:spcPct val="140000"/>
              </a:lnSpc>
              <a:buNone/>
            </a:pPr>
            <a:r>
              <a:rPr lang="zh-CN" altLang="en-US" sz="6600" b="1">
                <a:solidFill>
                  <a:srgbClr val="A50021"/>
                </a:solidFill>
              </a:rPr>
              <a:t>谢 谢！</a:t>
            </a:r>
            <a:endParaRPr lang="zh-CN" altLang="en-US" sz="6600" b="1">
              <a:solidFill>
                <a:srgbClr val="A50021"/>
              </a:solidFill>
            </a:endParaRPr>
          </a:p>
        </p:txBody>
      </p:sp>
      <p:grpSp>
        <p:nvGrpSpPr>
          <p:cNvPr id="67586" name="Group 3"/>
          <p:cNvGrpSpPr>
            <a:grpSpLocks noChangeAspect="1"/>
          </p:cNvGrpSpPr>
          <p:nvPr/>
        </p:nvGrpSpPr>
        <p:grpSpPr>
          <a:xfrm>
            <a:off x="1968500" y="3997325"/>
            <a:ext cx="8440738" cy="2303463"/>
            <a:chOff x="0" y="0"/>
            <a:chExt cx="5701" cy="879"/>
          </a:xfrm>
        </p:grpSpPr>
        <p:graphicFrame>
          <p:nvGraphicFramePr>
            <p:cNvPr id="67587" name="Object 936"/>
            <p:cNvGraphicFramePr>
              <a:graphicFrameLocks noChangeAspect="1"/>
            </p:cNvGraphicFramePr>
            <p:nvPr/>
          </p:nvGraphicFramePr>
          <p:xfrm>
            <a:off x="4485" y="61"/>
            <a:ext cx="706" cy="799"/>
          </p:xfrm>
          <a:graphic>
            <a:graphicData uri="http://schemas.openxmlformats.org/presentationml/2006/ole">
              <mc:AlternateContent xmlns:mc="http://schemas.openxmlformats.org/markup-compatibility/2006">
                <mc:Choice xmlns:v="urn:schemas-microsoft-com:vml" Requires="v">
                  <p:oleObj spid="_x0000_s3077" name="" r:id="rId1" imgW="1168400" imgH="1308735" progId="">
                    <p:embed/>
                  </p:oleObj>
                </mc:Choice>
                <mc:Fallback>
                  <p:oleObj name="" r:id="rId1" imgW="1168400" imgH="1308735" progId="">
                    <p:embed/>
                    <p:pic>
                      <p:nvPicPr>
                        <p:cNvPr id="0" name="图片 3076"/>
                        <p:cNvPicPr/>
                        <p:nvPr/>
                      </p:nvPicPr>
                      <p:blipFill>
                        <a:blip r:embed="rId2"/>
                        <a:stretch>
                          <a:fillRect/>
                        </a:stretch>
                      </p:blipFill>
                      <p:spPr>
                        <a:xfrm>
                          <a:off x="4485" y="61"/>
                          <a:ext cx="706" cy="799"/>
                        </a:xfrm>
                        <a:prstGeom prst="rect">
                          <a:avLst/>
                        </a:prstGeom>
                        <a:noFill/>
                        <a:ln w="38100">
                          <a:noFill/>
                          <a:miter/>
                        </a:ln>
                      </p:spPr>
                    </p:pic>
                  </p:oleObj>
                </mc:Fallback>
              </mc:AlternateContent>
            </a:graphicData>
          </a:graphic>
        </p:graphicFrame>
        <p:graphicFrame>
          <p:nvGraphicFramePr>
            <p:cNvPr id="67588" name="Object 937"/>
            <p:cNvGraphicFramePr>
              <a:graphicFrameLocks noChangeAspect="1"/>
            </p:cNvGraphicFramePr>
            <p:nvPr/>
          </p:nvGraphicFramePr>
          <p:xfrm>
            <a:off x="4989" y="0"/>
            <a:ext cx="712" cy="879"/>
          </p:xfrm>
          <a:graphic>
            <a:graphicData uri="http://schemas.openxmlformats.org/presentationml/2006/ole">
              <mc:AlternateContent xmlns:mc="http://schemas.openxmlformats.org/markup-compatibility/2006">
                <mc:Choice xmlns:v="urn:schemas-microsoft-com:vml" Requires="v">
                  <p:oleObj spid="_x0000_s3083" name="" r:id="rId3" imgW="1076960" imgH="1471930" progId="">
                    <p:embed/>
                  </p:oleObj>
                </mc:Choice>
                <mc:Fallback>
                  <p:oleObj name="" r:id="rId3" imgW="1076960" imgH="1471930" progId="">
                    <p:embed/>
                    <p:pic>
                      <p:nvPicPr>
                        <p:cNvPr id="0" name="图片 3082"/>
                        <p:cNvPicPr/>
                        <p:nvPr/>
                      </p:nvPicPr>
                      <p:blipFill>
                        <a:blip r:embed="rId4"/>
                        <a:stretch>
                          <a:fillRect/>
                        </a:stretch>
                      </p:blipFill>
                      <p:spPr>
                        <a:xfrm>
                          <a:off x="4989" y="0"/>
                          <a:ext cx="712" cy="879"/>
                        </a:xfrm>
                        <a:prstGeom prst="rect">
                          <a:avLst/>
                        </a:prstGeom>
                        <a:noFill/>
                        <a:ln w="38100">
                          <a:noFill/>
                          <a:miter/>
                        </a:ln>
                      </p:spPr>
                    </p:pic>
                  </p:oleObj>
                </mc:Fallback>
              </mc:AlternateContent>
            </a:graphicData>
          </a:graphic>
        </p:graphicFrame>
        <p:graphicFrame>
          <p:nvGraphicFramePr>
            <p:cNvPr id="67589" name="Object 938"/>
            <p:cNvGraphicFramePr>
              <a:graphicFrameLocks noChangeAspect="1"/>
            </p:cNvGraphicFramePr>
            <p:nvPr/>
          </p:nvGraphicFramePr>
          <p:xfrm>
            <a:off x="1058" y="285"/>
            <a:ext cx="706" cy="580"/>
          </p:xfrm>
          <a:graphic>
            <a:graphicData uri="http://schemas.openxmlformats.org/presentationml/2006/ole">
              <mc:AlternateContent xmlns:mc="http://schemas.openxmlformats.org/markup-compatibility/2006">
                <mc:Choice xmlns:v="urn:schemas-microsoft-com:vml" Requires="v">
                  <p:oleObj spid="_x0000_s3086" name="" r:id="rId5" imgW="1168400" imgH="1308735" progId="">
                    <p:embed/>
                  </p:oleObj>
                </mc:Choice>
                <mc:Fallback>
                  <p:oleObj name="" r:id="rId5" imgW="1168400" imgH="1308735" progId="">
                    <p:embed/>
                    <p:pic>
                      <p:nvPicPr>
                        <p:cNvPr id="0" name="图片 3085"/>
                        <p:cNvPicPr/>
                        <p:nvPr/>
                      </p:nvPicPr>
                      <p:blipFill>
                        <a:blip r:embed="rId2"/>
                        <a:stretch>
                          <a:fillRect/>
                        </a:stretch>
                      </p:blipFill>
                      <p:spPr>
                        <a:xfrm>
                          <a:off x="1058" y="285"/>
                          <a:ext cx="706" cy="580"/>
                        </a:xfrm>
                        <a:prstGeom prst="rect">
                          <a:avLst/>
                        </a:prstGeom>
                        <a:noFill/>
                        <a:ln w="38100">
                          <a:noFill/>
                          <a:miter/>
                        </a:ln>
                      </p:spPr>
                    </p:pic>
                  </p:oleObj>
                </mc:Fallback>
              </mc:AlternateContent>
            </a:graphicData>
          </a:graphic>
        </p:graphicFrame>
        <p:graphicFrame>
          <p:nvGraphicFramePr>
            <p:cNvPr id="67590" name="Object 939"/>
            <p:cNvGraphicFramePr>
              <a:graphicFrameLocks noChangeAspect="1"/>
            </p:cNvGraphicFramePr>
            <p:nvPr/>
          </p:nvGraphicFramePr>
          <p:xfrm>
            <a:off x="1562" y="240"/>
            <a:ext cx="712" cy="639"/>
          </p:xfrm>
          <a:graphic>
            <a:graphicData uri="http://schemas.openxmlformats.org/presentationml/2006/ole">
              <mc:AlternateContent xmlns:mc="http://schemas.openxmlformats.org/markup-compatibility/2006">
                <mc:Choice xmlns:v="urn:schemas-microsoft-com:vml" Requires="v">
                  <p:oleObj spid="_x0000_s3078" name="" r:id="rId6" imgW="1076960" imgH="1471930" progId="">
                    <p:embed/>
                  </p:oleObj>
                </mc:Choice>
                <mc:Fallback>
                  <p:oleObj name="" r:id="rId6" imgW="1076960" imgH="1471930" progId="">
                    <p:embed/>
                    <p:pic>
                      <p:nvPicPr>
                        <p:cNvPr id="0" name="图片 3077"/>
                        <p:cNvPicPr/>
                        <p:nvPr/>
                      </p:nvPicPr>
                      <p:blipFill>
                        <a:blip r:embed="rId4"/>
                        <a:stretch>
                          <a:fillRect/>
                        </a:stretch>
                      </p:blipFill>
                      <p:spPr>
                        <a:xfrm>
                          <a:off x="1562" y="240"/>
                          <a:ext cx="712" cy="639"/>
                        </a:xfrm>
                        <a:prstGeom prst="rect">
                          <a:avLst/>
                        </a:prstGeom>
                        <a:noFill/>
                        <a:ln w="38100">
                          <a:noFill/>
                          <a:miter/>
                        </a:ln>
                      </p:spPr>
                    </p:pic>
                  </p:oleObj>
                </mc:Fallback>
              </mc:AlternateContent>
            </a:graphicData>
          </a:graphic>
        </p:graphicFrame>
        <p:graphicFrame>
          <p:nvGraphicFramePr>
            <p:cNvPr id="67591" name="Object 940"/>
            <p:cNvGraphicFramePr>
              <a:graphicFrameLocks noChangeAspect="1"/>
            </p:cNvGraphicFramePr>
            <p:nvPr/>
          </p:nvGraphicFramePr>
          <p:xfrm>
            <a:off x="3326" y="329"/>
            <a:ext cx="706" cy="537"/>
          </p:xfrm>
          <a:graphic>
            <a:graphicData uri="http://schemas.openxmlformats.org/presentationml/2006/ole">
              <mc:AlternateContent xmlns:mc="http://schemas.openxmlformats.org/markup-compatibility/2006">
                <mc:Choice xmlns:v="urn:schemas-microsoft-com:vml" Requires="v">
                  <p:oleObj spid="_x0000_s3079" name="" r:id="rId7" imgW="1168400" imgH="1308735" progId="">
                    <p:embed/>
                  </p:oleObj>
                </mc:Choice>
                <mc:Fallback>
                  <p:oleObj name="" r:id="rId7" imgW="1168400" imgH="1308735" progId="">
                    <p:embed/>
                    <p:pic>
                      <p:nvPicPr>
                        <p:cNvPr id="0" name="图片 3078"/>
                        <p:cNvPicPr/>
                        <p:nvPr/>
                      </p:nvPicPr>
                      <p:blipFill>
                        <a:blip r:embed="rId2"/>
                        <a:stretch>
                          <a:fillRect/>
                        </a:stretch>
                      </p:blipFill>
                      <p:spPr>
                        <a:xfrm>
                          <a:off x="3326" y="329"/>
                          <a:ext cx="706" cy="537"/>
                        </a:xfrm>
                        <a:prstGeom prst="rect">
                          <a:avLst/>
                        </a:prstGeom>
                        <a:noFill/>
                        <a:ln w="38100">
                          <a:noFill/>
                          <a:miter/>
                        </a:ln>
                      </p:spPr>
                    </p:pic>
                  </p:oleObj>
                </mc:Fallback>
              </mc:AlternateContent>
            </a:graphicData>
          </a:graphic>
        </p:graphicFrame>
        <p:graphicFrame>
          <p:nvGraphicFramePr>
            <p:cNvPr id="67592" name="Object 941"/>
            <p:cNvGraphicFramePr>
              <a:graphicFrameLocks noChangeAspect="1"/>
            </p:cNvGraphicFramePr>
            <p:nvPr/>
          </p:nvGraphicFramePr>
          <p:xfrm>
            <a:off x="3830" y="288"/>
            <a:ext cx="712" cy="591"/>
          </p:xfrm>
          <a:graphic>
            <a:graphicData uri="http://schemas.openxmlformats.org/presentationml/2006/ole">
              <mc:AlternateContent xmlns:mc="http://schemas.openxmlformats.org/markup-compatibility/2006">
                <mc:Choice xmlns:v="urn:schemas-microsoft-com:vml" Requires="v">
                  <p:oleObj spid="_x0000_s3080" name="" r:id="rId8" imgW="1076960" imgH="1471930" progId="">
                    <p:embed/>
                  </p:oleObj>
                </mc:Choice>
                <mc:Fallback>
                  <p:oleObj name="" r:id="rId8" imgW="1076960" imgH="1471930" progId="">
                    <p:embed/>
                    <p:pic>
                      <p:nvPicPr>
                        <p:cNvPr id="0" name="图片 3079"/>
                        <p:cNvPicPr/>
                        <p:nvPr/>
                      </p:nvPicPr>
                      <p:blipFill>
                        <a:blip r:embed="rId4"/>
                        <a:stretch>
                          <a:fillRect/>
                        </a:stretch>
                      </p:blipFill>
                      <p:spPr>
                        <a:xfrm>
                          <a:off x="3830" y="288"/>
                          <a:ext cx="712" cy="591"/>
                        </a:xfrm>
                        <a:prstGeom prst="rect">
                          <a:avLst/>
                        </a:prstGeom>
                        <a:noFill/>
                        <a:ln w="38100">
                          <a:noFill/>
                          <a:miter/>
                        </a:ln>
                      </p:spPr>
                    </p:pic>
                  </p:oleObj>
                </mc:Fallback>
              </mc:AlternateContent>
            </a:graphicData>
          </a:graphic>
        </p:graphicFrame>
        <p:graphicFrame>
          <p:nvGraphicFramePr>
            <p:cNvPr id="67593" name="Object 942"/>
            <p:cNvGraphicFramePr>
              <a:graphicFrameLocks noChangeAspect="1"/>
            </p:cNvGraphicFramePr>
            <p:nvPr/>
          </p:nvGraphicFramePr>
          <p:xfrm>
            <a:off x="2167" y="508"/>
            <a:ext cx="706" cy="362"/>
          </p:xfrm>
          <a:graphic>
            <a:graphicData uri="http://schemas.openxmlformats.org/presentationml/2006/ole">
              <mc:AlternateContent xmlns:mc="http://schemas.openxmlformats.org/markup-compatibility/2006">
                <mc:Choice xmlns:v="urn:schemas-microsoft-com:vml" Requires="v">
                  <p:oleObj spid="_x0000_s3082" name="" r:id="rId9" imgW="1168400" imgH="1308735" progId="">
                    <p:embed/>
                  </p:oleObj>
                </mc:Choice>
                <mc:Fallback>
                  <p:oleObj name="" r:id="rId9" imgW="1168400" imgH="1308735" progId="">
                    <p:embed/>
                    <p:pic>
                      <p:nvPicPr>
                        <p:cNvPr id="0" name="图片 3081"/>
                        <p:cNvPicPr/>
                        <p:nvPr/>
                      </p:nvPicPr>
                      <p:blipFill>
                        <a:blip r:embed="rId2"/>
                        <a:stretch>
                          <a:fillRect/>
                        </a:stretch>
                      </p:blipFill>
                      <p:spPr>
                        <a:xfrm>
                          <a:off x="2167" y="508"/>
                          <a:ext cx="706" cy="362"/>
                        </a:xfrm>
                        <a:prstGeom prst="rect">
                          <a:avLst/>
                        </a:prstGeom>
                        <a:noFill/>
                        <a:ln w="38100">
                          <a:noFill/>
                          <a:miter/>
                        </a:ln>
                      </p:spPr>
                    </p:pic>
                  </p:oleObj>
                </mc:Fallback>
              </mc:AlternateContent>
            </a:graphicData>
          </a:graphic>
        </p:graphicFrame>
        <p:graphicFrame>
          <p:nvGraphicFramePr>
            <p:cNvPr id="67594" name="Object 943"/>
            <p:cNvGraphicFramePr>
              <a:graphicFrameLocks noChangeAspect="1"/>
            </p:cNvGraphicFramePr>
            <p:nvPr/>
          </p:nvGraphicFramePr>
          <p:xfrm>
            <a:off x="2671" y="480"/>
            <a:ext cx="712" cy="399"/>
          </p:xfrm>
          <a:graphic>
            <a:graphicData uri="http://schemas.openxmlformats.org/presentationml/2006/ole">
              <mc:AlternateContent xmlns:mc="http://schemas.openxmlformats.org/markup-compatibility/2006">
                <mc:Choice xmlns:v="urn:schemas-microsoft-com:vml" Requires="v">
                  <p:oleObj spid="_x0000_s3081" name="" r:id="rId10" imgW="1076960" imgH="1471930" progId="">
                    <p:embed/>
                  </p:oleObj>
                </mc:Choice>
                <mc:Fallback>
                  <p:oleObj name="" r:id="rId10" imgW="1076960" imgH="1471930" progId="">
                    <p:embed/>
                    <p:pic>
                      <p:nvPicPr>
                        <p:cNvPr id="0" name="图片 3080"/>
                        <p:cNvPicPr/>
                        <p:nvPr/>
                      </p:nvPicPr>
                      <p:blipFill>
                        <a:blip r:embed="rId4"/>
                        <a:stretch>
                          <a:fillRect/>
                        </a:stretch>
                      </p:blipFill>
                      <p:spPr>
                        <a:xfrm>
                          <a:off x="2671" y="480"/>
                          <a:ext cx="712" cy="399"/>
                        </a:xfrm>
                        <a:prstGeom prst="rect">
                          <a:avLst/>
                        </a:prstGeom>
                        <a:noFill/>
                        <a:ln w="38100">
                          <a:noFill/>
                          <a:miter/>
                        </a:ln>
                      </p:spPr>
                    </p:pic>
                  </p:oleObj>
                </mc:Fallback>
              </mc:AlternateContent>
            </a:graphicData>
          </a:graphic>
        </p:graphicFrame>
        <p:grpSp>
          <p:nvGrpSpPr>
            <p:cNvPr id="67595" name="Group 12"/>
            <p:cNvGrpSpPr>
              <a:grpSpLocks noChangeAspect="1"/>
            </p:cNvGrpSpPr>
            <p:nvPr/>
          </p:nvGrpSpPr>
          <p:grpSpPr>
            <a:xfrm>
              <a:off x="0" y="48"/>
              <a:ext cx="1215" cy="831"/>
              <a:chOff x="0" y="0"/>
              <a:chExt cx="1215" cy="831"/>
            </a:xfrm>
          </p:grpSpPr>
          <p:graphicFrame>
            <p:nvGraphicFramePr>
              <p:cNvPr id="67596" name="Object 944"/>
              <p:cNvGraphicFramePr>
                <a:graphicFrameLocks noChangeAspect="1"/>
              </p:cNvGraphicFramePr>
              <p:nvPr/>
            </p:nvGraphicFramePr>
            <p:xfrm>
              <a:off x="0" y="58"/>
              <a:ext cx="705" cy="755"/>
            </p:xfrm>
            <a:graphic>
              <a:graphicData uri="http://schemas.openxmlformats.org/presentationml/2006/ole">
                <mc:AlternateContent xmlns:mc="http://schemas.openxmlformats.org/markup-compatibility/2006">
                  <mc:Choice xmlns:v="urn:schemas-microsoft-com:vml" Requires="v">
                    <p:oleObj spid="_x0000_s3085" name="" r:id="rId11" imgW="1168400" imgH="1308735" progId="">
                      <p:embed/>
                    </p:oleObj>
                  </mc:Choice>
                  <mc:Fallback>
                    <p:oleObj name="" r:id="rId11" imgW="1168400" imgH="1308735" progId="">
                      <p:embed/>
                      <p:pic>
                        <p:nvPicPr>
                          <p:cNvPr id="0" name="图片 3084"/>
                          <p:cNvPicPr/>
                          <p:nvPr/>
                        </p:nvPicPr>
                        <p:blipFill>
                          <a:blip r:embed="rId2"/>
                          <a:stretch>
                            <a:fillRect/>
                          </a:stretch>
                        </p:blipFill>
                        <p:spPr>
                          <a:xfrm>
                            <a:off x="0" y="58"/>
                            <a:ext cx="705" cy="755"/>
                          </a:xfrm>
                          <a:prstGeom prst="rect">
                            <a:avLst/>
                          </a:prstGeom>
                          <a:noFill/>
                          <a:ln w="38100">
                            <a:noFill/>
                            <a:miter/>
                          </a:ln>
                        </p:spPr>
                      </p:pic>
                    </p:oleObj>
                  </mc:Fallback>
                </mc:AlternateContent>
              </a:graphicData>
            </a:graphic>
          </p:graphicFrame>
          <p:graphicFrame>
            <p:nvGraphicFramePr>
              <p:cNvPr id="67597" name="Object 945"/>
              <p:cNvGraphicFramePr>
                <a:graphicFrameLocks noChangeAspect="1"/>
              </p:cNvGraphicFramePr>
              <p:nvPr/>
            </p:nvGraphicFramePr>
            <p:xfrm>
              <a:off x="504" y="0"/>
              <a:ext cx="711" cy="831"/>
            </p:xfrm>
            <a:graphic>
              <a:graphicData uri="http://schemas.openxmlformats.org/presentationml/2006/ole">
                <mc:AlternateContent xmlns:mc="http://schemas.openxmlformats.org/markup-compatibility/2006">
                  <mc:Choice xmlns:v="urn:schemas-microsoft-com:vml" Requires="v">
                    <p:oleObj spid="_x0000_s3084" name="" r:id="rId12" imgW="1076960" imgH="1471930" progId="">
                      <p:embed/>
                    </p:oleObj>
                  </mc:Choice>
                  <mc:Fallback>
                    <p:oleObj name="" r:id="rId12" imgW="1076960" imgH="1471930" progId="">
                      <p:embed/>
                      <p:pic>
                        <p:nvPicPr>
                          <p:cNvPr id="0" name="图片 3083"/>
                          <p:cNvPicPr/>
                          <p:nvPr/>
                        </p:nvPicPr>
                        <p:blipFill>
                          <a:blip r:embed="rId4"/>
                          <a:stretch>
                            <a:fillRect/>
                          </a:stretch>
                        </p:blipFill>
                        <p:spPr>
                          <a:xfrm>
                            <a:off x="504" y="0"/>
                            <a:ext cx="711" cy="831"/>
                          </a:xfrm>
                          <a:prstGeom prst="rect">
                            <a:avLst/>
                          </a:prstGeom>
                          <a:noFill/>
                          <a:ln w="38100">
                            <a:noFill/>
                            <a:miter/>
                          </a:ln>
                        </p:spPr>
                      </p:pic>
                    </p:oleObj>
                  </mc:Fallback>
                </mc:AlternateContent>
              </a:graphicData>
            </a:graphic>
          </p:graphicFrame>
        </p:grpSp>
      </p:grpSp>
      <p:sp>
        <p:nvSpPr>
          <p:cNvPr id="67598" name="矩形 14"/>
          <p:cNvSpPr/>
          <p:nvPr/>
        </p:nvSpPr>
        <p:spPr>
          <a:xfrm>
            <a:off x="2479675" y="1395413"/>
            <a:ext cx="7918450" cy="922337"/>
          </a:xfrm>
          <a:prstGeom prst="rect">
            <a:avLst/>
          </a:prstGeom>
          <a:noFill/>
          <a:ln w="9525">
            <a:noFill/>
          </a:ln>
        </p:spPr>
        <p:txBody>
          <a:bodyPr wrap="none" anchor="t" anchorCtr="0">
            <a:spAutoFit/>
          </a:bodyPr>
          <a:p>
            <a:r>
              <a:rPr lang="zh-CN" altLang="en-US" sz="5400">
                <a:solidFill>
                  <a:srgbClr val="C00000"/>
                </a:solidFill>
                <a:latin typeface="Arial" panose="020B0604020202020204" pitchFamily="34" charset="0"/>
                <a:ea typeface="宋体" panose="02010600030101010101" pitchFamily="2" charset="-122"/>
              </a:rPr>
              <a:t>放映结束 感谢各位观看！</a:t>
            </a:r>
            <a:endParaRPr lang="zh-CN" altLang="en-US" sz="5400">
              <a:solidFill>
                <a:srgbClr val="C00000"/>
              </a:solidFill>
              <a:latin typeface="Arial" panose="020B0604020202020204" pitchFamily="34" charset="0"/>
              <a:ea typeface="宋体" panose="02010600030101010101" pitchFamily="2" charset="-122"/>
            </a:endParaRPr>
          </a:p>
        </p:txBody>
      </p:sp>
      <p:sp>
        <p:nvSpPr>
          <p:cNvPr id="67599" name="矩形 15"/>
          <p:cNvSpPr/>
          <p:nvPr/>
        </p:nvSpPr>
        <p:spPr>
          <a:xfrm>
            <a:off x="4637088" y="4087813"/>
            <a:ext cx="1428750" cy="306387"/>
          </a:xfrm>
          <a:prstGeom prst="rect">
            <a:avLst/>
          </a:prstGeom>
          <a:noFill/>
          <a:ln w="9525">
            <a:noFill/>
          </a:ln>
        </p:spPr>
        <p:txBody>
          <a:bodyPr wrap="none" anchor="t" anchorCtr="0">
            <a:spAutoFit/>
          </a:bodyPr>
          <a:p>
            <a:r>
              <a:rPr lang="zh-CN" altLang="en-US">
                <a:latin typeface="Arial" panose="020B0604020202020204" pitchFamily="34" charset="0"/>
                <a:ea typeface="宋体" panose="02010600030101010101" pitchFamily="2" charset="-122"/>
              </a:rPr>
              <a:t>让我们共同进步</a:t>
            </a:r>
            <a:endParaRPr lang="zh-CN" altLang="en-US">
              <a:latin typeface="Arial" panose="020B0604020202020204" pitchFamily="34" charset="0"/>
              <a:ea typeface="宋体" panose="02010600030101010101" pitchFamily="2" charset="-122"/>
            </a:endParaRPr>
          </a:p>
        </p:txBody>
      </p:sp>
      <p:pic>
        <p:nvPicPr>
          <p:cNvPr id="14380" name="图片 1" descr="议和网-白色"/>
          <p:cNvPicPr>
            <a:picLocks noChangeAspect="1"/>
          </p:cNvPicPr>
          <p:nvPr/>
        </p:nvPicPr>
        <p:blipFill>
          <a:blip r:embed="rId13"/>
          <a:stretch>
            <a:fillRect/>
          </a:stretch>
        </p:blipFill>
        <p:spPr>
          <a:xfrm>
            <a:off x="8347075" y="80963"/>
            <a:ext cx="1519238" cy="560387"/>
          </a:xfrm>
          <a:prstGeom prst="rect">
            <a:avLst/>
          </a:prstGeom>
          <a:noFill/>
          <a:ln w="9525">
            <a:noFill/>
          </a:ln>
        </p:spPr>
      </p:pic>
      <p:pic>
        <p:nvPicPr>
          <p:cNvPr id="14381" name="图片 4" descr="议和学院白色"/>
          <p:cNvPicPr>
            <a:picLocks noChangeAspect="1"/>
          </p:cNvPicPr>
          <p:nvPr/>
        </p:nvPicPr>
        <p:blipFill>
          <a:blip r:embed="rId14"/>
          <a:stretch>
            <a:fillRect/>
          </a:stretch>
        </p:blipFill>
        <p:spPr>
          <a:xfrm>
            <a:off x="9901238" y="152400"/>
            <a:ext cx="1844675" cy="487363"/>
          </a:xfrm>
          <a:prstGeom prst="rect">
            <a:avLst/>
          </a:prstGeom>
          <a:noFill/>
          <a:ln w="9525">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a:ln/>
        </p:spPr>
        <p:txBody>
          <a:bodyPr vert="horz" wrap="square" lIns="91440" tIns="45720" rIns="91440" bIns="45720" anchor="ctr" anchorCtr="0"/>
          <a:p>
            <a:r>
              <a:rPr lang="zh-CN" altLang="en-US" sz="2400">
                <a:solidFill>
                  <a:srgbClr val="C00000"/>
                </a:solidFill>
              </a:rPr>
              <a:t>一、劳动用工法律风险</a:t>
            </a:r>
            <a:endParaRPr lang="zh-CN" altLang="en-US">
              <a:solidFill>
                <a:srgbClr val="C00000"/>
              </a:solidFill>
            </a:endParaRPr>
          </a:p>
        </p:txBody>
      </p:sp>
      <p:sp>
        <p:nvSpPr>
          <p:cNvPr id="10242" name="Rectangle 3"/>
          <p:cNvSpPr>
            <a:spLocks noGrp="1"/>
          </p:cNvSpPr>
          <p:nvPr>
            <p:ph idx="1"/>
          </p:nvPr>
        </p:nvSpPr>
        <p:spPr>
          <a:xfrm>
            <a:off x="2176463" y="1700213"/>
            <a:ext cx="7848600" cy="4392612"/>
          </a:xfrm>
          <a:ln/>
        </p:spPr>
        <p:txBody>
          <a:bodyPr vert="horz" wrap="square" lIns="91440" tIns="45720" rIns="91440" bIns="45720" anchor="t" anchorCtr="0"/>
          <a:p>
            <a:pPr marL="0" indent="0">
              <a:lnSpc>
                <a:spcPct val="150000"/>
              </a:lnSpc>
              <a:buNone/>
            </a:pPr>
            <a:r>
              <a:rPr lang="en-US" altLang="zh-CN" sz="1800">
                <a:latin typeface="微软雅黑" panose="020B0503020204020204" pitchFamily="34" charset="-122"/>
                <a:ea typeface="微软雅黑" panose="020B0503020204020204" pitchFamily="34" charset="-122"/>
              </a:rPr>
              <a:t>1</a:t>
            </a:r>
            <a:r>
              <a:rPr lang="zh-CN" altLang="en-US" sz="1800">
                <a:latin typeface="微软雅黑" panose="020B0503020204020204" pitchFamily="34" charset="-122"/>
                <a:ea typeface="微软雅黑" panose="020B0503020204020204" pitchFamily="34" charset="-122"/>
              </a:rPr>
              <a:t>、 职工维权意识提高，维权向极端化发展；</a:t>
            </a:r>
            <a:endParaRPr lang="zh-CN" altLang="en-US" sz="1800">
              <a:latin typeface="微软雅黑" panose="020B0503020204020204" pitchFamily="34" charset="-122"/>
              <a:ea typeface="微软雅黑" panose="020B0503020204020204" pitchFamily="34" charset="-122"/>
            </a:endParaRPr>
          </a:p>
          <a:p>
            <a:pPr marL="0" indent="0">
              <a:lnSpc>
                <a:spcPct val="150000"/>
              </a:lnSpc>
              <a:buNone/>
            </a:pPr>
            <a:r>
              <a:rPr lang="en-US" altLang="zh-CN" sz="1800">
                <a:latin typeface="微软雅黑" panose="020B0503020204020204" pitchFamily="34" charset="-122"/>
                <a:ea typeface="微软雅黑" panose="020B0503020204020204" pitchFamily="34" charset="-122"/>
              </a:rPr>
              <a:t>2</a:t>
            </a:r>
            <a:r>
              <a:rPr lang="zh-CN" altLang="en-US" sz="1800">
                <a:latin typeface="微软雅黑" panose="020B0503020204020204" pitchFamily="34" charset="-122"/>
                <a:ea typeface="微软雅黑" panose="020B0503020204020204" pitchFamily="34" charset="-122"/>
              </a:rPr>
              <a:t>、劳资矛盾向劳政矛盾演化；</a:t>
            </a:r>
            <a:endParaRPr lang="en-US" altLang="zh-CN" sz="1800">
              <a:latin typeface="微软雅黑" panose="020B0503020204020204" pitchFamily="34" charset="-122"/>
              <a:ea typeface="微软雅黑" panose="020B0503020204020204" pitchFamily="34" charset="-122"/>
            </a:endParaRPr>
          </a:p>
          <a:p>
            <a:pPr marL="0" indent="0">
              <a:lnSpc>
                <a:spcPct val="150000"/>
              </a:lnSpc>
              <a:buNone/>
            </a:pPr>
            <a:r>
              <a:rPr lang="en-US" altLang="zh-CN" sz="1800">
                <a:latin typeface="微软雅黑" panose="020B0503020204020204" pitchFamily="34" charset="-122"/>
                <a:ea typeface="微软雅黑" panose="020B0503020204020204" pitchFamily="34" charset="-122"/>
              </a:rPr>
              <a:t>3</a:t>
            </a:r>
            <a:r>
              <a:rPr lang="zh-CN" altLang="en-US" sz="1800">
                <a:latin typeface="微软雅黑" panose="020B0503020204020204" pitchFamily="34" charset="-122"/>
                <a:ea typeface="微软雅黑" panose="020B0503020204020204" pitchFamily="34" charset="-122"/>
              </a:rPr>
              <a:t>、劳动争议呈</a:t>
            </a:r>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井喷</a:t>
            </a:r>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之势，</a:t>
            </a:r>
            <a:r>
              <a:rPr lang="en-US" altLang="zh-CN" sz="1800">
                <a:latin typeface="微软雅黑" panose="020B0503020204020204" pitchFamily="34" charset="-122"/>
                <a:ea typeface="微软雅黑" panose="020B0503020204020204" pitchFamily="34" charset="-122"/>
              </a:rPr>
              <a:t>群体性事件增多；</a:t>
            </a:r>
            <a:endParaRPr lang="en-US" altLang="zh-CN" sz="1800">
              <a:latin typeface="微软雅黑" panose="020B0503020204020204" pitchFamily="34" charset="-122"/>
              <a:ea typeface="微软雅黑" panose="020B0503020204020204" pitchFamily="34" charset="-122"/>
            </a:endParaRPr>
          </a:p>
          <a:p>
            <a:pPr marL="0" indent="0">
              <a:lnSpc>
                <a:spcPct val="150000"/>
              </a:lnSpc>
              <a:buNone/>
            </a:pPr>
            <a:r>
              <a:rPr lang="en-US" altLang="zh-CN" sz="1800">
                <a:latin typeface="微软雅黑" panose="020B0503020204020204" pitchFamily="34" charset="-122"/>
                <a:ea typeface="微软雅黑" panose="020B0503020204020204" pitchFamily="34" charset="-122"/>
              </a:rPr>
              <a:t>4</a:t>
            </a:r>
            <a:r>
              <a:rPr lang="zh-CN" altLang="en-US" sz="1800">
                <a:latin typeface="微软雅黑" panose="020B0503020204020204" pitchFamily="34" charset="-122"/>
                <a:ea typeface="微软雅黑" panose="020B0503020204020204" pitchFamily="34" charset="-122"/>
              </a:rPr>
              <a:t>、舆论引导不当，使劳资双方心理承受能力失衡；</a:t>
            </a:r>
            <a:endParaRPr lang="zh-CN" altLang="en-US" sz="1800">
              <a:latin typeface="微软雅黑" panose="020B0503020204020204" pitchFamily="34" charset="-122"/>
              <a:ea typeface="微软雅黑" panose="020B0503020204020204" pitchFamily="34" charset="-122"/>
            </a:endParaRPr>
          </a:p>
          <a:p>
            <a:pPr marL="0" indent="0">
              <a:lnSpc>
                <a:spcPct val="150000"/>
              </a:lnSpc>
              <a:buNone/>
            </a:pPr>
            <a:r>
              <a:rPr lang="en-US" altLang="zh-CN" sz="1800">
                <a:latin typeface="微软雅黑" panose="020B0503020204020204" pitchFamily="34" charset="-122"/>
                <a:ea typeface="微软雅黑" panose="020B0503020204020204" pitchFamily="34" charset="-122"/>
              </a:rPr>
              <a:t>5</a:t>
            </a:r>
            <a:r>
              <a:rPr lang="zh-CN" altLang="en-US" sz="1800">
                <a:latin typeface="微软雅黑" panose="020B0503020204020204" pitchFamily="34" charset="-122"/>
                <a:ea typeface="微软雅黑" panose="020B0503020204020204" pitchFamily="34" charset="-122"/>
              </a:rPr>
              <a:t>、证据的搜集与反搜集意识提高，增加了劳资双方的不信任度；</a:t>
            </a:r>
            <a:endParaRPr lang="zh-CN" altLang="en-US" sz="1800">
              <a:latin typeface="微软雅黑" panose="020B0503020204020204" pitchFamily="34" charset="-122"/>
              <a:ea typeface="微软雅黑" panose="020B0503020204020204" pitchFamily="34" charset="-122"/>
            </a:endParaRPr>
          </a:p>
          <a:p>
            <a:pPr marL="0" indent="0">
              <a:lnSpc>
                <a:spcPct val="150000"/>
              </a:lnSpc>
              <a:buNone/>
            </a:pPr>
            <a:r>
              <a:rPr lang="en-US" altLang="zh-CN" sz="1800">
                <a:latin typeface="微软雅黑" panose="020B0503020204020204" pitchFamily="34" charset="-122"/>
                <a:ea typeface="微软雅黑" panose="020B0503020204020204" pitchFamily="34" charset="-122"/>
              </a:rPr>
              <a:t>6</a:t>
            </a:r>
            <a:r>
              <a:rPr lang="zh-CN" altLang="en-US" sz="1800">
                <a:latin typeface="微软雅黑" panose="020B0503020204020204" pitchFamily="34" charset="-122"/>
                <a:ea typeface="微软雅黑" panose="020B0503020204020204" pitchFamily="34" charset="-122"/>
              </a:rPr>
              <a:t>、问题员工的管理成为难点；</a:t>
            </a:r>
            <a:endParaRPr lang="zh-CN" altLang="en-US" sz="1800">
              <a:latin typeface="微软雅黑" panose="020B0503020204020204" pitchFamily="34" charset="-122"/>
              <a:ea typeface="微软雅黑" panose="020B0503020204020204" pitchFamily="34" charset="-122"/>
            </a:endParaRPr>
          </a:p>
          <a:p>
            <a:pPr marL="0" indent="0">
              <a:lnSpc>
                <a:spcPct val="150000"/>
              </a:lnSpc>
              <a:buNone/>
            </a:pPr>
            <a:r>
              <a:rPr lang="en-US" altLang="zh-CN" sz="1800">
                <a:latin typeface="微软雅黑" panose="020B0503020204020204" pitchFamily="34" charset="-122"/>
                <a:ea typeface="微软雅黑" panose="020B0503020204020204" pitchFamily="34" charset="-122"/>
              </a:rPr>
              <a:t>7</a:t>
            </a:r>
            <a:r>
              <a:rPr lang="zh-CN" altLang="en-US" sz="1800">
                <a:latin typeface="微软雅黑" panose="020B0503020204020204" pitchFamily="34" charset="-122"/>
                <a:ea typeface="微软雅黑" panose="020B0503020204020204" pitchFamily="34" charset="-122"/>
              </a:rPr>
              <a:t>、争议从权利之争转向利益之争，争议处理的专业化程度不断提高；</a:t>
            </a:r>
            <a:endParaRPr lang="zh-CN" altLang="en-US" sz="1800">
              <a:latin typeface="微软雅黑" panose="020B0503020204020204" pitchFamily="34" charset="-122"/>
              <a:ea typeface="微软雅黑" panose="020B0503020204020204" pitchFamily="34" charset="-122"/>
            </a:endParaRPr>
          </a:p>
          <a:p>
            <a:pPr marL="0" indent="0">
              <a:lnSpc>
                <a:spcPct val="150000"/>
              </a:lnSpc>
              <a:buNone/>
            </a:pPr>
            <a:r>
              <a:rPr lang="en-US" altLang="zh-CN" sz="1800">
                <a:latin typeface="微软雅黑" panose="020B0503020204020204" pitchFamily="34" charset="-122"/>
                <a:ea typeface="微软雅黑" panose="020B0503020204020204" pitchFamily="34" charset="-122"/>
              </a:rPr>
              <a:t>8</a:t>
            </a:r>
            <a:r>
              <a:rPr lang="zh-CN" altLang="en-US" sz="1800">
                <a:latin typeface="微软雅黑" panose="020B0503020204020204" pitchFamily="34" charset="-122"/>
                <a:ea typeface="微软雅黑" panose="020B0503020204020204" pitchFamily="34" charset="-122"/>
              </a:rPr>
              <a:t>、对劳动者的保护不断强化，用人单位败诉率居高不下。</a:t>
            </a:r>
            <a:endParaRPr lang="zh-CN" altLang="en-US" sz="1800">
              <a:latin typeface="微软雅黑" panose="020B0503020204020204" pitchFamily="34" charset="-122"/>
              <a:ea typeface="微软雅黑" panose="020B0503020204020204" pitchFamily="34" charset="-122"/>
            </a:endParaRPr>
          </a:p>
        </p:txBody>
      </p:sp>
      <p:sp>
        <p:nvSpPr>
          <p:cNvPr id="10243" name="灯片编号占位符 5"/>
          <p:cNvSpPr>
            <a:spLocks noGrp="1"/>
          </p:cNvSpPr>
          <p:nvPr>
            <p:ph type="sldNum" sz="quarter" idx="12"/>
          </p:nvPr>
        </p:nvSpPr>
        <p:spPr>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300">
                <a:solidFill>
                  <a:srgbClr val="000000"/>
                </a:solidFill>
                <a:latin typeface="Times New Roman" panose="02020603050405020304" pitchFamily="18" charset="0"/>
              </a:rPr>
            </a:fld>
            <a:endParaRPr lang="zh-CN" altLang="en-US" sz="1300">
              <a:solidFill>
                <a:srgbClr val="000000"/>
              </a:solidFill>
              <a:latin typeface="Times New Roman" panose="02020603050405020304" pitchFamily="18" charset="0"/>
            </a:endParaRPr>
          </a:p>
        </p:txBody>
      </p:sp>
      <p:sp>
        <p:nvSpPr>
          <p:cNvPr id="10244" name="矩形 3"/>
          <p:cNvSpPr/>
          <p:nvPr/>
        </p:nvSpPr>
        <p:spPr>
          <a:xfrm>
            <a:off x="2135188" y="1125538"/>
            <a:ext cx="3740150" cy="398462"/>
          </a:xfrm>
          <a:prstGeom prst="rect">
            <a:avLst/>
          </a:prstGeom>
          <a:noFill/>
          <a:ln w="9525">
            <a:noFill/>
          </a:ln>
        </p:spPr>
        <p:txBody>
          <a:bodyPr wrap="none" anchor="t" anchorCtr="0">
            <a:spAutoFit/>
          </a:bodyPr>
          <a:p>
            <a:r>
              <a:rPr lang="zh-CN" altLang="en-US" sz="2000">
                <a:latin typeface="微软雅黑" panose="020B0503020204020204" pitchFamily="34" charset="-122"/>
                <a:ea typeface="微软雅黑" panose="020B0503020204020204" pitchFamily="34" charset="-122"/>
              </a:rPr>
              <a:t>（三）劳资关系特点与走势分析</a:t>
            </a:r>
            <a:endParaRPr lang="zh-CN" altLang="en-US" sz="2000">
              <a:latin typeface="微软雅黑" panose="020B0503020204020204" pitchFamily="34" charset="-122"/>
              <a:ea typeface="微软雅黑" panose="020B0503020204020204" pitchFamily="34" charset="-122"/>
            </a:endParaRPr>
          </a:p>
        </p:txBody>
      </p:sp>
      <p:pic>
        <p:nvPicPr>
          <p:cNvPr id="10245" name="Picture 4" descr="JBIZ082"/>
          <p:cNvPicPr>
            <a:picLocks noChangeAspect="1"/>
          </p:cNvPicPr>
          <p:nvPr/>
        </p:nvPicPr>
        <p:blipFill>
          <a:blip r:embed="rId1"/>
          <a:stretch>
            <a:fillRect/>
          </a:stretch>
        </p:blipFill>
        <p:spPr>
          <a:xfrm>
            <a:off x="7896225" y="1700213"/>
            <a:ext cx="2128838" cy="1887537"/>
          </a:xfrm>
          <a:prstGeom prst="rect">
            <a:avLst/>
          </a:prstGeom>
          <a:noFill/>
          <a:ln w="9525">
            <a:noFill/>
          </a:ln>
        </p:spPr>
      </p:pic>
      <p:pic>
        <p:nvPicPr>
          <p:cNvPr id="10246" name="图片 1" descr="议和网-白色"/>
          <p:cNvPicPr>
            <a:picLocks noChangeAspect="1"/>
          </p:cNvPicPr>
          <p:nvPr/>
        </p:nvPicPr>
        <p:blipFill>
          <a:blip r:embed="rId2"/>
          <a:stretch>
            <a:fillRect/>
          </a:stretch>
        </p:blipFill>
        <p:spPr>
          <a:xfrm>
            <a:off x="8347075" y="80963"/>
            <a:ext cx="1519238" cy="560387"/>
          </a:xfrm>
          <a:prstGeom prst="rect">
            <a:avLst/>
          </a:prstGeom>
          <a:noFill/>
          <a:ln w="9525">
            <a:noFill/>
          </a:ln>
        </p:spPr>
      </p:pic>
      <p:pic>
        <p:nvPicPr>
          <p:cNvPr id="10247" name="图片 4" descr="议和学院白色"/>
          <p:cNvPicPr>
            <a:picLocks noChangeAspect="1"/>
          </p:cNvPicPr>
          <p:nvPr/>
        </p:nvPicPr>
        <p:blipFill>
          <a:blip r:embed="rId3"/>
          <a:stretch>
            <a:fillRect/>
          </a:stretch>
        </p:blipFill>
        <p:spPr>
          <a:xfrm>
            <a:off x="9901238" y="152400"/>
            <a:ext cx="1844675" cy="487363"/>
          </a:xfrm>
          <a:prstGeom prst="rect">
            <a:avLst/>
          </a:prstGeom>
          <a:noFill/>
          <a:ln w="9525">
            <a:noFill/>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灯片编号占位符 3"/>
          <p:cNvSpPr>
            <a:spLocks noGrp="1"/>
          </p:cNvSpPr>
          <p:nvPr>
            <p:ph type="sldNum" sz="quarter" idx="12"/>
          </p:nvPr>
        </p:nvSpPr>
        <p:spPr>
          <a:xfrm>
            <a:off x="8077200" y="6045200"/>
            <a:ext cx="2133600" cy="476250"/>
          </a:xfrm>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200">
                <a:solidFill>
                  <a:srgbClr val="898989"/>
                </a:solidFill>
                <a:latin typeface="MHeiTGB-Medium-U"/>
              </a:rPr>
            </a:fld>
            <a:endParaRPr lang="en-US" altLang="zh-CN" sz="1200">
              <a:solidFill>
                <a:srgbClr val="898989"/>
              </a:solidFill>
              <a:latin typeface="MHeiTGB-Medium-U"/>
            </a:endParaRPr>
          </a:p>
        </p:txBody>
      </p:sp>
      <p:sp>
        <p:nvSpPr>
          <p:cNvPr id="11266" name="Text Box 3"/>
          <p:cNvSpPr txBox="1"/>
          <p:nvPr/>
        </p:nvSpPr>
        <p:spPr>
          <a:xfrm>
            <a:off x="5341938" y="993775"/>
            <a:ext cx="1555750" cy="522288"/>
          </a:xfrm>
          <a:prstGeom prst="rect">
            <a:avLst/>
          </a:prstGeom>
          <a:noFill/>
          <a:ln w="9525">
            <a:noFill/>
          </a:ln>
        </p:spPr>
        <p:txBody>
          <a:bodyPr anchor="t" anchorCtr="0">
            <a:spAutoFit/>
          </a:bodyPr>
          <a:p>
            <a:pPr algn="ctr"/>
            <a:r>
              <a:rPr lang="zh-CN" altLang="en-US" sz="2800" b="1">
                <a:solidFill>
                  <a:srgbClr val="6600FF"/>
                </a:solidFill>
                <a:latin typeface="微软雅黑" panose="020B0503020204020204" pitchFamily="34" charset="-122"/>
                <a:ea typeface="微软雅黑" panose="020B0503020204020204" pitchFamily="34" charset="-122"/>
              </a:rPr>
              <a:t>目 录</a:t>
            </a:r>
            <a:endParaRPr lang="zh-CN" altLang="en-US" sz="2800" b="1">
              <a:solidFill>
                <a:srgbClr val="6600FF"/>
              </a:solidFill>
              <a:latin typeface="微软雅黑" panose="020B0503020204020204" pitchFamily="34" charset="-122"/>
              <a:ea typeface="微软雅黑" panose="020B0503020204020204" pitchFamily="34" charset="-122"/>
            </a:endParaRPr>
          </a:p>
        </p:txBody>
      </p:sp>
      <p:sp>
        <p:nvSpPr>
          <p:cNvPr id="11267" name="AutoShape 6"/>
          <p:cNvSpPr/>
          <p:nvPr/>
        </p:nvSpPr>
        <p:spPr>
          <a:xfrm>
            <a:off x="3817938" y="1922463"/>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11268" name="Text Box 7"/>
          <p:cNvSpPr txBox="1">
            <a:spLocks noChangeArrowheads="1"/>
          </p:cNvSpPr>
          <p:nvPr/>
        </p:nvSpPr>
        <p:spPr bwMode="auto">
          <a:xfrm>
            <a:off x="4330700" y="1993900"/>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rgbClr val="0D0D0D"/>
                </a:solidFill>
                <a:latin typeface="MHeiTGB-Medium-U"/>
                <a:ea typeface="+mn-ea"/>
                <a:cs typeface="+mn-cs"/>
              </a:rPr>
              <a:t>一、劳动用工法律风险</a:t>
            </a:r>
            <a:endParaRPr kumimoji="0" lang="en-US" altLang="zh-CN" sz="2000" b="1" i="0" u="none" strike="noStrike" kern="1200" cap="none" spc="0" normalizeH="0" baseline="0" noProof="1">
              <a:solidFill>
                <a:srgbClr val="0D0D0D"/>
              </a:solidFill>
              <a:latin typeface="MHeiTGB-Medium-U"/>
              <a:ea typeface="+mn-ea"/>
              <a:cs typeface="+mn-cs"/>
            </a:endParaRPr>
          </a:p>
        </p:txBody>
      </p:sp>
      <p:sp>
        <p:nvSpPr>
          <p:cNvPr id="11269" name="AutoShape 6"/>
          <p:cNvSpPr/>
          <p:nvPr/>
        </p:nvSpPr>
        <p:spPr>
          <a:xfrm>
            <a:off x="3817938" y="2530475"/>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11270" name="Text Box 7"/>
          <p:cNvSpPr txBox="1">
            <a:spLocks noChangeArrowheads="1"/>
          </p:cNvSpPr>
          <p:nvPr/>
        </p:nvSpPr>
        <p:spPr bwMode="auto">
          <a:xfrm>
            <a:off x="4343400" y="2606675"/>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rgbClr val="FF0000"/>
                </a:solidFill>
                <a:latin typeface="微软雅黑" panose="020B0503020204020204" pitchFamily="34" charset="-122"/>
                <a:ea typeface="微软雅黑" panose="020B0503020204020204" pitchFamily="34" charset="-122"/>
                <a:cs typeface="+mn-cs"/>
              </a:rPr>
              <a:t>二、用工模式风险防范</a:t>
            </a:r>
            <a:endParaRPr kumimoji="0" lang="en-US" altLang="zh-CN" sz="2000" b="1" i="0" u="none" strike="noStrike" kern="1200" cap="none" spc="0" normalizeH="0" baseline="0" noProof="1">
              <a:solidFill>
                <a:srgbClr val="FF0000"/>
              </a:solidFill>
              <a:latin typeface="微软雅黑" panose="020B0503020204020204" pitchFamily="34" charset="-122"/>
              <a:ea typeface="微软雅黑" panose="020B0503020204020204" pitchFamily="34" charset="-122"/>
              <a:cs typeface="+mn-cs"/>
            </a:endParaRPr>
          </a:p>
        </p:txBody>
      </p:sp>
      <p:sp>
        <p:nvSpPr>
          <p:cNvPr id="11271" name="AutoShape 6"/>
          <p:cNvSpPr/>
          <p:nvPr/>
        </p:nvSpPr>
        <p:spPr>
          <a:xfrm>
            <a:off x="3843338" y="3140075"/>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11272" name="Text Box 7"/>
          <p:cNvSpPr txBox="1">
            <a:spLocks noChangeArrowheads="1"/>
          </p:cNvSpPr>
          <p:nvPr/>
        </p:nvSpPr>
        <p:spPr bwMode="auto">
          <a:xfrm>
            <a:off x="4356100" y="3216275"/>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chemeClr val="tx1"/>
                </a:solidFill>
                <a:latin typeface="MHeiTGB-Medium-U"/>
                <a:ea typeface="+mn-ea"/>
                <a:cs typeface="+mn-cs"/>
              </a:rPr>
              <a:t>三、招聘录用风险防范</a:t>
            </a:r>
            <a:endParaRPr kumimoji="0" lang="en-US" altLang="zh-CN" sz="2000" b="1" i="0" u="none" strike="noStrike" kern="1200" cap="none" spc="0" normalizeH="0" baseline="0" noProof="1">
              <a:solidFill>
                <a:schemeClr val="tx1"/>
              </a:solidFill>
              <a:latin typeface="MHeiTGB-Medium-U"/>
              <a:ea typeface="+mn-ea"/>
              <a:cs typeface="+mn-cs"/>
            </a:endParaRPr>
          </a:p>
        </p:txBody>
      </p:sp>
      <p:sp>
        <p:nvSpPr>
          <p:cNvPr id="11273" name="AutoShape 6"/>
          <p:cNvSpPr/>
          <p:nvPr/>
        </p:nvSpPr>
        <p:spPr>
          <a:xfrm>
            <a:off x="3830638" y="3748088"/>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11274" name="Text Box 7"/>
          <p:cNvSpPr txBox="1">
            <a:spLocks noChangeArrowheads="1"/>
          </p:cNvSpPr>
          <p:nvPr/>
        </p:nvSpPr>
        <p:spPr bwMode="auto">
          <a:xfrm>
            <a:off x="4356100" y="3824288"/>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chemeClr val="tx1"/>
                </a:solidFill>
                <a:latin typeface="MHeiTGB-Medium-U"/>
                <a:ea typeface="+mn-ea"/>
                <a:cs typeface="+mn-cs"/>
              </a:rPr>
              <a:t>四、劳动合同风险防范</a:t>
            </a:r>
            <a:endParaRPr kumimoji="0" lang="en-US" altLang="zh-CN" sz="2000" b="1" i="0" u="none" strike="noStrike" kern="1200" cap="none" spc="0" normalizeH="0" baseline="0" noProof="1">
              <a:solidFill>
                <a:schemeClr val="tx1"/>
              </a:solidFill>
              <a:latin typeface="MHeiTGB-Medium-U"/>
              <a:ea typeface="+mn-ea"/>
              <a:cs typeface="+mn-cs"/>
            </a:endParaRPr>
          </a:p>
        </p:txBody>
      </p:sp>
      <p:sp>
        <p:nvSpPr>
          <p:cNvPr id="11275" name="AutoShape 6"/>
          <p:cNvSpPr/>
          <p:nvPr/>
        </p:nvSpPr>
        <p:spPr>
          <a:xfrm>
            <a:off x="3830638" y="4356100"/>
            <a:ext cx="4406900" cy="476250"/>
          </a:xfrm>
          <a:prstGeom prst="roundRect">
            <a:avLst>
              <a:gd name="adj" fmla="val 50000"/>
            </a:avLst>
          </a:prstGeom>
          <a:gradFill rotWithShape="1">
            <a:gsLst>
              <a:gs pos="0">
                <a:srgbClr val="FFEBFA">
                  <a:alpha val="100000"/>
                </a:srgbClr>
              </a:gs>
              <a:gs pos="30000">
                <a:srgbClr val="C4D6EB">
                  <a:alpha val="100000"/>
                </a:srgbClr>
              </a:gs>
              <a:gs pos="60001">
                <a:srgbClr val="85C2FF">
                  <a:alpha val="100000"/>
                </a:srgbClr>
              </a:gs>
              <a:gs pos="100000">
                <a:srgbClr val="5E9EFF">
                  <a:alpha val="100000"/>
                </a:srgbClr>
              </a:gs>
            </a:gsLst>
            <a:lin ang="5400000" scaled="1"/>
            <a:tileRect/>
          </a:gradFill>
          <a:ln w="19050">
            <a:noFill/>
          </a:ln>
        </p:spPr>
        <p:txBody>
          <a:bodyPr wrap="none" anchor="ctr" anchorCtr="0"/>
          <a:p>
            <a:endParaRPr lang="zh-CN" altLang="en-US" sz="1800">
              <a:latin typeface="MHeiTGB-Medium-U"/>
              <a:ea typeface="宋体" panose="02010600030101010101" pitchFamily="2" charset="-122"/>
            </a:endParaRPr>
          </a:p>
        </p:txBody>
      </p:sp>
      <p:sp>
        <p:nvSpPr>
          <p:cNvPr id="11276" name="Text Box 7"/>
          <p:cNvSpPr txBox="1">
            <a:spLocks noChangeArrowheads="1"/>
          </p:cNvSpPr>
          <p:nvPr/>
        </p:nvSpPr>
        <p:spPr bwMode="auto">
          <a:xfrm>
            <a:off x="4356100" y="4432300"/>
            <a:ext cx="3432175" cy="398463"/>
          </a:xfrm>
          <a:prstGeom prst="rect">
            <a:avLst/>
          </a:prstGeom>
          <a:noFill/>
          <a:ln>
            <a:noFill/>
          </a:ln>
          <a:effectLst>
            <a:outerShdw blurRad="63500"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pPr>
            <a:r>
              <a:rPr kumimoji="0" lang="zh-CN" altLang="en-US" sz="2000" b="1" i="0" u="none" strike="noStrike" kern="1200" cap="none" spc="0" normalizeH="0" baseline="0" noProof="1">
                <a:solidFill>
                  <a:schemeClr val="tx1"/>
                </a:solidFill>
                <a:latin typeface="MHeiTGB-Medium-U"/>
                <a:ea typeface="+mn-ea"/>
                <a:cs typeface="+mn-cs"/>
              </a:rPr>
              <a:t>五、员工离职风险防范</a:t>
            </a:r>
            <a:endParaRPr kumimoji="0" lang="en-US" altLang="zh-CN" sz="2000" b="1" i="0" u="none" strike="noStrike" kern="1200" cap="none" spc="0" normalizeH="0" baseline="0" noProof="1">
              <a:solidFill>
                <a:schemeClr val="tx1"/>
              </a:solidFill>
              <a:latin typeface="MHeiTGB-Medium-U"/>
              <a:ea typeface="+mn-ea"/>
              <a:cs typeface="+mn-cs"/>
            </a:endParaRPr>
          </a:p>
        </p:txBody>
      </p:sp>
      <p:pic>
        <p:nvPicPr>
          <p:cNvPr id="11277"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11278"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灯片编号占位符 3"/>
          <p:cNvSpPr>
            <a:spLocks noGrp="1"/>
          </p:cNvSpPr>
          <p:nvPr>
            <p:ph type="sldNum" sz="quarter" idx="12"/>
          </p:nvPr>
        </p:nvSpPr>
        <p:spPr>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300">
                <a:solidFill>
                  <a:srgbClr val="000000"/>
                </a:solidFill>
                <a:latin typeface="MHeiTGB-Medium-U"/>
                <a:ea typeface="MHeiTGB-Medium-U"/>
              </a:rPr>
            </a:fld>
            <a:endParaRPr lang="en-US" altLang="zh-CN" sz="1300">
              <a:solidFill>
                <a:srgbClr val="000000"/>
              </a:solidFill>
              <a:latin typeface="MHeiTGB-Medium-U"/>
              <a:ea typeface="MHeiTGB-Medium-U"/>
            </a:endParaRPr>
          </a:p>
        </p:txBody>
      </p:sp>
      <p:sp>
        <p:nvSpPr>
          <p:cNvPr id="12290" name="矩形 2"/>
          <p:cNvSpPr/>
          <p:nvPr/>
        </p:nvSpPr>
        <p:spPr>
          <a:xfrm>
            <a:off x="2151063" y="1006475"/>
            <a:ext cx="4267200" cy="398463"/>
          </a:xfrm>
          <a:prstGeom prst="rect">
            <a:avLst/>
          </a:prstGeom>
          <a:noFill/>
          <a:ln w="9525">
            <a:noFill/>
          </a:ln>
        </p:spPr>
        <p:txBody>
          <a:bodyPr wrap="none" anchor="t" anchorCtr="0">
            <a:spAutoFit/>
          </a:bodyPr>
          <a:p>
            <a:r>
              <a:rPr lang="zh-CN" altLang="en-US" sz="2000" b="1">
                <a:solidFill>
                  <a:srgbClr val="CC3300"/>
                </a:solidFill>
                <a:latin typeface="黑体" panose="02010609060101010101" pitchFamily="49" charset="-122"/>
                <a:ea typeface="黑体" panose="02010609060101010101" pitchFamily="49" charset="-122"/>
              </a:rPr>
              <a:t>一、多元用工模式的选择与风险防范</a:t>
            </a:r>
            <a:endParaRPr lang="zh-CN" altLang="en-US" sz="2000">
              <a:latin typeface="MHeiTGB-Medium-U"/>
              <a:ea typeface="宋体" panose="02010600030101010101" pitchFamily="2" charset="-122"/>
            </a:endParaRPr>
          </a:p>
        </p:txBody>
      </p:sp>
      <p:sp>
        <p:nvSpPr>
          <p:cNvPr id="26629" name="AutoShape 4"/>
          <p:cNvSpPr>
            <a:spLocks noChangeArrowheads="1"/>
          </p:cNvSpPr>
          <p:nvPr/>
        </p:nvSpPr>
        <p:spPr bwMode="auto">
          <a:xfrm>
            <a:off x="5951538" y="1731963"/>
            <a:ext cx="2016125" cy="461963"/>
          </a:xfrm>
          <a:prstGeom prst="flowChartAlternateProcess">
            <a:avLst/>
          </a:prstGeom>
          <a:noFill/>
          <a:ln w="9525">
            <a:solidFill>
              <a:schemeClr val="tx1"/>
            </a:solidFill>
            <a:miter lim="800000"/>
          </a:ln>
        </p:spPr>
        <p:txBody>
          <a:bodyPr wrap="none" anchor="ctr"/>
          <a:lstStyle>
            <a:lvl1pPr eaLnBrk="0" hangingPunct="0">
              <a:spcBef>
                <a:spcPct val="20000"/>
              </a:spcBef>
              <a:buChar char="•"/>
              <a:defRPr sz="2900">
                <a:solidFill>
                  <a:schemeClr val="tx1"/>
                </a:solidFill>
                <a:latin typeface="MHeiTGB-Medium-U"/>
                <a:ea typeface="宋体" panose="02010600030101010101" pitchFamily="2" charset="-122"/>
              </a:defRPr>
            </a:lvl1pPr>
            <a:lvl2pPr marL="742950" indent="-285750" eaLnBrk="0" hangingPunct="0">
              <a:spcBef>
                <a:spcPct val="20000"/>
              </a:spcBef>
              <a:buChar char="–"/>
              <a:defRPr sz="2500">
                <a:solidFill>
                  <a:schemeClr val="tx1"/>
                </a:solidFill>
                <a:latin typeface="MHeiTGB-Medium-U"/>
                <a:ea typeface="宋体" panose="02010600030101010101" pitchFamily="2" charset="-122"/>
              </a:defRPr>
            </a:lvl2pPr>
            <a:lvl3pPr marL="1143000" indent="-228600" eaLnBrk="0" hangingPunct="0">
              <a:spcBef>
                <a:spcPct val="20000"/>
              </a:spcBef>
              <a:buChar char="•"/>
              <a:defRPr sz="2100">
                <a:solidFill>
                  <a:schemeClr val="tx1"/>
                </a:solidFill>
                <a:latin typeface="MHeiTGB-Medium-U"/>
                <a:ea typeface="宋体" panose="02010600030101010101" pitchFamily="2" charset="-122"/>
              </a:defRPr>
            </a:lvl3pPr>
            <a:lvl4pPr marL="1600200" indent="-228600" eaLnBrk="0" hangingPunct="0">
              <a:spcBef>
                <a:spcPct val="20000"/>
              </a:spcBef>
              <a:buChar char="–"/>
              <a:defRPr sz="2000">
                <a:solidFill>
                  <a:schemeClr val="tx1"/>
                </a:solidFill>
                <a:latin typeface="MHeiTGB-Medium-U"/>
                <a:ea typeface="宋体" panose="02010600030101010101" pitchFamily="2" charset="-122"/>
              </a:defRPr>
            </a:lvl4pPr>
            <a:lvl5pPr marL="2057400" indent="-228600" eaLnBrk="0" hangingPunct="0">
              <a:spcBef>
                <a:spcPct val="20000"/>
              </a:spcBef>
              <a:buChar char="»"/>
              <a:defRPr sz="2000">
                <a:solidFill>
                  <a:schemeClr val="tx1"/>
                </a:solidFill>
                <a:latin typeface="MHeiTGB-Medium-U"/>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smtClean="0">
                <a:ln>
                  <a:noFill/>
                </a:ln>
                <a:solidFill>
                  <a:schemeClr val="tx1"/>
                </a:solidFill>
                <a:effectLst/>
                <a:uLnTx/>
                <a:uFillTx/>
                <a:latin typeface="+mn-ea"/>
                <a:ea typeface="+mn-ea"/>
                <a:cs typeface="+mn-cs"/>
              </a:rPr>
              <a:t>用工模式</a:t>
            </a:r>
            <a:endParaRPr kumimoji="0" lang="zh-CN" altLang="en-US" sz="1600" b="1"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12292" name="AutoShape 5"/>
          <p:cNvSpPr/>
          <p:nvPr/>
        </p:nvSpPr>
        <p:spPr>
          <a:xfrm>
            <a:off x="2387600" y="2624138"/>
            <a:ext cx="2819400" cy="560387"/>
          </a:xfrm>
          <a:prstGeom prst="flowChartAlternateProcess">
            <a:avLst/>
          </a:prstGeom>
          <a:noFill/>
          <a:ln w="9525" cap="flat" cmpd="sng">
            <a:solidFill>
              <a:schemeClr val="tx1"/>
            </a:solidFill>
            <a:prstDash val="solid"/>
            <a:miter/>
            <a:headEnd type="none" w="med" len="med"/>
            <a:tailEnd type="none" w="med" len="med"/>
          </a:ln>
        </p:spPr>
        <p:txBody>
          <a:bodyPr wrap="none" anchor="ctr" anchorCtr="0"/>
          <a:p>
            <a:pPr algn="ctr"/>
            <a:r>
              <a:rPr lang="zh-CN" altLang="en-US" sz="1600">
                <a:latin typeface="宋体" panose="02010600030101010101" pitchFamily="2" charset="-122"/>
                <a:ea typeface="宋体" panose="02010600030101010101" pitchFamily="2" charset="-122"/>
              </a:rPr>
              <a:t>劳动用工</a:t>
            </a:r>
            <a:endParaRPr lang="zh-CN" altLang="en-US" sz="1600">
              <a:latin typeface="宋体" panose="02010600030101010101" pitchFamily="2" charset="-122"/>
              <a:ea typeface="宋体" panose="02010600030101010101" pitchFamily="2" charset="-122"/>
            </a:endParaRPr>
          </a:p>
        </p:txBody>
      </p:sp>
      <p:sp>
        <p:nvSpPr>
          <p:cNvPr id="26631" name="AutoShape 6"/>
          <p:cNvSpPr>
            <a:spLocks noChangeArrowheads="1"/>
          </p:cNvSpPr>
          <p:nvPr/>
        </p:nvSpPr>
        <p:spPr bwMode="auto">
          <a:xfrm>
            <a:off x="8458200" y="2628900"/>
            <a:ext cx="1525588" cy="555625"/>
          </a:xfrm>
          <a:prstGeom prst="flowChartAlternateProcess">
            <a:avLst/>
          </a:prstGeom>
          <a:noFill/>
          <a:ln w="9525">
            <a:solidFill>
              <a:schemeClr val="tx1"/>
            </a:solidFill>
            <a:miter lim="800000"/>
          </a:ln>
        </p:spPr>
        <p:txBody>
          <a:bodyPr wrap="none" anchor="ctr"/>
          <a:lstStyle>
            <a:lvl1pPr eaLnBrk="0" hangingPunct="0">
              <a:spcBef>
                <a:spcPct val="20000"/>
              </a:spcBef>
              <a:buChar char="•"/>
              <a:defRPr sz="2900">
                <a:solidFill>
                  <a:schemeClr val="tx1"/>
                </a:solidFill>
                <a:latin typeface="MHeiTGB-Medium-U"/>
                <a:ea typeface="宋体" panose="02010600030101010101" pitchFamily="2" charset="-122"/>
              </a:defRPr>
            </a:lvl1pPr>
            <a:lvl2pPr marL="742950" indent="-285750" eaLnBrk="0" hangingPunct="0">
              <a:spcBef>
                <a:spcPct val="20000"/>
              </a:spcBef>
              <a:buChar char="–"/>
              <a:defRPr sz="2500">
                <a:solidFill>
                  <a:schemeClr val="tx1"/>
                </a:solidFill>
                <a:latin typeface="MHeiTGB-Medium-U"/>
                <a:ea typeface="宋体" panose="02010600030101010101" pitchFamily="2" charset="-122"/>
              </a:defRPr>
            </a:lvl2pPr>
            <a:lvl3pPr marL="1143000" indent="-228600" eaLnBrk="0" hangingPunct="0">
              <a:spcBef>
                <a:spcPct val="20000"/>
              </a:spcBef>
              <a:buChar char="•"/>
              <a:defRPr sz="2100">
                <a:solidFill>
                  <a:schemeClr val="tx1"/>
                </a:solidFill>
                <a:latin typeface="MHeiTGB-Medium-U"/>
                <a:ea typeface="宋体" panose="02010600030101010101" pitchFamily="2" charset="-122"/>
              </a:defRPr>
            </a:lvl3pPr>
            <a:lvl4pPr marL="1600200" indent="-228600" eaLnBrk="0" hangingPunct="0">
              <a:spcBef>
                <a:spcPct val="20000"/>
              </a:spcBef>
              <a:buChar char="–"/>
              <a:defRPr sz="2000">
                <a:solidFill>
                  <a:schemeClr val="tx1"/>
                </a:solidFill>
                <a:latin typeface="MHeiTGB-Medium-U"/>
                <a:ea typeface="宋体" panose="02010600030101010101" pitchFamily="2" charset="-122"/>
              </a:defRPr>
            </a:lvl4pPr>
            <a:lvl5pPr marL="2057400" indent="-228600" eaLnBrk="0" hangingPunct="0">
              <a:spcBef>
                <a:spcPct val="20000"/>
              </a:spcBef>
              <a:buChar char="»"/>
              <a:defRPr sz="2000">
                <a:solidFill>
                  <a:schemeClr val="tx1"/>
                </a:solidFill>
                <a:latin typeface="MHeiTGB-Medium-U"/>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smtClean="0">
                <a:ln>
                  <a:noFill/>
                </a:ln>
                <a:solidFill>
                  <a:schemeClr val="tx1"/>
                </a:solidFill>
                <a:effectLst/>
                <a:uLnTx/>
                <a:uFillTx/>
                <a:latin typeface="+mn-ea"/>
                <a:ea typeface="+mn-ea"/>
                <a:cs typeface="+mn-cs"/>
              </a:rPr>
              <a:t>外    包</a:t>
            </a:r>
            <a:endParaRPr kumimoji="0" lang="zh-CN" altLang="en-US" sz="1600" b="0" i="0" u="none" strike="noStrike" kern="1200" cap="none" spc="0" normalizeH="0" baseline="0" noProof="0" smtClean="0">
              <a:ln>
                <a:noFill/>
              </a:ln>
              <a:solidFill>
                <a:schemeClr val="tx1"/>
              </a:solidFill>
              <a:effectLst/>
              <a:uLnTx/>
              <a:uFillTx/>
              <a:latin typeface="+mn-ea"/>
              <a:ea typeface="+mn-ea"/>
              <a:cs typeface="+mn-cs"/>
            </a:endParaRPr>
          </a:p>
        </p:txBody>
      </p:sp>
      <p:sp>
        <p:nvSpPr>
          <p:cNvPr id="12294" name="AutoShape 7"/>
          <p:cNvSpPr/>
          <p:nvPr/>
        </p:nvSpPr>
        <p:spPr>
          <a:xfrm>
            <a:off x="6172200" y="2646363"/>
            <a:ext cx="1897063" cy="538162"/>
          </a:xfrm>
          <a:prstGeom prst="flowChartAlternateProcess">
            <a:avLst/>
          </a:prstGeom>
          <a:noFill/>
          <a:ln w="9525" cap="flat" cmpd="sng">
            <a:solidFill>
              <a:schemeClr val="tx1"/>
            </a:solidFill>
            <a:prstDash val="solid"/>
            <a:miter/>
            <a:headEnd type="none" w="med" len="med"/>
            <a:tailEnd type="none" w="med" len="med"/>
          </a:ln>
        </p:spPr>
        <p:txBody>
          <a:bodyPr wrap="none" anchor="ctr" anchorCtr="0"/>
          <a:p>
            <a:pPr algn="ctr"/>
            <a:r>
              <a:rPr lang="zh-CN" altLang="en-US" sz="1600">
                <a:latin typeface="宋体" panose="02010600030101010101" pitchFamily="2" charset="-122"/>
                <a:ea typeface="宋体" panose="02010600030101010101" pitchFamily="2" charset="-122"/>
              </a:rPr>
              <a:t>劳务用工</a:t>
            </a:r>
            <a:endParaRPr lang="zh-CN" altLang="en-US" sz="1600">
              <a:latin typeface="宋体" panose="02010600030101010101" pitchFamily="2" charset="-122"/>
              <a:ea typeface="宋体" panose="02010600030101010101" pitchFamily="2" charset="-122"/>
            </a:endParaRPr>
          </a:p>
        </p:txBody>
      </p:sp>
      <p:sp>
        <p:nvSpPr>
          <p:cNvPr id="26633" name="Line 8"/>
          <p:cNvSpPr>
            <a:spLocks noChangeShapeType="1"/>
          </p:cNvSpPr>
          <p:nvPr/>
        </p:nvSpPr>
        <p:spPr bwMode="auto">
          <a:xfrm>
            <a:off x="3368675" y="2362200"/>
            <a:ext cx="5900738" cy="0"/>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26634" name="Line 9"/>
          <p:cNvSpPr>
            <a:spLocks noChangeShapeType="1"/>
          </p:cNvSpPr>
          <p:nvPr/>
        </p:nvSpPr>
        <p:spPr bwMode="auto">
          <a:xfrm>
            <a:off x="3368675" y="2362200"/>
            <a:ext cx="0" cy="261938"/>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6635" name="Line 10"/>
          <p:cNvSpPr>
            <a:spLocks noChangeShapeType="1"/>
          </p:cNvSpPr>
          <p:nvPr/>
        </p:nvSpPr>
        <p:spPr bwMode="auto">
          <a:xfrm>
            <a:off x="6934200" y="2193925"/>
            <a:ext cx="0" cy="419100"/>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6636" name="Line 11"/>
          <p:cNvSpPr>
            <a:spLocks noChangeShapeType="1"/>
          </p:cNvSpPr>
          <p:nvPr/>
        </p:nvSpPr>
        <p:spPr bwMode="auto">
          <a:xfrm>
            <a:off x="9283700" y="2362200"/>
            <a:ext cx="0" cy="266700"/>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6637" name="Line 12"/>
          <p:cNvSpPr>
            <a:spLocks noChangeShapeType="1"/>
          </p:cNvSpPr>
          <p:nvPr/>
        </p:nvSpPr>
        <p:spPr bwMode="auto">
          <a:xfrm>
            <a:off x="3481388" y="3184525"/>
            <a:ext cx="0" cy="215900"/>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6638" name="Line 13"/>
          <p:cNvSpPr>
            <a:spLocks noChangeShapeType="1"/>
          </p:cNvSpPr>
          <p:nvPr/>
        </p:nvSpPr>
        <p:spPr bwMode="auto">
          <a:xfrm flipV="1">
            <a:off x="2695575" y="3413125"/>
            <a:ext cx="2690813" cy="15875"/>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6639" name="Line 14"/>
          <p:cNvSpPr>
            <a:spLocks noChangeShapeType="1"/>
          </p:cNvSpPr>
          <p:nvPr/>
        </p:nvSpPr>
        <p:spPr bwMode="auto">
          <a:xfrm>
            <a:off x="2695575" y="3424238"/>
            <a:ext cx="0" cy="287338"/>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12302" name="AutoShape 15"/>
          <p:cNvSpPr/>
          <p:nvPr/>
        </p:nvSpPr>
        <p:spPr>
          <a:xfrm>
            <a:off x="1804988" y="3775075"/>
            <a:ext cx="1828800" cy="374650"/>
          </a:xfrm>
          <a:prstGeom prst="flowChartAlternateProcess">
            <a:avLst/>
          </a:prstGeom>
          <a:noFill/>
          <a:ln w="9525" cap="flat" cmpd="sng">
            <a:solidFill>
              <a:schemeClr val="tx1"/>
            </a:solidFill>
            <a:prstDash val="solid"/>
            <a:miter/>
            <a:headEnd type="none" w="med" len="med"/>
            <a:tailEnd type="none" w="med" len="med"/>
          </a:ln>
        </p:spPr>
        <p:txBody>
          <a:bodyPr anchor="ctr" anchorCtr="0">
            <a:spAutoFit/>
          </a:bodyPr>
          <a:p>
            <a:pPr algn="ctr"/>
            <a:r>
              <a:rPr lang="zh-CN" altLang="en-US" sz="1600">
                <a:latin typeface="宋体" panose="02010600030101010101" pitchFamily="2" charset="-122"/>
                <a:ea typeface="宋体" panose="02010600030101010101" pitchFamily="2" charset="-122"/>
              </a:rPr>
              <a:t>标准劳动用工</a:t>
            </a:r>
            <a:endParaRPr lang="zh-CN" altLang="en-US" sz="1600">
              <a:latin typeface="宋体" panose="02010600030101010101" pitchFamily="2" charset="-122"/>
              <a:ea typeface="宋体" panose="02010600030101010101" pitchFamily="2" charset="-122"/>
            </a:endParaRPr>
          </a:p>
        </p:txBody>
      </p:sp>
      <p:sp>
        <p:nvSpPr>
          <p:cNvPr id="12303" name="AutoShape 16"/>
          <p:cNvSpPr/>
          <p:nvPr/>
        </p:nvSpPr>
        <p:spPr>
          <a:xfrm>
            <a:off x="4471988" y="3775075"/>
            <a:ext cx="2057400" cy="374650"/>
          </a:xfrm>
          <a:prstGeom prst="flowChartAlternateProcess">
            <a:avLst/>
          </a:prstGeom>
          <a:noFill/>
          <a:ln w="9525" cap="flat" cmpd="sng">
            <a:solidFill>
              <a:schemeClr val="tx1"/>
            </a:solidFill>
            <a:prstDash val="solid"/>
            <a:miter/>
            <a:headEnd type="none" w="med" len="med"/>
            <a:tailEnd type="none" w="med" len="med"/>
          </a:ln>
        </p:spPr>
        <p:txBody>
          <a:bodyPr anchor="ctr" anchorCtr="0">
            <a:spAutoFit/>
          </a:bodyPr>
          <a:p>
            <a:pPr algn="ctr"/>
            <a:r>
              <a:rPr lang="zh-CN" altLang="en-US" sz="1600">
                <a:latin typeface="宋体" panose="02010600030101010101" pitchFamily="2" charset="-122"/>
                <a:ea typeface="宋体" panose="02010600030101010101" pitchFamily="2" charset="-122"/>
              </a:rPr>
              <a:t>非标准劳动用工</a:t>
            </a:r>
            <a:endParaRPr lang="zh-CN" altLang="en-US" sz="1600">
              <a:latin typeface="宋体" panose="02010600030101010101" pitchFamily="2" charset="-122"/>
              <a:ea typeface="宋体" panose="02010600030101010101" pitchFamily="2" charset="-122"/>
            </a:endParaRPr>
          </a:p>
        </p:txBody>
      </p:sp>
      <p:sp>
        <p:nvSpPr>
          <p:cNvPr id="26642" name="Line 17"/>
          <p:cNvSpPr>
            <a:spLocks noChangeShapeType="1"/>
          </p:cNvSpPr>
          <p:nvPr/>
        </p:nvSpPr>
        <p:spPr bwMode="auto">
          <a:xfrm>
            <a:off x="5386388" y="3413125"/>
            <a:ext cx="0" cy="304800"/>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6643" name="Line 18"/>
          <p:cNvSpPr>
            <a:spLocks noChangeShapeType="1"/>
          </p:cNvSpPr>
          <p:nvPr/>
        </p:nvSpPr>
        <p:spPr bwMode="auto">
          <a:xfrm flipH="1">
            <a:off x="5386388" y="4149725"/>
            <a:ext cx="1588" cy="315913"/>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6644" name="Line 19"/>
          <p:cNvSpPr>
            <a:spLocks noChangeShapeType="1"/>
          </p:cNvSpPr>
          <p:nvPr/>
        </p:nvSpPr>
        <p:spPr bwMode="auto">
          <a:xfrm flipV="1">
            <a:off x="4702175" y="4492625"/>
            <a:ext cx="1524000" cy="0"/>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6645" name="Line 20"/>
          <p:cNvSpPr>
            <a:spLocks noChangeShapeType="1"/>
          </p:cNvSpPr>
          <p:nvPr/>
        </p:nvSpPr>
        <p:spPr bwMode="auto">
          <a:xfrm>
            <a:off x="4702175" y="4492625"/>
            <a:ext cx="0" cy="228600"/>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6646" name="Line 21"/>
          <p:cNvSpPr>
            <a:spLocks noChangeShapeType="1"/>
          </p:cNvSpPr>
          <p:nvPr/>
        </p:nvSpPr>
        <p:spPr bwMode="auto">
          <a:xfrm>
            <a:off x="6226175" y="4492625"/>
            <a:ext cx="0" cy="228600"/>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6647" name="AutoShape 22"/>
          <p:cNvSpPr>
            <a:spLocks noChangeArrowheads="1"/>
          </p:cNvSpPr>
          <p:nvPr/>
        </p:nvSpPr>
        <p:spPr bwMode="auto">
          <a:xfrm>
            <a:off x="5176838" y="4727575"/>
            <a:ext cx="533400" cy="1128713"/>
          </a:xfrm>
          <a:prstGeom prst="flowChartAlternateProcess">
            <a:avLst/>
          </a:prstGeom>
          <a:noFill/>
          <a:ln w="9525">
            <a:solidFill>
              <a:schemeClr val="tx1"/>
            </a:solidFill>
            <a:miter lim="800000"/>
          </a:ln>
        </p:spPr>
        <p:txBody>
          <a:bodyPr anchor="ctr">
            <a:spAutoFit/>
          </a:bodyPr>
          <a:lstStyle>
            <a:lvl1pPr eaLnBrk="0" hangingPunct="0">
              <a:spcBef>
                <a:spcPct val="20000"/>
              </a:spcBef>
              <a:buChar char="•"/>
              <a:defRPr sz="2900">
                <a:solidFill>
                  <a:schemeClr val="tx1"/>
                </a:solidFill>
                <a:latin typeface="MHeiTGB-Medium-U"/>
                <a:ea typeface="宋体" panose="02010600030101010101" pitchFamily="2" charset="-122"/>
              </a:defRPr>
            </a:lvl1pPr>
            <a:lvl2pPr marL="742950" indent="-285750" eaLnBrk="0" hangingPunct="0">
              <a:spcBef>
                <a:spcPct val="20000"/>
              </a:spcBef>
              <a:buChar char="–"/>
              <a:defRPr sz="2500">
                <a:solidFill>
                  <a:schemeClr val="tx1"/>
                </a:solidFill>
                <a:latin typeface="MHeiTGB-Medium-U"/>
                <a:ea typeface="宋体" panose="02010600030101010101" pitchFamily="2" charset="-122"/>
              </a:defRPr>
            </a:lvl2pPr>
            <a:lvl3pPr marL="1143000" indent="-228600" eaLnBrk="0" hangingPunct="0">
              <a:spcBef>
                <a:spcPct val="20000"/>
              </a:spcBef>
              <a:buChar char="•"/>
              <a:defRPr sz="2100">
                <a:solidFill>
                  <a:schemeClr val="tx1"/>
                </a:solidFill>
                <a:latin typeface="MHeiTGB-Medium-U"/>
                <a:ea typeface="宋体" panose="02010600030101010101" pitchFamily="2" charset="-122"/>
              </a:defRPr>
            </a:lvl3pPr>
            <a:lvl4pPr marL="1600200" indent="-228600" eaLnBrk="0" hangingPunct="0">
              <a:spcBef>
                <a:spcPct val="20000"/>
              </a:spcBef>
              <a:buChar char="–"/>
              <a:defRPr sz="2000">
                <a:solidFill>
                  <a:schemeClr val="tx1"/>
                </a:solidFill>
                <a:latin typeface="MHeiTGB-Medium-U"/>
                <a:ea typeface="宋体" panose="02010600030101010101" pitchFamily="2" charset="-122"/>
              </a:defRPr>
            </a:lvl4pPr>
            <a:lvl5pPr marL="2057400" indent="-228600" eaLnBrk="0" hangingPunct="0">
              <a:spcBef>
                <a:spcPct val="20000"/>
              </a:spcBef>
              <a:buChar char="»"/>
              <a:defRPr sz="2000">
                <a:solidFill>
                  <a:schemeClr val="tx1"/>
                </a:solidFill>
                <a:latin typeface="MHeiTGB-Medium-U"/>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smtClean="0">
                <a:ln>
                  <a:noFill/>
                </a:ln>
                <a:solidFill>
                  <a:schemeClr val="tx1"/>
                </a:solidFill>
                <a:effectLst/>
                <a:uLnTx/>
                <a:uFillTx/>
                <a:latin typeface="+mn-ea"/>
                <a:ea typeface="+mn-ea"/>
                <a:cs typeface="+mn-cs"/>
              </a:rPr>
              <a:t>派遣用工</a:t>
            </a:r>
            <a:endParaRPr kumimoji="0" lang="zh-CN" altLang="en-US" sz="1600" b="0" i="0" u="none" strike="noStrike" kern="1200" cap="none" spc="0" normalizeH="0" baseline="0" noProof="0" smtClean="0">
              <a:ln>
                <a:noFill/>
              </a:ln>
              <a:solidFill>
                <a:schemeClr val="tx1"/>
              </a:solidFill>
              <a:effectLst/>
              <a:uLnTx/>
              <a:uFillTx/>
              <a:latin typeface="+mn-ea"/>
              <a:ea typeface="+mn-ea"/>
              <a:cs typeface="+mn-cs"/>
            </a:endParaRPr>
          </a:p>
        </p:txBody>
      </p:sp>
      <p:sp>
        <p:nvSpPr>
          <p:cNvPr id="26648" name="AutoShape 23"/>
          <p:cNvSpPr>
            <a:spLocks noChangeArrowheads="1"/>
          </p:cNvSpPr>
          <p:nvPr/>
        </p:nvSpPr>
        <p:spPr bwMode="auto">
          <a:xfrm>
            <a:off x="5938838" y="4735513"/>
            <a:ext cx="457200" cy="1122363"/>
          </a:xfrm>
          <a:prstGeom prst="flowChartAlternateProcess">
            <a:avLst/>
          </a:prstGeom>
          <a:noFill/>
          <a:ln w="9525">
            <a:solidFill>
              <a:schemeClr val="tx1"/>
            </a:solidFill>
            <a:miter lim="800000"/>
          </a:ln>
        </p:spPr>
        <p:txBody>
          <a:bodyPr anchor="ctr">
            <a:spAutoFit/>
          </a:bodyPr>
          <a:lstStyle>
            <a:lvl1pPr eaLnBrk="0" hangingPunct="0">
              <a:spcBef>
                <a:spcPct val="20000"/>
              </a:spcBef>
              <a:buChar char="•"/>
              <a:defRPr sz="2900">
                <a:solidFill>
                  <a:schemeClr val="tx1"/>
                </a:solidFill>
                <a:latin typeface="MHeiTGB-Medium-U"/>
                <a:ea typeface="宋体" panose="02010600030101010101" pitchFamily="2" charset="-122"/>
              </a:defRPr>
            </a:lvl1pPr>
            <a:lvl2pPr marL="742950" indent="-285750" eaLnBrk="0" hangingPunct="0">
              <a:spcBef>
                <a:spcPct val="20000"/>
              </a:spcBef>
              <a:buChar char="–"/>
              <a:defRPr sz="2500">
                <a:solidFill>
                  <a:schemeClr val="tx1"/>
                </a:solidFill>
                <a:latin typeface="MHeiTGB-Medium-U"/>
                <a:ea typeface="宋体" panose="02010600030101010101" pitchFamily="2" charset="-122"/>
              </a:defRPr>
            </a:lvl2pPr>
            <a:lvl3pPr marL="1143000" indent="-228600" eaLnBrk="0" hangingPunct="0">
              <a:spcBef>
                <a:spcPct val="20000"/>
              </a:spcBef>
              <a:buChar char="•"/>
              <a:defRPr sz="2100">
                <a:solidFill>
                  <a:schemeClr val="tx1"/>
                </a:solidFill>
                <a:latin typeface="MHeiTGB-Medium-U"/>
                <a:ea typeface="宋体" panose="02010600030101010101" pitchFamily="2" charset="-122"/>
              </a:defRPr>
            </a:lvl3pPr>
            <a:lvl4pPr marL="1600200" indent="-228600" eaLnBrk="0" hangingPunct="0">
              <a:spcBef>
                <a:spcPct val="20000"/>
              </a:spcBef>
              <a:buChar char="–"/>
              <a:defRPr sz="2000">
                <a:solidFill>
                  <a:schemeClr val="tx1"/>
                </a:solidFill>
                <a:latin typeface="MHeiTGB-Medium-U"/>
                <a:ea typeface="宋体" panose="02010600030101010101" pitchFamily="2" charset="-122"/>
              </a:defRPr>
            </a:lvl4pPr>
            <a:lvl5pPr marL="2057400" indent="-228600" eaLnBrk="0" hangingPunct="0">
              <a:spcBef>
                <a:spcPct val="20000"/>
              </a:spcBef>
              <a:buChar char="»"/>
              <a:defRPr sz="2000">
                <a:solidFill>
                  <a:schemeClr val="tx1"/>
                </a:solidFill>
                <a:latin typeface="MHeiTGB-Medium-U"/>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smtClean="0">
                <a:ln>
                  <a:noFill/>
                </a:ln>
                <a:solidFill>
                  <a:schemeClr val="tx1"/>
                </a:solidFill>
                <a:effectLst/>
                <a:uLnTx/>
                <a:uFillTx/>
                <a:latin typeface="+mn-ea"/>
                <a:ea typeface="+mn-ea"/>
                <a:cs typeface="+mn-cs"/>
              </a:rPr>
              <a:t>非全日制</a:t>
            </a:r>
            <a:endParaRPr kumimoji="0" lang="en-US" altLang="zh-CN" sz="1600" b="0" i="0" u="none" strike="noStrike" kern="1200" cap="none" spc="0" normalizeH="0" baseline="0" noProof="0" smtClean="0">
              <a:ln>
                <a:noFill/>
              </a:ln>
              <a:solidFill>
                <a:schemeClr val="tx1"/>
              </a:solidFill>
              <a:effectLst/>
              <a:uLnTx/>
              <a:uFillTx/>
              <a:latin typeface="+mn-ea"/>
              <a:ea typeface="+mn-ea"/>
              <a:cs typeface="+mn-cs"/>
            </a:endParaRPr>
          </a:p>
        </p:txBody>
      </p:sp>
      <p:sp>
        <p:nvSpPr>
          <p:cNvPr id="26649" name="AutoShape 24"/>
          <p:cNvSpPr>
            <a:spLocks noChangeArrowheads="1"/>
          </p:cNvSpPr>
          <p:nvPr/>
        </p:nvSpPr>
        <p:spPr bwMode="auto">
          <a:xfrm>
            <a:off x="4491038" y="4719638"/>
            <a:ext cx="533400" cy="1128713"/>
          </a:xfrm>
          <a:prstGeom prst="flowChartAlternateProcess">
            <a:avLst/>
          </a:prstGeom>
          <a:noFill/>
          <a:ln w="9525">
            <a:solidFill>
              <a:schemeClr val="tx1"/>
            </a:solidFill>
            <a:miter lim="800000"/>
          </a:ln>
        </p:spPr>
        <p:txBody>
          <a:bodyPr anchor="ctr">
            <a:spAutoFit/>
          </a:bodyPr>
          <a:lstStyle>
            <a:lvl1pPr eaLnBrk="0" hangingPunct="0">
              <a:spcBef>
                <a:spcPct val="20000"/>
              </a:spcBef>
              <a:buChar char="•"/>
              <a:defRPr sz="2900">
                <a:solidFill>
                  <a:schemeClr val="tx1"/>
                </a:solidFill>
                <a:latin typeface="MHeiTGB-Medium-U"/>
                <a:ea typeface="宋体" panose="02010600030101010101" pitchFamily="2" charset="-122"/>
              </a:defRPr>
            </a:lvl1pPr>
            <a:lvl2pPr marL="742950" indent="-285750" eaLnBrk="0" hangingPunct="0">
              <a:spcBef>
                <a:spcPct val="20000"/>
              </a:spcBef>
              <a:buChar char="–"/>
              <a:defRPr sz="2500">
                <a:solidFill>
                  <a:schemeClr val="tx1"/>
                </a:solidFill>
                <a:latin typeface="MHeiTGB-Medium-U"/>
                <a:ea typeface="宋体" panose="02010600030101010101" pitchFamily="2" charset="-122"/>
              </a:defRPr>
            </a:lvl2pPr>
            <a:lvl3pPr marL="1143000" indent="-228600" eaLnBrk="0" hangingPunct="0">
              <a:spcBef>
                <a:spcPct val="20000"/>
              </a:spcBef>
              <a:buChar char="•"/>
              <a:defRPr sz="2100">
                <a:solidFill>
                  <a:schemeClr val="tx1"/>
                </a:solidFill>
                <a:latin typeface="MHeiTGB-Medium-U"/>
                <a:ea typeface="宋体" panose="02010600030101010101" pitchFamily="2" charset="-122"/>
              </a:defRPr>
            </a:lvl3pPr>
            <a:lvl4pPr marL="1600200" indent="-228600" eaLnBrk="0" hangingPunct="0">
              <a:spcBef>
                <a:spcPct val="20000"/>
              </a:spcBef>
              <a:buChar char="–"/>
              <a:defRPr sz="2000">
                <a:solidFill>
                  <a:schemeClr val="tx1"/>
                </a:solidFill>
                <a:latin typeface="MHeiTGB-Medium-U"/>
                <a:ea typeface="宋体" panose="02010600030101010101" pitchFamily="2" charset="-122"/>
              </a:defRPr>
            </a:lvl4pPr>
            <a:lvl5pPr marL="2057400" indent="-228600" eaLnBrk="0" hangingPunct="0">
              <a:spcBef>
                <a:spcPct val="20000"/>
              </a:spcBef>
              <a:buChar char="»"/>
              <a:defRPr sz="2000">
                <a:solidFill>
                  <a:schemeClr val="tx1"/>
                </a:solidFill>
                <a:latin typeface="MHeiTGB-Medium-U"/>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smtClean="0">
                <a:ln>
                  <a:noFill/>
                </a:ln>
                <a:solidFill>
                  <a:schemeClr val="tx1"/>
                </a:solidFill>
                <a:effectLst/>
                <a:uLnTx/>
                <a:uFillTx/>
                <a:latin typeface="+mn-ea"/>
                <a:ea typeface="+mn-ea"/>
                <a:cs typeface="+mn-cs"/>
              </a:rPr>
              <a:t>特殊</a:t>
            </a:r>
            <a:endParaRPr kumimoji="0" lang="zh-CN" altLang="en-US" sz="1600" b="0" i="0" u="none" strike="noStrike" kern="1200" cap="none" spc="0" normalizeH="0" baseline="0" noProof="0" smtClean="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smtClean="0">
                <a:ln>
                  <a:noFill/>
                </a:ln>
                <a:solidFill>
                  <a:schemeClr val="tx1"/>
                </a:solidFill>
                <a:effectLst/>
                <a:uLnTx/>
                <a:uFillTx/>
                <a:latin typeface="+mn-ea"/>
                <a:ea typeface="+mn-ea"/>
                <a:cs typeface="+mn-cs"/>
              </a:rPr>
              <a:t>用工</a:t>
            </a:r>
            <a:endParaRPr kumimoji="0" lang="zh-CN" altLang="en-US" sz="1600" b="0" i="0" u="none" strike="noStrike" kern="1200" cap="none" spc="0" normalizeH="0" baseline="0" noProof="0" smtClean="0">
              <a:ln>
                <a:noFill/>
              </a:ln>
              <a:solidFill>
                <a:schemeClr val="tx1"/>
              </a:solidFill>
              <a:effectLst/>
              <a:uLnTx/>
              <a:uFillTx/>
              <a:latin typeface="+mn-ea"/>
              <a:ea typeface="+mn-ea"/>
              <a:cs typeface="+mn-cs"/>
            </a:endParaRPr>
          </a:p>
        </p:txBody>
      </p:sp>
      <p:sp>
        <p:nvSpPr>
          <p:cNvPr id="26650" name="Line 25"/>
          <p:cNvSpPr>
            <a:spLocks noChangeShapeType="1"/>
          </p:cNvSpPr>
          <p:nvPr/>
        </p:nvSpPr>
        <p:spPr bwMode="auto">
          <a:xfrm>
            <a:off x="9269413" y="3184525"/>
            <a:ext cx="0" cy="215900"/>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6651" name="Line 26"/>
          <p:cNvSpPr>
            <a:spLocks noChangeShapeType="1"/>
          </p:cNvSpPr>
          <p:nvPr/>
        </p:nvSpPr>
        <p:spPr bwMode="auto">
          <a:xfrm flipV="1">
            <a:off x="8659813" y="3400425"/>
            <a:ext cx="1089025" cy="12700"/>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6652" name="Line 27"/>
          <p:cNvSpPr>
            <a:spLocks noChangeShapeType="1"/>
          </p:cNvSpPr>
          <p:nvPr/>
        </p:nvSpPr>
        <p:spPr bwMode="auto">
          <a:xfrm flipH="1">
            <a:off x="8659813" y="3413125"/>
            <a:ext cx="0" cy="298450"/>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6653" name="Line 28"/>
          <p:cNvSpPr>
            <a:spLocks noChangeShapeType="1"/>
          </p:cNvSpPr>
          <p:nvPr/>
        </p:nvSpPr>
        <p:spPr bwMode="auto">
          <a:xfrm>
            <a:off x="9748838" y="3429000"/>
            <a:ext cx="0" cy="360363"/>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6654" name="AutoShape 29"/>
          <p:cNvSpPr>
            <a:spLocks noChangeArrowheads="1"/>
          </p:cNvSpPr>
          <p:nvPr/>
        </p:nvSpPr>
        <p:spPr bwMode="auto">
          <a:xfrm>
            <a:off x="8399463" y="3733800"/>
            <a:ext cx="533400" cy="882650"/>
          </a:xfrm>
          <a:prstGeom prst="flowChartAlternateProcess">
            <a:avLst/>
          </a:prstGeom>
          <a:noFill/>
          <a:ln w="9525">
            <a:solidFill>
              <a:schemeClr val="tx1"/>
            </a:solidFill>
            <a:miter lim="800000"/>
          </a:ln>
        </p:spPr>
        <p:txBody>
          <a:bodyPr anchor="ctr">
            <a:spAutoFit/>
          </a:bodyPr>
          <a:lstStyle>
            <a:lvl1pPr eaLnBrk="0" hangingPunct="0">
              <a:spcBef>
                <a:spcPct val="20000"/>
              </a:spcBef>
              <a:buChar char="•"/>
              <a:defRPr sz="2900">
                <a:solidFill>
                  <a:schemeClr val="tx1"/>
                </a:solidFill>
                <a:latin typeface="MHeiTGB-Medium-U"/>
                <a:ea typeface="宋体" panose="02010600030101010101" pitchFamily="2" charset="-122"/>
              </a:defRPr>
            </a:lvl1pPr>
            <a:lvl2pPr marL="742950" indent="-285750" eaLnBrk="0" hangingPunct="0">
              <a:spcBef>
                <a:spcPct val="20000"/>
              </a:spcBef>
              <a:buChar char="–"/>
              <a:defRPr sz="2500">
                <a:solidFill>
                  <a:schemeClr val="tx1"/>
                </a:solidFill>
                <a:latin typeface="MHeiTGB-Medium-U"/>
                <a:ea typeface="宋体" panose="02010600030101010101" pitchFamily="2" charset="-122"/>
              </a:defRPr>
            </a:lvl2pPr>
            <a:lvl3pPr marL="1143000" indent="-228600" eaLnBrk="0" hangingPunct="0">
              <a:spcBef>
                <a:spcPct val="20000"/>
              </a:spcBef>
              <a:buChar char="•"/>
              <a:defRPr sz="2100">
                <a:solidFill>
                  <a:schemeClr val="tx1"/>
                </a:solidFill>
                <a:latin typeface="MHeiTGB-Medium-U"/>
                <a:ea typeface="宋体" panose="02010600030101010101" pitchFamily="2" charset="-122"/>
              </a:defRPr>
            </a:lvl3pPr>
            <a:lvl4pPr marL="1600200" indent="-228600" eaLnBrk="0" hangingPunct="0">
              <a:spcBef>
                <a:spcPct val="20000"/>
              </a:spcBef>
              <a:buChar char="–"/>
              <a:defRPr sz="2000">
                <a:solidFill>
                  <a:schemeClr val="tx1"/>
                </a:solidFill>
                <a:latin typeface="MHeiTGB-Medium-U"/>
                <a:ea typeface="宋体" panose="02010600030101010101" pitchFamily="2" charset="-122"/>
              </a:defRPr>
            </a:lvl4pPr>
            <a:lvl5pPr marL="2057400" indent="-228600" eaLnBrk="0" hangingPunct="0">
              <a:spcBef>
                <a:spcPct val="20000"/>
              </a:spcBef>
              <a:buChar char="»"/>
              <a:defRPr sz="2000">
                <a:solidFill>
                  <a:schemeClr val="tx1"/>
                </a:solidFill>
                <a:latin typeface="MHeiTGB-Medium-U"/>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mn-ea"/>
                <a:ea typeface="+mn-ea"/>
                <a:cs typeface="+mn-cs"/>
              </a:rPr>
              <a:t>个         </a:t>
            </a:r>
            <a:endParaRPr kumimoji="0" lang="zh-CN" altLang="en-US" sz="1600" b="0"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mn-ea"/>
                <a:ea typeface="+mn-ea"/>
                <a:cs typeface="+mn-cs"/>
              </a:rPr>
              <a:t>  人  </a:t>
            </a:r>
            <a:endParaRPr kumimoji="0" lang="zh-CN" altLang="en-US" sz="1600" b="0"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26655" name="AutoShape 30"/>
          <p:cNvSpPr>
            <a:spLocks noChangeArrowheads="1"/>
          </p:cNvSpPr>
          <p:nvPr/>
        </p:nvSpPr>
        <p:spPr bwMode="auto">
          <a:xfrm>
            <a:off x="9512300" y="3709988"/>
            <a:ext cx="471488" cy="874713"/>
          </a:xfrm>
          <a:prstGeom prst="flowChartAlternateProcess">
            <a:avLst/>
          </a:prstGeom>
          <a:noFill/>
          <a:ln w="9525">
            <a:solidFill>
              <a:schemeClr val="tx1"/>
            </a:solidFill>
            <a:miter lim="800000"/>
          </a:ln>
        </p:spPr>
        <p:txBody>
          <a:bodyPr anchor="ctr">
            <a:spAutoFit/>
          </a:bodyPr>
          <a:lstStyle>
            <a:lvl1pPr eaLnBrk="0" hangingPunct="0">
              <a:spcBef>
                <a:spcPct val="20000"/>
              </a:spcBef>
              <a:buChar char="•"/>
              <a:defRPr sz="2900">
                <a:solidFill>
                  <a:schemeClr val="tx1"/>
                </a:solidFill>
                <a:latin typeface="MHeiTGB-Medium-U"/>
                <a:ea typeface="宋体" panose="02010600030101010101" pitchFamily="2" charset="-122"/>
              </a:defRPr>
            </a:lvl1pPr>
            <a:lvl2pPr marL="742950" indent="-285750" eaLnBrk="0" hangingPunct="0">
              <a:spcBef>
                <a:spcPct val="20000"/>
              </a:spcBef>
              <a:buChar char="–"/>
              <a:defRPr sz="2500">
                <a:solidFill>
                  <a:schemeClr val="tx1"/>
                </a:solidFill>
                <a:latin typeface="MHeiTGB-Medium-U"/>
                <a:ea typeface="宋体" panose="02010600030101010101" pitchFamily="2" charset="-122"/>
              </a:defRPr>
            </a:lvl2pPr>
            <a:lvl3pPr marL="1143000" indent="-228600" eaLnBrk="0" hangingPunct="0">
              <a:spcBef>
                <a:spcPct val="20000"/>
              </a:spcBef>
              <a:buChar char="•"/>
              <a:defRPr sz="2100">
                <a:solidFill>
                  <a:schemeClr val="tx1"/>
                </a:solidFill>
                <a:latin typeface="MHeiTGB-Medium-U"/>
                <a:ea typeface="宋体" panose="02010600030101010101" pitchFamily="2" charset="-122"/>
              </a:defRPr>
            </a:lvl3pPr>
            <a:lvl4pPr marL="1600200" indent="-228600" eaLnBrk="0" hangingPunct="0">
              <a:spcBef>
                <a:spcPct val="20000"/>
              </a:spcBef>
              <a:buChar char="–"/>
              <a:defRPr sz="2000">
                <a:solidFill>
                  <a:schemeClr val="tx1"/>
                </a:solidFill>
                <a:latin typeface="MHeiTGB-Medium-U"/>
                <a:ea typeface="宋体" panose="02010600030101010101" pitchFamily="2" charset="-122"/>
              </a:defRPr>
            </a:lvl4pPr>
            <a:lvl5pPr marL="2057400" indent="-228600" eaLnBrk="0" hangingPunct="0">
              <a:spcBef>
                <a:spcPct val="20000"/>
              </a:spcBef>
              <a:buChar char="»"/>
              <a:defRPr sz="2000">
                <a:solidFill>
                  <a:schemeClr val="tx1"/>
                </a:solidFill>
                <a:latin typeface="MHeiTGB-Medium-U"/>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mn-ea"/>
                <a:ea typeface="+mn-ea"/>
                <a:cs typeface="+mn-cs"/>
              </a:rPr>
              <a:t>组           </a:t>
            </a:r>
            <a:endParaRPr kumimoji="0" lang="zh-CN" altLang="en-US" sz="1600" b="0"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mn-ea"/>
                <a:ea typeface="+mn-ea"/>
                <a:cs typeface="+mn-cs"/>
              </a:rPr>
              <a:t>  织</a:t>
            </a:r>
            <a:r>
              <a:rPr kumimoji="0" lang="en-US" altLang="zh-CN" sz="1600" b="0" i="0" u="none" strike="noStrike" kern="1200" cap="none" spc="0" normalizeH="0" baseline="0" noProof="0" dirty="0" smtClean="0">
                <a:ln>
                  <a:noFill/>
                </a:ln>
                <a:solidFill>
                  <a:schemeClr val="tx1"/>
                </a:solidFill>
                <a:effectLst/>
                <a:uLnTx/>
                <a:uFillTx/>
                <a:latin typeface="+mn-ea"/>
                <a:ea typeface="+mn-ea"/>
                <a:cs typeface="+mn-cs"/>
              </a:rPr>
              <a:t>  </a:t>
            </a:r>
            <a:endParaRPr kumimoji="0" lang="en-US" altLang="zh-CN" sz="1600" b="0"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26656" name="Rectangle 36"/>
          <p:cNvSpPr>
            <a:spLocks noChangeArrowheads="1"/>
          </p:cNvSpPr>
          <p:nvPr/>
        </p:nvSpPr>
        <p:spPr bwMode="auto">
          <a:xfrm>
            <a:off x="8221663" y="4962525"/>
            <a:ext cx="900113" cy="306388"/>
          </a:xfrm>
          <a:prstGeom prst="rect">
            <a:avLst/>
          </a:prstGeom>
          <a:noFill/>
          <a:ln>
            <a:noFill/>
          </a:ln>
        </p:spPr>
        <p:txBody>
          <a:bodyPr wrap="none">
            <a:spAutoFit/>
          </a:bodyPr>
          <a:lstStyle>
            <a:lvl1pPr eaLnBrk="0" hangingPunct="0">
              <a:spcBef>
                <a:spcPct val="20000"/>
              </a:spcBef>
              <a:buChar char="•"/>
              <a:defRPr sz="2900">
                <a:solidFill>
                  <a:schemeClr val="tx1"/>
                </a:solidFill>
                <a:latin typeface="MHeiTGB-Medium-U"/>
                <a:ea typeface="宋体" panose="02010600030101010101" pitchFamily="2" charset="-122"/>
              </a:defRPr>
            </a:lvl1pPr>
            <a:lvl2pPr marL="742950" indent="-285750" eaLnBrk="0" hangingPunct="0">
              <a:spcBef>
                <a:spcPct val="20000"/>
              </a:spcBef>
              <a:buChar char="–"/>
              <a:defRPr sz="2500">
                <a:solidFill>
                  <a:schemeClr val="tx1"/>
                </a:solidFill>
                <a:latin typeface="MHeiTGB-Medium-U"/>
                <a:ea typeface="宋体" panose="02010600030101010101" pitchFamily="2" charset="-122"/>
              </a:defRPr>
            </a:lvl2pPr>
            <a:lvl3pPr marL="1143000" indent="-228600" eaLnBrk="0" hangingPunct="0">
              <a:spcBef>
                <a:spcPct val="20000"/>
              </a:spcBef>
              <a:buChar char="•"/>
              <a:defRPr sz="2100">
                <a:solidFill>
                  <a:schemeClr val="tx1"/>
                </a:solidFill>
                <a:latin typeface="MHeiTGB-Medium-U"/>
                <a:ea typeface="宋体" panose="02010600030101010101" pitchFamily="2" charset="-122"/>
              </a:defRPr>
            </a:lvl3pPr>
            <a:lvl4pPr marL="1600200" indent="-228600" eaLnBrk="0" hangingPunct="0">
              <a:spcBef>
                <a:spcPct val="20000"/>
              </a:spcBef>
              <a:buChar char="–"/>
              <a:defRPr sz="2000">
                <a:solidFill>
                  <a:schemeClr val="tx1"/>
                </a:solidFill>
                <a:latin typeface="MHeiTGB-Medium-U"/>
                <a:ea typeface="宋体" panose="02010600030101010101" pitchFamily="2" charset="-122"/>
              </a:defRPr>
            </a:lvl4pPr>
            <a:lvl5pPr marL="2057400" indent="-228600" eaLnBrk="0" hangingPunct="0">
              <a:spcBef>
                <a:spcPct val="20000"/>
              </a:spcBef>
              <a:buChar char="»"/>
              <a:defRPr sz="2000">
                <a:solidFill>
                  <a:schemeClr val="tx1"/>
                </a:solidFill>
                <a:latin typeface="MHeiTGB-Medium-U"/>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smtClean="0">
                <a:ln>
                  <a:noFill/>
                </a:ln>
                <a:solidFill>
                  <a:srgbClr val="00B0F0"/>
                </a:solidFill>
                <a:effectLst/>
                <a:uLnTx/>
                <a:uFillTx/>
                <a:latin typeface="+mn-ea"/>
                <a:ea typeface="+mn-ea"/>
                <a:cs typeface="+mn-cs"/>
              </a:rPr>
              <a:t>人事代理</a:t>
            </a:r>
            <a:endParaRPr kumimoji="0" lang="zh-CN" altLang="en-US" sz="1400" b="1" i="0" u="none" strike="noStrike" kern="1200" cap="none" spc="0" normalizeH="0" baseline="0" noProof="0" dirty="0" smtClean="0">
              <a:ln>
                <a:noFill/>
              </a:ln>
              <a:solidFill>
                <a:srgbClr val="00B0F0"/>
              </a:solidFill>
              <a:effectLst/>
              <a:uLnTx/>
              <a:uFillTx/>
              <a:latin typeface="+mn-ea"/>
              <a:ea typeface="+mn-ea"/>
              <a:cs typeface="+mn-cs"/>
            </a:endParaRPr>
          </a:p>
        </p:txBody>
      </p:sp>
      <p:sp>
        <p:nvSpPr>
          <p:cNvPr id="12319" name="Rectangle 37"/>
          <p:cNvSpPr/>
          <p:nvPr/>
        </p:nvSpPr>
        <p:spPr>
          <a:xfrm>
            <a:off x="8289925" y="5607050"/>
            <a:ext cx="900113" cy="306388"/>
          </a:xfrm>
          <a:prstGeom prst="rect">
            <a:avLst/>
          </a:prstGeom>
          <a:noFill/>
          <a:ln w="9525">
            <a:noFill/>
          </a:ln>
        </p:spPr>
        <p:txBody>
          <a:bodyPr wrap="none" anchor="t" anchorCtr="0">
            <a:spAutoFit/>
          </a:bodyPr>
          <a:p>
            <a:r>
              <a:rPr lang="zh-CN" altLang="en-US" b="1">
                <a:solidFill>
                  <a:srgbClr val="00B0F0"/>
                </a:solidFill>
                <a:latin typeface="宋体" panose="02010600030101010101" pitchFamily="2" charset="-122"/>
                <a:ea typeface="宋体" panose="02010600030101010101" pitchFamily="2" charset="-122"/>
              </a:rPr>
              <a:t>人才租赁</a:t>
            </a:r>
            <a:endParaRPr lang="zh-CN" altLang="en-US" b="1">
              <a:solidFill>
                <a:srgbClr val="00B0F0"/>
              </a:solidFill>
              <a:latin typeface="宋体" panose="02010600030101010101" pitchFamily="2" charset="-122"/>
              <a:ea typeface="宋体" panose="02010600030101010101" pitchFamily="2" charset="-122"/>
            </a:endParaRPr>
          </a:p>
        </p:txBody>
      </p:sp>
      <p:sp>
        <p:nvSpPr>
          <p:cNvPr id="12320" name="Rectangle 38"/>
          <p:cNvSpPr/>
          <p:nvPr/>
        </p:nvSpPr>
        <p:spPr>
          <a:xfrm>
            <a:off x="7304088" y="5257800"/>
            <a:ext cx="936625" cy="306388"/>
          </a:xfrm>
          <a:prstGeom prst="rect">
            <a:avLst/>
          </a:prstGeom>
          <a:noFill/>
          <a:ln w="9525">
            <a:noFill/>
          </a:ln>
        </p:spPr>
        <p:txBody>
          <a:bodyPr anchor="t" anchorCtr="0">
            <a:spAutoFit/>
          </a:bodyPr>
          <a:p>
            <a:r>
              <a:rPr lang="zh-CN" altLang="en-US" b="1">
                <a:solidFill>
                  <a:srgbClr val="00B0F0"/>
                </a:solidFill>
                <a:latin typeface="宋体" panose="02010600030101010101" pitchFamily="2" charset="-122"/>
                <a:ea typeface="宋体" panose="02010600030101010101" pitchFamily="2" charset="-122"/>
              </a:rPr>
              <a:t>借调</a:t>
            </a:r>
            <a:endParaRPr lang="zh-CN" altLang="en-US" b="1">
              <a:solidFill>
                <a:srgbClr val="00B0F0"/>
              </a:solidFill>
              <a:latin typeface="宋体" panose="02010600030101010101" pitchFamily="2" charset="-122"/>
              <a:ea typeface="宋体" panose="02010600030101010101" pitchFamily="2" charset="-122"/>
            </a:endParaRPr>
          </a:p>
        </p:txBody>
      </p:sp>
      <p:sp>
        <p:nvSpPr>
          <p:cNvPr id="12321" name="Rectangle 38"/>
          <p:cNvSpPr/>
          <p:nvPr/>
        </p:nvSpPr>
        <p:spPr>
          <a:xfrm>
            <a:off x="7304088" y="5576888"/>
            <a:ext cx="936625" cy="306387"/>
          </a:xfrm>
          <a:prstGeom prst="rect">
            <a:avLst/>
          </a:prstGeom>
          <a:noFill/>
          <a:ln w="9525">
            <a:noFill/>
          </a:ln>
        </p:spPr>
        <p:txBody>
          <a:bodyPr anchor="t" anchorCtr="0">
            <a:spAutoFit/>
          </a:bodyPr>
          <a:p>
            <a:r>
              <a:rPr lang="zh-CN" altLang="en-US" b="1">
                <a:solidFill>
                  <a:srgbClr val="00B0F0"/>
                </a:solidFill>
                <a:latin typeface="宋体" panose="02010600030101010101" pitchFamily="2" charset="-122"/>
                <a:ea typeface="宋体" panose="02010600030101010101" pitchFamily="2" charset="-122"/>
              </a:rPr>
              <a:t>帮工</a:t>
            </a:r>
            <a:endParaRPr lang="zh-CN" altLang="en-US" b="1">
              <a:solidFill>
                <a:srgbClr val="00B0F0"/>
              </a:solidFill>
              <a:latin typeface="宋体" panose="02010600030101010101" pitchFamily="2" charset="-122"/>
              <a:ea typeface="宋体" panose="02010600030101010101" pitchFamily="2" charset="-122"/>
            </a:endParaRPr>
          </a:p>
        </p:txBody>
      </p:sp>
      <p:sp>
        <p:nvSpPr>
          <p:cNvPr id="12322" name="Rectangle 38"/>
          <p:cNvSpPr/>
          <p:nvPr/>
        </p:nvSpPr>
        <p:spPr>
          <a:xfrm>
            <a:off x="8240713" y="5270500"/>
            <a:ext cx="936625" cy="306388"/>
          </a:xfrm>
          <a:prstGeom prst="rect">
            <a:avLst/>
          </a:prstGeom>
          <a:noFill/>
          <a:ln w="9525">
            <a:noFill/>
          </a:ln>
        </p:spPr>
        <p:txBody>
          <a:bodyPr anchor="t" anchorCtr="0">
            <a:spAutoFit/>
          </a:bodyPr>
          <a:p>
            <a:r>
              <a:rPr lang="zh-CN" altLang="en-US" b="1">
                <a:solidFill>
                  <a:srgbClr val="00B0F0"/>
                </a:solidFill>
                <a:latin typeface="宋体" panose="02010600030101010101" pitchFamily="2" charset="-122"/>
                <a:ea typeface="宋体" panose="02010600030101010101" pitchFamily="2" charset="-122"/>
              </a:rPr>
              <a:t>承揽</a:t>
            </a:r>
            <a:endParaRPr lang="zh-CN" altLang="en-US" b="1">
              <a:solidFill>
                <a:srgbClr val="00B0F0"/>
              </a:solidFill>
              <a:latin typeface="宋体" panose="02010600030101010101" pitchFamily="2" charset="-122"/>
              <a:ea typeface="宋体" panose="02010600030101010101" pitchFamily="2" charset="-122"/>
            </a:endParaRPr>
          </a:p>
        </p:txBody>
      </p:sp>
      <p:sp>
        <p:nvSpPr>
          <p:cNvPr id="26662" name="Rectangle 37"/>
          <p:cNvSpPr>
            <a:spLocks noChangeArrowheads="1"/>
          </p:cNvSpPr>
          <p:nvPr/>
        </p:nvSpPr>
        <p:spPr bwMode="auto">
          <a:xfrm>
            <a:off x="7300913" y="4954588"/>
            <a:ext cx="900113" cy="306388"/>
          </a:xfrm>
          <a:prstGeom prst="rect">
            <a:avLst/>
          </a:prstGeom>
          <a:noFill/>
          <a:ln>
            <a:noFill/>
          </a:ln>
        </p:spPr>
        <p:txBody>
          <a:bodyPr wrap="none">
            <a:spAutoFit/>
          </a:bodyPr>
          <a:lstStyle>
            <a:lvl1pPr eaLnBrk="0" hangingPunct="0">
              <a:spcBef>
                <a:spcPct val="20000"/>
              </a:spcBef>
              <a:buChar char="•"/>
              <a:defRPr sz="2900">
                <a:solidFill>
                  <a:schemeClr val="tx1"/>
                </a:solidFill>
                <a:latin typeface="MHeiTGB-Medium-U"/>
                <a:ea typeface="宋体" panose="02010600030101010101" pitchFamily="2" charset="-122"/>
              </a:defRPr>
            </a:lvl1pPr>
            <a:lvl2pPr marL="742950" indent="-285750" eaLnBrk="0" hangingPunct="0">
              <a:spcBef>
                <a:spcPct val="20000"/>
              </a:spcBef>
              <a:buChar char="–"/>
              <a:defRPr sz="2500">
                <a:solidFill>
                  <a:schemeClr val="tx1"/>
                </a:solidFill>
                <a:latin typeface="MHeiTGB-Medium-U"/>
                <a:ea typeface="宋体" panose="02010600030101010101" pitchFamily="2" charset="-122"/>
              </a:defRPr>
            </a:lvl2pPr>
            <a:lvl3pPr marL="1143000" indent="-228600" eaLnBrk="0" hangingPunct="0">
              <a:spcBef>
                <a:spcPct val="20000"/>
              </a:spcBef>
              <a:buChar char="•"/>
              <a:defRPr sz="2100">
                <a:solidFill>
                  <a:schemeClr val="tx1"/>
                </a:solidFill>
                <a:latin typeface="MHeiTGB-Medium-U"/>
                <a:ea typeface="宋体" panose="02010600030101010101" pitchFamily="2" charset="-122"/>
              </a:defRPr>
            </a:lvl3pPr>
            <a:lvl4pPr marL="1600200" indent="-228600" eaLnBrk="0" hangingPunct="0">
              <a:spcBef>
                <a:spcPct val="20000"/>
              </a:spcBef>
              <a:buChar char="–"/>
              <a:defRPr sz="2000">
                <a:solidFill>
                  <a:schemeClr val="tx1"/>
                </a:solidFill>
                <a:latin typeface="MHeiTGB-Medium-U"/>
                <a:ea typeface="宋体" panose="02010600030101010101" pitchFamily="2" charset="-122"/>
              </a:defRPr>
            </a:lvl4pPr>
            <a:lvl5pPr marL="2057400" indent="-228600" eaLnBrk="0" hangingPunct="0">
              <a:spcBef>
                <a:spcPct val="20000"/>
              </a:spcBef>
              <a:buChar char="»"/>
              <a:defRPr sz="2000">
                <a:solidFill>
                  <a:schemeClr val="tx1"/>
                </a:solidFill>
                <a:latin typeface="MHeiTGB-Medium-U"/>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smtClean="0">
                <a:ln>
                  <a:noFill/>
                </a:ln>
                <a:solidFill>
                  <a:srgbClr val="00B0F0"/>
                </a:solidFill>
                <a:effectLst/>
                <a:uLnTx/>
                <a:uFillTx/>
                <a:latin typeface="+mn-ea"/>
                <a:ea typeface="+mn-ea"/>
                <a:cs typeface="+mn-cs"/>
              </a:rPr>
              <a:t>职业见习</a:t>
            </a:r>
            <a:endParaRPr kumimoji="0" lang="zh-CN" altLang="en-US" sz="1400" b="1" i="0" u="none" strike="noStrike" kern="1200" cap="none" spc="0" normalizeH="0" baseline="0" noProof="0" dirty="0" smtClean="0">
              <a:ln>
                <a:noFill/>
              </a:ln>
              <a:solidFill>
                <a:srgbClr val="00B0F0"/>
              </a:solidFill>
              <a:effectLst/>
              <a:uLnTx/>
              <a:uFillTx/>
              <a:latin typeface="+mn-ea"/>
              <a:ea typeface="+mn-ea"/>
              <a:cs typeface="+mn-cs"/>
            </a:endParaRPr>
          </a:p>
        </p:txBody>
      </p:sp>
      <p:sp>
        <p:nvSpPr>
          <p:cNvPr id="26663" name="Line 21"/>
          <p:cNvSpPr>
            <a:spLocks noChangeShapeType="1"/>
          </p:cNvSpPr>
          <p:nvPr/>
        </p:nvSpPr>
        <p:spPr bwMode="auto">
          <a:xfrm>
            <a:off x="5387975" y="4492625"/>
            <a:ext cx="0" cy="228600"/>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6664" name="Line 18"/>
          <p:cNvSpPr>
            <a:spLocks noChangeShapeType="1"/>
          </p:cNvSpPr>
          <p:nvPr/>
        </p:nvSpPr>
        <p:spPr bwMode="auto">
          <a:xfrm flipH="1">
            <a:off x="2717800" y="4175125"/>
            <a:ext cx="1588" cy="298450"/>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6665" name="Line 19"/>
          <p:cNvSpPr>
            <a:spLocks noChangeShapeType="1"/>
          </p:cNvSpPr>
          <p:nvPr/>
        </p:nvSpPr>
        <p:spPr bwMode="auto">
          <a:xfrm flipV="1">
            <a:off x="2033588" y="4500563"/>
            <a:ext cx="1524000" cy="0"/>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6666" name="Line 20"/>
          <p:cNvSpPr>
            <a:spLocks noChangeShapeType="1"/>
          </p:cNvSpPr>
          <p:nvPr/>
        </p:nvSpPr>
        <p:spPr bwMode="auto">
          <a:xfrm>
            <a:off x="2033588" y="4500563"/>
            <a:ext cx="0" cy="228600"/>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12328" name="AutoShape 22"/>
          <p:cNvSpPr/>
          <p:nvPr/>
        </p:nvSpPr>
        <p:spPr>
          <a:xfrm>
            <a:off x="2490788" y="4773613"/>
            <a:ext cx="533400" cy="882650"/>
          </a:xfrm>
          <a:prstGeom prst="flowChartAlternateProcess">
            <a:avLst/>
          </a:prstGeom>
          <a:noFill/>
          <a:ln w="9525" cap="flat" cmpd="sng">
            <a:solidFill>
              <a:schemeClr val="tx1"/>
            </a:solidFill>
            <a:prstDash val="solid"/>
            <a:miter/>
            <a:headEnd type="none" w="med" len="med"/>
            <a:tailEnd type="none" w="med" len="med"/>
          </a:ln>
        </p:spPr>
        <p:txBody>
          <a:bodyPr anchor="ctr" anchorCtr="0">
            <a:spAutoFit/>
          </a:bodyPr>
          <a:p>
            <a:pPr algn="ctr"/>
            <a:r>
              <a:rPr lang="zh-CN" altLang="en-US" sz="1600">
                <a:latin typeface="宋体" panose="02010600030101010101" pitchFamily="2" charset="-122"/>
                <a:ea typeface="宋体" panose="02010600030101010101" pitchFamily="2" charset="-122"/>
              </a:rPr>
              <a:t>项目工</a:t>
            </a:r>
            <a:endParaRPr lang="zh-CN" altLang="en-US" sz="1600">
              <a:latin typeface="宋体" panose="02010600030101010101" pitchFamily="2" charset="-122"/>
              <a:ea typeface="宋体" panose="02010600030101010101" pitchFamily="2" charset="-122"/>
            </a:endParaRPr>
          </a:p>
        </p:txBody>
      </p:sp>
      <p:sp>
        <p:nvSpPr>
          <p:cNvPr id="12329" name="AutoShape 23"/>
          <p:cNvSpPr/>
          <p:nvPr/>
        </p:nvSpPr>
        <p:spPr>
          <a:xfrm>
            <a:off x="3328988" y="4773613"/>
            <a:ext cx="457200" cy="874712"/>
          </a:xfrm>
          <a:prstGeom prst="flowChartAlternateProcess">
            <a:avLst/>
          </a:prstGeom>
          <a:noFill/>
          <a:ln w="9525" cap="flat" cmpd="sng">
            <a:solidFill>
              <a:schemeClr val="tx1"/>
            </a:solidFill>
            <a:prstDash val="solid"/>
            <a:miter/>
            <a:headEnd type="none" w="med" len="med"/>
            <a:tailEnd type="none" w="med" len="med"/>
          </a:ln>
        </p:spPr>
        <p:txBody>
          <a:bodyPr anchor="ctr" anchorCtr="0">
            <a:spAutoFit/>
          </a:bodyPr>
          <a:p>
            <a:pPr algn="ctr"/>
            <a:r>
              <a:rPr lang="zh-CN" altLang="en-US" sz="1600">
                <a:latin typeface="宋体" panose="02010600030101010101" pitchFamily="2" charset="-122"/>
                <a:ea typeface="宋体" panose="02010600030101010101" pitchFamily="2" charset="-122"/>
              </a:rPr>
              <a:t>终身工</a:t>
            </a:r>
            <a:endParaRPr lang="en-US" altLang="zh-CN" sz="1600">
              <a:latin typeface="宋体" panose="02010600030101010101" pitchFamily="2" charset="-122"/>
              <a:ea typeface="宋体" panose="02010600030101010101" pitchFamily="2" charset="-122"/>
            </a:endParaRPr>
          </a:p>
        </p:txBody>
      </p:sp>
      <p:sp>
        <p:nvSpPr>
          <p:cNvPr id="26669" name="AutoShape 24"/>
          <p:cNvSpPr>
            <a:spLocks noChangeArrowheads="1"/>
          </p:cNvSpPr>
          <p:nvPr/>
        </p:nvSpPr>
        <p:spPr bwMode="auto">
          <a:xfrm>
            <a:off x="1804988" y="4765675"/>
            <a:ext cx="533400" cy="882650"/>
          </a:xfrm>
          <a:prstGeom prst="flowChartAlternateProcess">
            <a:avLst/>
          </a:prstGeom>
          <a:noFill/>
          <a:ln w="9525">
            <a:solidFill>
              <a:schemeClr val="tx1"/>
            </a:solidFill>
            <a:miter lim="800000"/>
          </a:ln>
        </p:spPr>
        <p:txBody>
          <a:bodyPr anchor="ctr">
            <a:spAutoFit/>
          </a:bodyPr>
          <a:lstStyle>
            <a:lvl1pPr eaLnBrk="0" hangingPunct="0">
              <a:spcBef>
                <a:spcPct val="20000"/>
              </a:spcBef>
              <a:buChar char="•"/>
              <a:defRPr sz="2900">
                <a:solidFill>
                  <a:schemeClr val="tx1"/>
                </a:solidFill>
                <a:latin typeface="MHeiTGB-Medium-U"/>
                <a:ea typeface="宋体" panose="02010600030101010101" pitchFamily="2" charset="-122"/>
              </a:defRPr>
            </a:lvl1pPr>
            <a:lvl2pPr marL="742950" indent="-285750" eaLnBrk="0" hangingPunct="0">
              <a:spcBef>
                <a:spcPct val="20000"/>
              </a:spcBef>
              <a:buChar char="–"/>
              <a:defRPr sz="2500">
                <a:solidFill>
                  <a:schemeClr val="tx1"/>
                </a:solidFill>
                <a:latin typeface="MHeiTGB-Medium-U"/>
                <a:ea typeface="宋体" panose="02010600030101010101" pitchFamily="2" charset="-122"/>
              </a:defRPr>
            </a:lvl2pPr>
            <a:lvl3pPr marL="1143000" indent="-228600" eaLnBrk="0" hangingPunct="0">
              <a:spcBef>
                <a:spcPct val="20000"/>
              </a:spcBef>
              <a:buChar char="•"/>
              <a:defRPr sz="2100">
                <a:solidFill>
                  <a:schemeClr val="tx1"/>
                </a:solidFill>
                <a:latin typeface="MHeiTGB-Medium-U"/>
                <a:ea typeface="宋体" panose="02010600030101010101" pitchFamily="2" charset="-122"/>
              </a:defRPr>
            </a:lvl3pPr>
            <a:lvl4pPr marL="1600200" indent="-228600" eaLnBrk="0" hangingPunct="0">
              <a:spcBef>
                <a:spcPct val="20000"/>
              </a:spcBef>
              <a:buChar char="–"/>
              <a:defRPr sz="2000">
                <a:solidFill>
                  <a:schemeClr val="tx1"/>
                </a:solidFill>
                <a:latin typeface="MHeiTGB-Medium-U"/>
                <a:ea typeface="宋体" panose="02010600030101010101" pitchFamily="2" charset="-122"/>
              </a:defRPr>
            </a:lvl4pPr>
            <a:lvl5pPr marL="2057400" indent="-228600" eaLnBrk="0" hangingPunct="0">
              <a:spcBef>
                <a:spcPct val="20000"/>
              </a:spcBef>
              <a:buChar char="»"/>
              <a:defRPr sz="2000">
                <a:solidFill>
                  <a:schemeClr val="tx1"/>
                </a:solidFill>
                <a:latin typeface="MHeiTGB-Medium-U"/>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MHeiTGB-Medium-U"/>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smtClean="0">
                <a:ln>
                  <a:noFill/>
                </a:ln>
                <a:solidFill>
                  <a:schemeClr val="tx1"/>
                </a:solidFill>
                <a:effectLst/>
                <a:uLnTx/>
                <a:uFillTx/>
                <a:latin typeface="+mn-ea"/>
                <a:ea typeface="+mn-ea"/>
                <a:cs typeface="+mn-cs"/>
              </a:rPr>
              <a:t>固定工</a:t>
            </a:r>
            <a:endParaRPr kumimoji="0" lang="zh-CN" altLang="en-US" sz="1600" b="0" i="0" u="none" strike="noStrike" kern="1200" cap="none" spc="0" normalizeH="0" baseline="0" noProof="0" smtClean="0">
              <a:ln>
                <a:noFill/>
              </a:ln>
              <a:solidFill>
                <a:schemeClr val="tx1"/>
              </a:solidFill>
              <a:effectLst/>
              <a:uLnTx/>
              <a:uFillTx/>
              <a:latin typeface="+mn-ea"/>
              <a:ea typeface="+mn-ea"/>
              <a:cs typeface="+mn-cs"/>
            </a:endParaRPr>
          </a:p>
        </p:txBody>
      </p:sp>
      <p:sp>
        <p:nvSpPr>
          <p:cNvPr id="26670" name="Line 21"/>
          <p:cNvSpPr>
            <a:spLocks noChangeShapeType="1"/>
          </p:cNvSpPr>
          <p:nvPr/>
        </p:nvSpPr>
        <p:spPr bwMode="auto">
          <a:xfrm>
            <a:off x="2719388" y="4500563"/>
            <a:ext cx="0" cy="228600"/>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6671" name="Line 21"/>
          <p:cNvSpPr>
            <a:spLocks noChangeShapeType="1"/>
          </p:cNvSpPr>
          <p:nvPr/>
        </p:nvSpPr>
        <p:spPr bwMode="auto">
          <a:xfrm>
            <a:off x="3557588" y="4500563"/>
            <a:ext cx="0" cy="228600"/>
          </a:xfrm>
          <a:prstGeom prst="line">
            <a:avLst/>
          </a:prstGeom>
          <a:no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12333" name="标题 1"/>
          <p:cNvSpPr txBox="1"/>
          <p:nvPr/>
        </p:nvSpPr>
        <p:spPr>
          <a:xfrm>
            <a:off x="3525838" y="115888"/>
            <a:ext cx="5757862"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二、用工模式风险防范</a:t>
            </a:r>
            <a:endParaRPr lang="zh-CN" altLang="en-US" sz="2300">
              <a:solidFill>
                <a:srgbClr val="C00000"/>
              </a:solidFill>
              <a:latin typeface="黑体" panose="02010609060101010101" pitchFamily="49" charset="-122"/>
              <a:ea typeface="黑体" panose="02010609060101010101" pitchFamily="49" charset="-122"/>
            </a:endParaRPr>
          </a:p>
        </p:txBody>
      </p:sp>
      <p:pic>
        <p:nvPicPr>
          <p:cNvPr id="12334"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12335"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灯片编号占位符 3"/>
          <p:cNvSpPr>
            <a:spLocks noGrp="1"/>
          </p:cNvSpPr>
          <p:nvPr>
            <p:ph type="sldNum" sz="quarter" idx="12"/>
          </p:nvPr>
        </p:nvSpPr>
        <p:spPr>
          <a:ln/>
        </p:spPr>
        <p:txBody>
          <a:bodyPr wrap="square" lIns="91440" tIns="45720" rIns="91440" bIns="45720"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200">
                <a:solidFill>
                  <a:srgbClr val="898989"/>
                </a:solidFill>
                <a:latin typeface="MHeiTGB-Medium-U"/>
              </a:rPr>
            </a:fld>
            <a:endParaRPr lang="en-US" altLang="zh-CN" sz="1200">
              <a:solidFill>
                <a:srgbClr val="898989"/>
              </a:solidFill>
              <a:latin typeface="MHeiTGB-Medium-U"/>
            </a:endParaRPr>
          </a:p>
        </p:txBody>
      </p:sp>
      <p:sp>
        <p:nvSpPr>
          <p:cNvPr id="13314" name="矩形 2"/>
          <p:cNvSpPr/>
          <p:nvPr/>
        </p:nvSpPr>
        <p:spPr>
          <a:xfrm>
            <a:off x="2389188" y="5057775"/>
            <a:ext cx="3060700" cy="368300"/>
          </a:xfrm>
          <a:prstGeom prst="rect">
            <a:avLst/>
          </a:prstGeom>
          <a:noFill/>
          <a:ln w="9525">
            <a:noFill/>
          </a:ln>
        </p:spPr>
        <p:txBody>
          <a:bodyPr wrap="none" anchor="t" anchorCtr="0">
            <a:spAutoFit/>
          </a:bodyPr>
          <a:p>
            <a:r>
              <a:rPr lang="en-US" altLang="zh-CN" sz="1800">
                <a:latin typeface="微软雅黑" panose="020B0503020204020204" pitchFamily="34" charset="-122"/>
                <a:ea typeface="微软雅黑" panose="020B0503020204020204" pitchFamily="34" charset="-122"/>
              </a:rPr>
              <a:t>2</a:t>
            </a:r>
            <a:r>
              <a:rPr lang="zh-CN" altLang="en-US" sz="1800">
                <a:latin typeface="微软雅黑" panose="020B0503020204020204" pitchFamily="34" charset="-122"/>
                <a:ea typeface="微软雅黑" panose="020B0503020204020204" pitchFamily="34" charset="-122"/>
              </a:rPr>
              <a:t>、劳务派遣用工的主要风险</a:t>
            </a:r>
            <a:endParaRPr lang="zh-CN" altLang="en-US" sz="1800">
              <a:latin typeface="微软雅黑" panose="020B0503020204020204" pitchFamily="34" charset="-122"/>
              <a:ea typeface="微软雅黑" panose="020B0503020204020204" pitchFamily="34" charset="-122"/>
            </a:endParaRPr>
          </a:p>
        </p:txBody>
      </p:sp>
      <p:sp>
        <p:nvSpPr>
          <p:cNvPr id="13315" name="矩形 2"/>
          <p:cNvSpPr/>
          <p:nvPr/>
        </p:nvSpPr>
        <p:spPr>
          <a:xfrm>
            <a:off x="2166938" y="915988"/>
            <a:ext cx="2978150" cy="398462"/>
          </a:xfrm>
          <a:prstGeom prst="rect">
            <a:avLst/>
          </a:prstGeom>
          <a:noFill/>
          <a:ln w="9525">
            <a:noFill/>
          </a:ln>
        </p:spPr>
        <p:txBody>
          <a:bodyPr wrap="none" anchor="t" anchorCtr="0">
            <a:spAutoFit/>
          </a:bodyPr>
          <a:p>
            <a:r>
              <a:rPr lang="zh-CN" altLang="en-US" sz="2000">
                <a:latin typeface="微软雅黑" panose="020B0503020204020204" pitchFamily="34" charset="-122"/>
                <a:ea typeface="微软雅黑" panose="020B0503020204020204" pitchFamily="34" charset="-122"/>
              </a:rPr>
              <a:t>（一）劳务派遣风险防范</a:t>
            </a:r>
            <a:endParaRPr lang="zh-CN" altLang="en-US" sz="2000">
              <a:latin typeface="微软雅黑" panose="020B0503020204020204" pitchFamily="34" charset="-122"/>
              <a:ea typeface="微软雅黑" panose="020B0503020204020204" pitchFamily="34" charset="-122"/>
            </a:endParaRPr>
          </a:p>
        </p:txBody>
      </p:sp>
      <p:sp>
        <p:nvSpPr>
          <p:cNvPr id="13316" name="矩形 7"/>
          <p:cNvSpPr/>
          <p:nvPr/>
        </p:nvSpPr>
        <p:spPr>
          <a:xfrm>
            <a:off x="2794000" y="5599113"/>
            <a:ext cx="6946900" cy="644525"/>
          </a:xfrm>
          <a:prstGeom prst="rect">
            <a:avLst/>
          </a:prstGeom>
          <a:noFill/>
          <a:ln w="9525">
            <a:noFill/>
          </a:ln>
        </p:spPr>
        <p:txBody>
          <a:bodyPr anchor="t" anchorCtr="0">
            <a:spAutoFit/>
          </a:bodyPr>
          <a:p>
            <a:r>
              <a:rPr lang="en-US" altLang="zh-CN" sz="1800">
                <a:latin typeface="MHeiTGB-Medium-U"/>
                <a:ea typeface="宋体" panose="02010600030101010101" pitchFamily="2" charset="-122"/>
              </a:rPr>
              <a:t>A</a:t>
            </a:r>
            <a:r>
              <a:rPr lang="zh-CN" altLang="en-US" sz="1800">
                <a:latin typeface="MHeiTGB-Medium-U"/>
                <a:ea typeface="宋体" panose="02010600030101010101" pitchFamily="2" charset="-122"/>
              </a:rPr>
              <a:t>、</a:t>
            </a:r>
            <a:r>
              <a:rPr lang="zh-CN" altLang="zh-CN" sz="1800">
                <a:latin typeface="MHeiTGB-Medium-U"/>
                <a:ea typeface="宋体" panose="02010600030101010101" pitchFamily="2" charset="-122"/>
              </a:rPr>
              <a:t>同工同酬</a:t>
            </a:r>
            <a:r>
              <a:rPr lang="zh-CN" altLang="en-US" sz="1800">
                <a:latin typeface="MHeiTGB-Medium-U"/>
                <a:ea typeface="宋体" panose="02010600030101010101" pitchFamily="2" charset="-122"/>
              </a:rPr>
              <a:t>，        </a:t>
            </a:r>
            <a:r>
              <a:rPr lang="en-US" altLang="zh-CN" sz="1800">
                <a:latin typeface="MHeiTGB-Medium-U"/>
                <a:ea typeface="宋体" panose="02010600030101010101" pitchFamily="2" charset="-122"/>
              </a:rPr>
              <a:t>B</a:t>
            </a:r>
            <a:r>
              <a:rPr lang="zh-CN" altLang="en-US" sz="1800">
                <a:latin typeface="MHeiTGB-Medium-U"/>
                <a:ea typeface="宋体" panose="02010600030101010101" pitchFamily="2" charset="-122"/>
              </a:rPr>
              <a:t>、</a:t>
            </a:r>
            <a:r>
              <a:rPr lang="zh-CN" altLang="zh-CN" sz="1800">
                <a:latin typeface="MHeiTGB-Medium-U"/>
                <a:ea typeface="宋体" panose="02010600030101010101" pitchFamily="2" charset="-122"/>
              </a:rPr>
              <a:t>临时性、辅助性</a:t>
            </a:r>
            <a:r>
              <a:rPr lang="zh-CN" altLang="en-US" sz="1800">
                <a:latin typeface="MHeiTGB-Medium-U"/>
                <a:ea typeface="宋体" panose="02010600030101010101" pitchFamily="2" charset="-122"/>
              </a:rPr>
              <a:t>、</a:t>
            </a:r>
            <a:r>
              <a:rPr lang="zh-CN" altLang="zh-CN" sz="1800">
                <a:latin typeface="MHeiTGB-Medium-U"/>
                <a:ea typeface="宋体" panose="02010600030101010101" pitchFamily="2" charset="-122"/>
              </a:rPr>
              <a:t>替代性</a:t>
            </a:r>
            <a:r>
              <a:rPr lang="zh-CN" altLang="en-US" sz="1800">
                <a:latin typeface="MHeiTGB-Medium-U"/>
                <a:ea typeface="宋体" panose="02010600030101010101" pitchFamily="2" charset="-122"/>
              </a:rPr>
              <a:t>，</a:t>
            </a:r>
            <a:endParaRPr lang="en-US" altLang="zh-CN" sz="1800">
              <a:latin typeface="MHeiTGB-Medium-U"/>
              <a:ea typeface="宋体" panose="02010600030101010101" pitchFamily="2" charset="-122"/>
            </a:endParaRPr>
          </a:p>
          <a:p>
            <a:r>
              <a:rPr lang="en-US" altLang="zh-CN" sz="1800">
                <a:latin typeface="MHeiTGB-Medium-U"/>
                <a:ea typeface="宋体" panose="02010600030101010101" pitchFamily="2" charset="-122"/>
              </a:rPr>
              <a:t>C</a:t>
            </a:r>
            <a:r>
              <a:rPr lang="zh-CN" altLang="en-US" sz="1800">
                <a:latin typeface="MHeiTGB-Medium-U"/>
                <a:ea typeface="宋体" panose="02010600030101010101" pitchFamily="2" charset="-122"/>
              </a:rPr>
              <a:t>、比例限制</a:t>
            </a:r>
            <a:r>
              <a:rPr lang="en-US" altLang="zh-CN" sz="1800">
                <a:latin typeface="MHeiTGB-Medium-U"/>
                <a:ea typeface="宋体" panose="02010600030101010101" pitchFamily="2" charset="-122"/>
              </a:rPr>
              <a:t>10%</a:t>
            </a:r>
            <a:r>
              <a:rPr lang="zh-CN" altLang="en-US" sz="1800">
                <a:latin typeface="MHeiTGB-Medium-U"/>
                <a:ea typeface="宋体" panose="02010600030101010101" pitchFamily="2" charset="-122"/>
              </a:rPr>
              <a:t>，   </a:t>
            </a:r>
            <a:r>
              <a:rPr lang="en-US" altLang="zh-CN" sz="1800">
                <a:latin typeface="MHeiTGB-Medium-U"/>
                <a:ea typeface="宋体" panose="02010600030101010101" pitchFamily="2" charset="-122"/>
              </a:rPr>
              <a:t>D</a:t>
            </a:r>
            <a:r>
              <a:rPr lang="zh-CN" altLang="en-US" sz="1800">
                <a:latin typeface="MHeiTGB-Medium-U"/>
                <a:ea typeface="宋体" panose="02010600030101010101" pitchFamily="2" charset="-122"/>
              </a:rPr>
              <a:t>、连带责任</a:t>
            </a:r>
            <a:endParaRPr lang="zh-CN" altLang="en-US" sz="1800">
              <a:latin typeface="MHeiTGB-Medium-U"/>
              <a:ea typeface="宋体" panose="02010600030101010101" pitchFamily="2" charset="-122"/>
            </a:endParaRPr>
          </a:p>
        </p:txBody>
      </p:sp>
      <p:sp>
        <p:nvSpPr>
          <p:cNvPr id="13317" name="矩形 2"/>
          <p:cNvSpPr/>
          <p:nvPr/>
        </p:nvSpPr>
        <p:spPr>
          <a:xfrm>
            <a:off x="2389188" y="1398588"/>
            <a:ext cx="4957762" cy="368300"/>
          </a:xfrm>
          <a:prstGeom prst="rect">
            <a:avLst/>
          </a:prstGeom>
          <a:noFill/>
          <a:ln w="9525">
            <a:noFill/>
          </a:ln>
        </p:spPr>
        <p:txBody>
          <a:bodyPr wrap="none" anchor="t" anchorCtr="0">
            <a:spAutoFit/>
          </a:bodyPr>
          <a:p>
            <a:r>
              <a:rPr lang="en-US" altLang="zh-CN" sz="1800">
                <a:latin typeface="微软雅黑" panose="020B0503020204020204" pitchFamily="34" charset="-122"/>
                <a:ea typeface="微软雅黑" panose="020B0503020204020204" pitchFamily="34" charset="-122"/>
              </a:rPr>
              <a:t>1</a:t>
            </a:r>
            <a:r>
              <a:rPr lang="zh-CN" altLang="en-US" sz="1800">
                <a:latin typeface="微软雅黑" panose="020B0503020204020204" pitchFamily="34" charset="-122"/>
                <a:ea typeface="微软雅黑" panose="020B0503020204020204" pitchFamily="34" charset="-122"/>
              </a:rPr>
              <a:t>、</a:t>
            </a:r>
            <a:r>
              <a:rPr lang="zh-CN" altLang="zh-CN" sz="1800">
                <a:latin typeface="微软雅黑" panose="020B0503020204020204" pitchFamily="34" charset="-122"/>
                <a:ea typeface="微软雅黑" panose="020B0503020204020204" pitchFamily="34" charset="-122"/>
              </a:rPr>
              <a:t>劳务派遣工</a:t>
            </a:r>
            <a:r>
              <a:rPr lang="zh-CN" altLang="en-US" sz="1800">
                <a:latin typeface="微软雅黑" panose="020B0503020204020204" pitchFamily="34" charset="-122"/>
                <a:ea typeface="微软雅黑" panose="020B0503020204020204" pitchFamily="34" charset="-122"/>
              </a:rPr>
              <a:t>与劳务用工、</a:t>
            </a:r>
            <a:r>
              <a:rPr lang="zh-CN" altLang="zh-CN" sz="1800">
                <a:latin typeface="微软雅黑" panose="020B0503020204020204" pitchFamily="34" charset="-122"/>
                <a:ea typeface="微软雅黑" panose="020B0503020204020204" pitchFamily="34" charset="-122"/>
              </a:rPr>
              <a:t>劳动合同工</a:t>
            </a:r>
            <a:r>
              <a:rPr lang="zh-CN" altLang="en-US" sz="1800">
                <a:latin typeface="微软雅黑" panose="020B0503020204020204" pitchFamily="34" charset="-122"/>
                <a:ea typeface="微软雅黑" panose="020B0503020204020204" pitchFamily="34" charset="-122"/>
              </a:rPr>
              <a:t>的区别 </a:t>
            </a:r>
            <a:endParaRPr lang="zh-CN" altLang="en-US" sz="1800">
              <a:latin typeface="微软雅黑" panose="020B0503020204020204" pitchFamily="34" charset="-122"/>
              <a:ea typeface="微软雅黑" panose="020B0503020204020204" pitchFamily="34" charset="-122"/>
            </a:endParaRPr>
          </a:p>
        </p:txBody>
      </p:sp>
      <p:graphicFrame>
        <p:nvGraphicFramePr>
          <p:cNvPr id="24582" name="表格 24581"/>
          <p:cNvGraphicFramePr/>
          <p:nvPr/>
        </p:nvGraphicFramePr>
        <p:xfrm>
          <a:off x="2605088" y="1870075"/>
          <a:ext cx="7605713" cy="2887663"/>
        </p:xfrm>
        <a:graphic>
          <a:graphicData uri="http://schemas.openxmlformats.org/drawingml/2006/table">
            <a:tbl>
              <a:tblPr/>
              <a:tblGrid>
                <a:gridCol w="2025650"/>
                <a:gridCol w="1986915"/>
                <a:gridCol w="1987550"/>
                <a:gridCol w="1605280"/>
              </a:tblGrid>
              <a:tr h="42735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Tx/>
                        <a:buNone/>
                      </a:pPr>
                      <a:endParaRPr lang="zh-CN" altLang="en-US" sz="1600" b="1">
                        <a:solidFill>
                          <a:srgbClr val="FFFFFF"/>
                        </a:solidFill>
                        <a:latin typeface="Arial" panose="020B0604020202020204" pitchFamily="34" charset="0"/>
                      </a:endParaRPr>
                    </a:p>
                  </a:txBody>
                  <a:tcPr marL="91429" marR="91429" marT="45706" marB="45706">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FontTx/>
                        <a:buNone/>
                      </a:pPr>
                      <a:r>
                        <a:rPr lang="zh-CN" altLang="en-US" sz="1600" b="1">
                          <a:solidFill>
                            <a:srgbClr val="1E4649"/>
                          </a:solidFill>
                          <a:latin typeface="Arial" panose="020B0604020202020204" pitchFamily="34" charset="0"/>
                        </a:rPr>
                        <a:t>劳务用工</a:t>
                      </a:r>
                      <a:endParaRPr lang="zh-CN" altLang="en-US" sz="1600" b="1">
                        <a:solidFill>
                          <a:srgbClr val="1E4649"/>
                        </a:solidFill>
                        <a:latin typeface="Arial" panose="020B0604020202020204" pitchFamily="34" charset="0"/>
                      </a:endParaRPr>
                    </a:p>
                  </a:txBody>
                  <a:tcPr marL="91429" marR="91429" marT="45706" marB="45706">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FontTx/>
                        <a:buNone/>
                      </a:pPr>
                      <a:r>
                        <a:rPr lang="zh-CN" altLang="en-US" sz="1600" b="1">
                          <a:solidFill>
                            <a:srgbClr val="1E4649"/>
                          </a:solidFill>
                          <a:latin typeface="Arial" panose="020B0604020202020204" pitchFamily="34" charset="0"/>
                        </a:rPr>
                        <a:t>劳动合同工</a:t>
                      </a:r>
                      <a:endParaRPr lang="zh-CN" altLang="en-US" sz="1600" b="1">
                        <a:solidFill>
                          <a:srgbClr val="1E4649"/>
                        </a:solidFill>
                        <a:latin typeface="Arial" panose="020B0604020202020204" pitchFamily="34" charset="0"/>
                      </a:endParaRPr>
                    </a:p>
                  </a:txBody>
                  <a:tcPr marL="91429" marR="91429" marT="45706" marB="45706">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FontTx/>
                        <a:buNone/>
                      </a:pPr>
                      <a:r>
                        <a:rPr lang="zh-CN" altLang="en-US" sz="1600" b="1">
                          <a:solidFill>
                            <a:srgbClr val="1E4649"/>
                          </a:solidFill>
                          <a:latin typeface="Arial" panose="020B0604020202020204" pitchFamily="34" charset="0"/>
                        </a:rPr>
                        <a:t>劳务派遣工</a:t>
                      </a:r>
                      <a:endParaRPr lang="zh-CN" altLang="en-US" sz="1600" b="1">
                        <a:solidFill>
                          <a:srgbClr val="1E4649"/>
                        </a:solidFill>
                        <a:latin typeface="Arial" panose="020B0604020202020204" pitchFamily="34" charset="0"/>
                      </a:endParaRPr>
                    </a:p>
                  </a:txBody>
                  <a:tcPr marL="91429" marR="91429" marT="45706" marB="45706">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6794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Tx/>
                        <a:buNone/>
                      </a:pPr>
                      <a:r>
                        <a:rPr lang="zh-CN" altLang="en-US" sz="1600" b="1">
                          <a:solidFill>
                            <a:srgbClr val="3C8C93"/>
                          </a:solidFill>
                          <a:latin typeface="Arial" panose="020B0604020202020204" pitchFamily="34" charset="0"/>
                        </a:rPr>
                        <a:t>法律关系</a:t>
                      </a:r>
                      <a:endParaRPr lang="zh-CN" altLang="en-US" sz="1600" b="1">
                        <a:solidFill>
                          <a:srgbClr val="3C8C93"/>
                        </a:solidFill>
                        <a:latin typeface="Arial" panose="020B0604020202020204" pitchFamily="34" charset="0"/>
                      </a:endParaRPr>
                    </a:p>
                  </a:txBody>
                  <a:tcPr marL="91429" marR="91429" marT="45706" marB="45706"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defTabSz="827405" eaLnBrk="1" hangingPunct="1">
                        <a:buFontTx/>
                        <a:buNone/>
                      </a:pPr>
                      <a:r>
                        <a:rPr lang="zh-CN" altLang="en-US" sz="1200">
                          <a:solidFill>
                            <a:srgbClr val="000000"/>
                          </a:solidFill>
                          <a:latin typeface="Arial" panose="020B0604020202020204" pitchFamily="34" charset="0"/>
                        </a:rPr>
                        <a:t>平等民事法律关系，受</a:t>
                      </a:r>
                      <a:r>
                        <a:rPr lang="en-US" altLang="zh-CN" sz="1200">
                          <a:solidFill>
                            <a:srgbClr val="000000"/>
                          </a:solidFill>
                          <a:latin typeface="Arial" panose="020B0604020202020204" pitchFamily="34" charset="0"/>
                        </a:rPr>
                        <a:t>《《</a:t>
                      </a:r>
                      <a:r>
                        <a:rPr lang="zh-CN" altLang="en-US" sz="1200">
                          <a:solidFill>
                            <a:srgbClr val="000000"/>
                          </a:solidFill>
                          <a:latin typeface="Arial" panose="020B0604020202020204" pitchFamily="34" charset="0"/>
                        </a:rPr>
                        <a:t>民法通则</a:t>
                      </a:r>
                      <a:r>
                        <a:rPr lang="en-US" altLang="zh-CN" sz="1200">
                          <a:solidFill>
                            <a:srgbClr val="000000"/>
                          </a:solidFill>
                          <a:latin typeface="Arial" panose="020B0604020202020204" pitchFamily="34" charset="0"/>
                        </a:rPr>
                        <a:t>》</a:t>
                      </a:r>
                      <a:r>
                        <a:rPr lang="zh-CN" altLang="en-US" sz="1200">
                          <a:solidFill>
                            <a:srgbClr val="000000"/>
                          </a:solidFill>
                          <a:latin typeface="Arial" panose="020B0604020202020204" pitchFamily="34" charset="0"/>
                        </a:rPr>
                        <a:t>和</a:t>
                      </a:r>
                      <a:r>
                        <a:rPr lang="en-US" altLang="zh-CN" sz="1200">
                          <a:solidFill>
                            <a:srgbClr val="000000"/>
                          </a:solidFill>
                          <a:latin typeface="Arial" panose="020B0604020202020204" pitchFamily="34" charset="0"/>
                        </a:rPr>
                        <a:t>《</a:t>
                      </a:r>
                      <a:r>
                        <a:rPr lang="zh-CN" altLang="en-US" sz="1200">
                          <a:solidFill>
                            <a:srgbClr val="000000"/>
                          </a:solidFill>
                          <a:latin typeface="Arial" panose="020B0604020202020204" pitchFamily="34" charset="0"/>
                        </a:rPr>
                        <a:t>合同法</a:t>
                      </a:r>
                      <a:r>
                        <a:rPr lang="en-US" altLang="zh-CN" sz="1200">
                          <a:solidFill>
                            <a:srgbClr val="000000"/>
                          </a:solidFill>
                          <a:latin typeface="Arial" panose="020B0604020202020204" pitchFamily="34" charset="0"/>
                        </a:rPr>
                        <a:t>》</a:t>
                      </a:r>
                      <a:r>
                        <a:rPr lang="zh-CN" altLang="en-US" sz="1200">
                          <a:solidFill>
                            <a:srgbClr val="000000"/>
                          </a:solidFill>
                          <a:latin typeface="Arial" panose="020B0604020202020204" pitchFamily="34" charset="0"/>
                        </a:rPr>
                        <a:t>的调整</a:t>
                      </a:r>
                      <a:endParaRPr lang="zh-CN" altLang="en-US" sz="1200">
                        <a:solidFill>
                          <a:srgbClr val="000000"/>
                        </a:solidFill>
                        <a:latin typeface="Arial" panose="020B0604020202020204" pitchFamily="34" charset="0"/>
                      </a:endParaRPr>
                    </a:p>
                  </a:txBody>
                  <a:tcPr marL="91429" marR="91429" marT="45706" marB="45706"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Tx/>
                        <a:buNone/>
                      </a:pPr>
                      <a:r>
                        <a:rPr lang="zh-CN" altLang="en-US" sz="1200">
                          <a:solidFill>
                            <a:srgbClr val="000000"/>
                          </a:solidFill>
                          <a:latin typeface="Arial" panose="020B0604020202020204" pitchFamily="34" charset="0"/>
                        </a:rPr>
                        <a:t>管理与被管理的隶属关系，受</a:t>
                      </a:r>
                      <a:r>
                        <a:rPr lang="en-US" altLang="zh-CN" sz="1200">
                          <a:solidFill>
                            <a:srgbClr val="000000"/>
                          </a:solidFill>
                          <a:latin typeface="Arial" panose="020B0604020202020204" pitchFamily="34" charset="0"/>
                        </a:rPr>
                        <a:t>《</a:t>
                      </a:r>
                      <a:r>
                        <a:rPr lang="zh-CN" altLang="en-US" sz="1200">
                          <a:solidFill>
                            <a:srgbClr val="000000"/>
                          </a:solidFill>
                          <a:latin typeface="Arial" panose="020B0604020202020204" pitchFamily="34" charset="0"/>
                        </a:rPr>
                        <a:t>劳动法</a:t>
                      </a:r>
                      <a:r>
                        <a:rPr lang="en-US" altLang="zh-CN" sz="1200">
                          <a:solidFill>
                            <a:srgbClr val="000000"/>
                          </a:solidFill>
                          <a:latin typeface="Arial" panose="020B0604020202020204" pitchFamily="34" charset="0"/>
                        </a:rPr>
                        <a:t>》</a:t>
                      </a:r>
                      <a:r>
                        <a:rPr lang="zh-CN" altLang="en-US" sz="1200">
                          <a:solidFill>
                            <a:srgbClr val="000000"/>
                          </a:solidFill>
                          <a:latin typeface="Arial" panose="020B0604020202020204" pitchFamily="34" charset="0"/>
                        </a:rPr>
                        <a:t>、</a:t>
                      </a:r>
                      <a:r>
                        <a:rPr lang="en-US" altLang="zh-CN" sz="1200">
                          <a:solidFill>
                            <a:srgbClr val="000000"/>
                          </a:solidFill>
                          <a:latin typeface="Arial" panose="020B0604020202020204" pitchFamily="34" charset="0"/>
                        </a:rPr>
                        <a:t>《</a:t>
                      </a:r>
                      <a:r>
                        <a:rPr lang="zh-CN" altLang="en-US" sz="1200">
                          <a:solidFill>
                            <a:srgbClr val="000000"/>
                          </a:solidFill>
                          <a:latin typeface="Arial" panose="020B0604020202020204" pitchFamily="34" charset="0"/>
                        </a:rPr>
                        <a:t>劳动合同法</a:t>
                      </a:r>
                      <a:r>
                        <a:rPr lang="en-US" altLang="zh-CN" sz="1200">
                          <a:solidFill>
                            <a:srgbClr val="000000"/>
                          </a:solidFill>
                          <a:latin typeface="Arial" panose="020B0604020202020204" pitchFamily="34" charset="0"/>
                        </a:rPr>
                        <a:t>》</a:t>
                      </a:r>
                      <a:r>
                        <a:rPr lang="zh-CN" altLang="en-US" sz="1200">
                          <a:solidFill>
                            <a:srgbClr val="000000"/>
                          </a:solidFill>
                          <a:latin typeface="Arial" panose="020B0604020202020204" pitchFamily="34" charset="0"/>
                        </a:rPr>
                        <a:t>的调整</a:t>
                      </a:r>
                      <a:endParaRPr lang="zh-CN" altLang="en-US" sz="1200">
                        <a:solidFill>
                          <a:srgbClr val="000000"/>
                        </a:solidFill>
                        <a:latin typeface="Arial" panose="020B0604020202020204" pitchFamily="34" charset="0"/>
                      </a:endParaRPr>
                    </a:p>
                  </a:txBody>
                  <a:tcPr marL="91429" marR="91429" marT="45706" marB="45706"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Tx/>
                        <a:buNone/>
                      </a:pPr>
                      <a:r>
                        <a:rPr lang="zh-CN" altLang="en-US" sz="1200">
                          <a:solidFill>
                            <a:srgbClr val="000000"/>
                          </a:solidFill>
                          <a:latin typeface="Arial" panose="020B0604020202020204" pitchFamily="34" charset="0"/>
                        </a:rPr>
                        <a:t>劳务合同+劳动合同，受劳动法规调整</a:t>
                      </a:r>
                      <a:endParaRPr lang="zh-CN" altLang="en-US" sz="1200">
                        <a:solidFill>
                          <a:srgbClr val="000000"/>
                        </a:solidFill>
                        <a:latin typeface="Arial" panose="020B0604020202020204" pitchFamily="34" charset="0"/>
                      </a:endParaRPr>
                    </a:p>
                  </a:txBody>
                  <a:tcPr marL="91429" marR="91429" marT="45706" marB="45706"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r>
              <a:tr h="41529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Tx/>
                        <a:buNone/>
                      </a:pPr>
                      <a:r>
                        <a:rPr lang="zh-CN" altLang="en-US" sz="1600" b="1">
                          <a:solidFill>
                            <a:srgbClr val="3C8C93"/>
                          </a:solidFill>
                          <a:latin typeface="Arial" panose="020B0604020202020204" pitchFamily="34" charset="0"/>
                        </a:rPr>
                        <a:t>风险责任承担主体</a:t>
                      </a:r>
                      <a:endParaRPr lang="zh-CN" altLang="en-US" sz="1600" b="1">
                        <a:solidFill>
                          <a:srgbClr val="3C8C93"/>
                        </a:solidFill>
                        <a:latin typeface="Arial" panose="020B0604020202020204" pitchFamily="34" charset="0"/>
                      </a:endParaRPr>
                    </a:p>
                  </a:txBody>
                  <a:tcPr marL="91429" marR="91429" marT="45706" marB="45706"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Tx/>
                        <a:buNone/>
                      </a:pPr>
                      <a:r>
                        <a:rPr lang="zh-CN" altLang="en-US" sz="1600">
                          <a:solidFill>
                            <a:srgbClr val="000000"/>
                          </a:solidFill>
                          <a:latin typeface="Arial" panose="020B0604020202020204" pitchFamily="34" charset="0"/>
                        </a:rPr>
                        <a:t>自行承担</a:t>
                      </a:r>
                      <a:endParaRPr lang="zh-CN" altLang="en-US" sz="1600">
                        <a:solidFill>
                          <a:srgbClr val="000000"/>
                        </a:solidFill>
                        <a:latin typeface="Arial" panose="020B0604020202020204" pitchFamily="34" charset="0"/>
                      </a:endParaRPr>
                    </a:p>
                  </a:txBody>
                  <a:tcPr marL="91429" marR="91429" marT="45706" marB="45706"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Tx/>
                        <a:buNone/>
                      </a:pPr>
                      <a:r>
                        <a:rPr lang="zh-CN" altLang="en-US" sz="1600">
                          <a:solidFill>
                            <a:srgbClr val="000000"/>
                          </a:solidFill>
                          <a:latin typeface="Arial" panose="020B0604020202020204" pitchFamily="34" charset="0"/>
                        </a:rPr>
                        <a:t>单位承担</a:t>
                      </a:r>
                      <a:endParaRPr lang="zh-CN" altLang="en-US" sz="1600">
                        <a:solidFill>
                          <a:srgbClr val="000000"/>
                        </a:solidFill>
                        <a:latin typeface="Arial" panose="020B0604020202020204" pitchFamily="34" charset="0"/>
                      </a:endParaRPr>
                    </a:p>
                  </a:txBody>
                  <a:tcPr marL="91429" marR="91429" marT="45706" marB="45706"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defTabSz="827405" eaLnBrk="1" hangingPunct="1">
                        <a:buFontTx/>
                        <a:buNone/>
                      </a:pPr>
                      <a:r>
                        <a:rPr lang="zh-CN" altLang="en-US" sz="1600">
                          <a:solidFill>
                            <a:srgbClr val="000000"/>
                          </a:solidFill>
                          <a:latin typeface="Arial" panose="020B0604020202020204" pitchFamily="34" charset="0"/>
                        </a:rPr>
                        <a:t>连带赔偿责任</a:t>
                      </a:r>
                      <a:endParaRPr lang="zh-CN" altLang="en-US" sz="1600">
                        <a:solidFill>
                          <a:srgbClr val="000000"/>
                        </a:solidFill>
                        <a:latin typeface="Arial" panose="020B0604020202020204" pitchFamily="34" charset="0"/>
                      </a:endParaRPr>
                    </a:p>
                  </a:txBody>
                  <a:tcPr marL="91429" marR="91429" marT="45706" marB="45706"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r>
              <a:tr h="48577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Tx/>
                        <a:buNone/>
                      </a:pPr>
                      <a:r>
                        <a:rPr lang="zh-CN" altLang="en-US" sz="1600" b="1">
                          <a:solidFill>
                            <a:srgbClr val="3C8C93"/>
                          </a:solidFill>
                          <a:latin typeface="Arial" panose="020B0604020202020204" pitchFamily="34" charset="0"/>
                        </a:rPr>
                        <a:t>劳动报酬支付形式</a:t>
                      </a:r>
                      <a:endParaRPr lang="zh-CN" altLang="en-US" sz="1600" b="1">
                        <a:solidFill>
                          <a:srgbClr val="3C8C93"/>
                        </a:solidFill>
                        <a:latin typeface="Arial" panose="020B0604020202020204" pitchFamily="34" charset="0"/>
                      </a:endParaRPr>
                    </a:p>
                  </a:txBody>
                  <a:tcPr marL="91429" marR="91429" marT="45706" marB="45706"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Tx/>
                        <a:buNone/>
                      </a:pPr>
                      <a:r>
                        <a:rPr lang="zh-CN" altLang="en-US" sz="1600">
                          <a:solidFill>
                            <a:srgbClr val="000000"/>
                          </a:solidFill>
                          <a:latin typeface="Arial" panose="020B0604020202020204" pitchFamily="34" charset="0"/>
                        </a:rPr>
                        <a:t>劳务费</a:t>
                      </a:r>
                      <a:endParaRPr lang="zh-CN" altLang="en-US" sz="1600">
                        <a:solidFill>
                          <a:srgbClr val="000000"/>
                        </a:solidFill>
                        <a:latin typeface="Arial" panose="020B0604020202020204" pitchFamily="34" charset="0"/>
                      </a:endParaRPr>
                    </a:p>
                  </a:txBody>
                  <a:tcPr marL="91429" marR="91429" marT="45706" marB="45706"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Tx/>
                        <a:buNone/>
                      </a:pPr>
                      <a:r>
                        <a:rPr lang="zh-CN" altLang="en-US" sz="1600">
                          <a:solidFill>
                            <a:srgbClr val="000000"/>
                          </a:solidFill>
                          <a:latin typeface="Arial" panose="020B0604020202020204" pitchFamily="34" charset="0"/>
                        </a:rPr>
                        <a:t>工资</a:t>
                      </a:r>
                      <a:endParaRPr lang="zh-CN" altLang="en-US" sz="1600">
                        <a:solidFill>
                          <a:srgbClr val="000000"/>
                        </a:solidFill>
                        <a:latin typeface="Arial" panose="020B0604020202020204" pitchFamily="34" charset="0"/>
                      </a:endParaRPr>
                    </a:p>
                  </a:txBody>
                  <a:tcPr marL="91429" marR="91429" marT="45706" marB="45706"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Tx/>
                        <a:buNone/>
                      </a:pPr>
                      <a:r>
                        <a:rPr lang="zh-CN" altLang="en-US" sz="1200">
                          <a:solidFill>
                            <a:srgbClr val="000000"/>
                          </a:solidFill>
                          <a:latin typeface="Arial" panose="020B0604020202020204" pitchFamily="34" charset="0"/>
                        </a:rPr>
                        <a:t>提供劳务费用，由派遣单位支付工资</a:t>
                      </a:r>
                      <a:endParaRPr lang="zh-CN" altLang="en-US" sz="1200">
                        <a:solidFill>
                          <a:srgbClr val="000000"/>
                        </a:solidFill>
                        <a:latin typeface="Arial" panose="020B0604020202020204" pitchFamily="34" charset="0"/>
                      </a:endParaRPr>
                    </a:p>
                  </a:txBody>
                  <a:tcPr marL="91429" marR="91429" marT="45706" marB="45706"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r>
              <a:tr h="48577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Tx/>
                        <a:buNone/>
                      </a:pPr>
                      <a:r>
                        <a:rPr lang="zh-CN" altLang="en-US" sz="1600" b="1">
                          <a:solidFill>
                            <a:srgbClr val="3C8C93"/>
                          </a:solidFill>
                          <a:latin typeface="Arial" panose="020B0604020202020204" pitchFamily="34" charset="0"/>
                        </a:rPr>
                        <a:t>用工单位义务</a:t>
                      </a:r>
                      <a:endParaRPr lang="zh-CN" altLang="en-US" sz="1600" b="1">
                        <a:solidFill>
                          <a:srgbClr val="3C8C93"/>
                        </a:solidFill>
                        <a:latin typeface="Arial" panose="020B0604020202020204" pitchFamily="34" charset="0"/>
                      </a:endParaRPr>
                    </a:p>
                  </a:txBody>
                  <a:tcPr marL="91429" marR="91429" marT="45706" marB="45706"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Tx/>
                        <a:buNone/>
                      </a:pPr>
                      <a:r>
                        <a:rPr lang="zh-CN" altLang="en-US" sz="1600">
                          <a:solidFill>
                            <a:srgbClr val="000000"/>
                          </a:solidFill>
                          <a:latin typeface="Arial" panose="020B0604020202020204" pitchFamily="34" charset="0"/>
                        </a:rPr>
                        <a:t>不需交社保</a:t>
                      </a:r>
                      <a:endParaRPr lang="zh-CN" altLang="en-US" sz="1600">
                        <a:solidFill>
                          <a:srgbClr val="000000"/>
                        </a:solidFill>
                        <a:latin typeface="Arial" panose="020B0604020202020204" pitchFamily="34" charset="0"/>
                      </a:endParaRPr>
                    </a:p>
                  </a:txBody>
                  <a:tcPr marL="91429" marR="91429" marT="45706" marB="45706"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Tx/>
                        <a:buNone/>
                      </a:pPr>
                      <a:r>
                        <a:rPr lang="zh-CN" altLang="en-US" sz="1600">
                          <a:solidFill>
                            <a:srgbClr val="000000"/>
                          </a:solidFill>
                          <a:latin typeface="Arial" panose="020B0604020202020204" pitchFamily="34" charset="0"/>
                        </a:rPr>
                        <a:t>依法缴纳社保</a:t>
                      </a:r>
                      <a:endParaRPr lang="zh-CN" altLang="en-US" sz="1600">
                        <a:solidFill>
                          <a:srgbClr val="000000"/>
                        </a:solidFill>
                        <a:latin typeface="Arial" panose="020B0604020202020204" pitchFamily="34" charset="0"/>
                      </a:endParaRPr>
                    </a:p>
                  </a:txBody>
                  <a:tcPr marL="91429" marR="91429" marT="45706" marB="45706"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Tx/>
                        <a:buNone/>
                      </a:pPr>
                      <a:r>
                        <a:rPr lang="zh-CN" altLang="en-US" sz="1200">
                          <a:solidFill>
                            <a:srgbClr val="000000"/>
                          </a:solidFill>
                          <a:latin typeface="Arial" panose="020B0604020202020204" pitchFamily="34" charset="0"/>
                        </a:rPr>
                        <a:t>提供劳务费用，由派遣单位缴纳社保</a:t>
                      </a:r>
                      <a:endParaRPr lang="zh-CN" altLang="en-US" sz="1200">
                        <a:solidFill>
                          <a:srgbClr val="000000"/>
                        </a:solidFill>
                        <a:latin typeface="Arial" panose="020B0604020202020204" pitchFamily="34" charset="0"/>
                      </a:endParaRPr>
                    </a:p>
                  </a:txBody>
                  <a:tcPr marL="91429" marR="91429" marT="45706" marB="45706"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r>
              <a:tr h="39370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Tx/>
                        <a:buNone/>
                      </a:pPr>
                      <a:r>
                        <a:rPr lang="zh-CN" altLang="en-US" sz="1600" b="1">
                          <a:solidFill>
                            <a:srgbClr val="3C8C93"/>
                          </a:solidFill>
                          <a:latin typeface="Arial" panose="020B0604020202020204" pitchFamily="34" charset="0"/>
                        </a:rPr>
                        <a:t>解除方式</a:t>
                      </a:r>
                      <a:endParaRPr lang="zh-CN" altLang="en-US" sz="1600" b="1">
                        <a:solidFill>
                          <a:srgbClr val="3C8C93"/>
                        </a:solidFill>
                        <a:latin typeface="Arial" panose="020B0604020202020204" pitchFamily="34" charset="0"/>
                      </a:endParaRPr>
                    </a:p>
                  </a:txBody>
                  <a:tcPr marL="91429" marR="91429" marT="45706" marB="45706"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Tx/>
                        <a:buNone/>
                      </a:pPr>
                      <a:r>
                        <a:rPr lang="zh-CN" altLang="zh-CN" sz="1600">
                          <a:solidFill>
                            <a:srgbClr val="000000"/>
                          </a:solidFill>
                          <a:latin typeface="Arial" panose="020B0604020202020204" pitchFamily="34" charset="0"/>
                        </a:rPr>
                        <a:t>依约随时解除</a:t>
                      </a:r>
                      <a:endParaRPr lang="zh-CN" altLang="en-US" sz="1600">
                        <a:solidFill>
                          <a:srgbClr val="000000"/>
                        </a:solidFill>
                        <a:latin typeface="Arial" panose="020B0604020202020204" pitchFamily="34" charset="0"/>
                      </a:endParaRPr>
                    </a:p>
                  </a:txBody>
                  <a:tcPr marL="91429" marR="91429" marT="45706" marB="45706"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Tx/>
                        <a:buNone/>
                      </a:pPr>
                      <a:r>
                        <a:rPr lang="zh-CN" altLang="en-US" sz="1600">
                          <a:solidFill>
                            <a:srgbClr val="000000"/>
                          </a:solidFill>
                          <a:latin typeface="Arial" panose="020B0604020202020204" pitchFamily="34" charset="0"/>
                        </a:rPr>
                        <a:t>必须依法解除</a:t>
                      </a:r>
                      <a:endParaRPr lang="zh-CN" altLang="en-US" sz="1600">
                        <a:solidFill>
                          <a:srgbClr val="000000"/>
                        </a:solidFill>
                        <a:latin typeface="Arial" panose="020B0604020202020204" pitchFamily="34" charset="0"/>
                      </a:endParaRPr>
                    </a:p>
                  </a:txBody>
                  <a:tcPr marL="91429" marR="91429" marT="45706" marB="45706"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1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FontTx/>
                        <a:buNone/>
                      </a:pPr>
                      <a:r>
                        <a:rPr lang="zh-CN" altLang="en-US" sz="1200">
                          <a:solidFill>
                            <a:srgbClr val="000000"/>
                          </a:solidFill>
                          <a:latin typeface="Arial" panose="020B0604020202020204" pitchFamily="34" charset="0"/>
                        </a:rPr>
                        <a:t>退回，不存在解除</a:t>
                      </a:r>
                      <a:endParaRPr lang="zh-CN" altLang="en-US" sz="1200">
                        <a:solidFill>
                          <a:srgbClr val="000000"/>
                        </a:solidFill>
                        <a:latin typeface="Arial" panose="020B0604020202020204" pitchFamily="34" charset="0"/>
                      </a:endParaRPr>
                    </a:p>
                  </a:txBody>
                  <a:tcPr marL="91429" marR="91429" marT="45706" marB="45706"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r>
            </a:tbl>
          </a:graphicData>
        </a:graphic>
      </p:graphicFrame>
      <p:sp>
        <p:nvSpPr>
          <p:cNvPr id="13355" name="标题 1"/>
          <p:cNvSpPr txBox="1"/>
          <p:nvPr/>
        </p:nvSpPr>
        <p:spPr>
          <a:xfrm>
            <a:off x="3524250" y="101600"/>
            <a:ext cx="5757863" cy="571500"/>
          </a:xfrm>
          <a:prstGeom prst="rect">
            <a:avLst/>
          </a:prstGeom>
          <a:noFill/>
          <a:ln w="9525">
            <a:noFill/>
          </a:ln>
        </p:spPr>
        <p:txBody>
          <a:bodyPr lIns="82783" tIns="41392" rIns="82783" bIns="41392" anchor="ctr" anchorCtr="0"/>
          <a:p>
            <a:pPr eaLnBrk="0" hangingPunct="0"/>
            <a:r>
              <a:rPr lang="zh-CN" altLang="en-US" sz="2400">
                <a:solidFill>
                  <a:srgbClr val="C00000"/>
                </a:solidFill>
                <a:latin typeface="黑体" panose="02010609060101010101" pitchFamily="49" charset="-122"/>
                <a:ea typeface="黑体" panose="02010609060101010101" pitchFamily="49" charset="-122"/>
              </a:rPr>
              <a:t>二、用工模式风险防范</a:t>
            </a:r>
            <a:endParaRPr lang="zh-CN" altLang="en-US" sz="2300">
              <a:solidFill>
                <a:srgbClr val="C00000"/>
              </a:solidFill>
              <a:latin typeface="黑体" panose="02010609060101010101" pitchFamily="49" charset="-122"/>
              <a:ea typeface="黑体" panose="02010609060101010101" pitchFamily="49" charset="-122"/>
            </a:endParaRPr>
          </a:p>
        </p:txBody>
      </p:sp>
      <p:pic>
        <p:nvPicPr>
          <p:cNvPr id="13356" name="图片 1" descr="议和网-白色"/>
          <p:cNvPicPr>
            <a:picLocks noChangeAspect="1"/>
          </p:cNvPicPr>
          <p:nvPr/>
        </p:nvPicPr>
        <p:blipFill>
          <a:blip r:embed="rId1"/>
          <a:stretch>
            <a:fillRect/>
          </a:stretch>
        </p:blipFill>
        <p:spPr>
          <a:xfrm>
            <a:off x="8347075" y="80963"/>
            <a:ext cx="1519238" cy="560387"/>
          </a:xfrm>
          <a:prstGeom prst="rect">
            <a:avLst/>
          </a:prstGeom>
          <a:noFill/>
          <a:ln w="9525">
            <a:noFill/>
          </a:ln>
        </p:spPr>
      </p:pic>
      <p:pic>
        <p:nvPicPr>
          <p:cNvPr id="13357" name="图片 4" descr="议和学院白色"/>
          <p:cNvPicPr>
            <a:picLocks noChangeAspect="1"/>
          </p:cNvPicPr>
          <p:nvPr/>
        </p:nvPicPr>
        <p:blipFill>
          <a:blip r:embed="rId2"/>
          <a:stretch>
            <a:fillRect/>
          </a:stretch>
        </p:blipFill>
        <p:spPr>
          <a:xfrm>
            <a:off x="9901238" y="152400"/>
            <a:ext cx="1844675" cy="487363"/>
          </a:xfrm>
          <a:prstGeom prst="rect">
            <a:avLst/>
          </a:prstGeom>
          <a:noFill/>
          <a:ln w="9525">
            <a:noFill/>
          </a:ln>
        </p:spPr>
      </p:pic>
    </p:spTree>
  </p:cSld>
  <p:clrMapOvr>
    <a:masterClrMapping/>
  </p:clrMapOvr>
</p:sld>
</file>

<file path=ppt/tags/tag1.xml><?xml version="1.0" encoding="utf-8"?>
<p:tagLst xmlns:p="http://schemas.openxmlformats.org/presentationml/2006/main">
  <p:tag name="NAME" val="RectangleShape"/>
</p:tagLst>
</file>

<file path=ppt/tags/tag10.xml><?xml version="1.0" encoding="utf-8"?>
<p:tagLst xmlns:p="http://schemas.openxmlformats.org/presentationml/2006/main">
  <p:tag name="NAME" val="RectangleText"/>
</p:tagLst>
</file>

<file path=ppt/tags/tag11.xml><?xml version="1.0" encoding="utf-8"?>
<p:tagLst xmlns:p="http://schemas.openxmlformats.org/presentationml/2006/main">
  <p:tag name="NAME" val="RectangleText"/>
</p:tagLst>
</file>

<file path=ppt/tags/tag12.xml><?xml version="1.0" encoding="utf-8"?>
<p:tagLst xmlns:p="http://schemas.openxmlformats.org/presentationml/2006/main">
  <p:tag name="NAME" val="RectangleText"/>
</p:tagLst>
</file>

<file path=ppt/tags/tag13.xml><?xml version="1.0" encoding="utf-8"?>
<p:tagLst xmlns:p="http://schemas.openxmlformats.org/presentationml/2006/main">
  <p:tag name="NAME" val="RectangleText"/>
</p:tagLst>
</file>

<file path=ppt/tags/tag14.xml><?xml version="1.0" encoding="utf-8"?>
<p:tagLst xmlns:p="http://schemas.openxmlformats.org/presentationml/2006/main">
  <p:tag name="NAME" val="RectangleText"/>
</p:tagLst>
</file>

<file path=ppt/tags/tag15.xml><?xml version="1.0" encoding="utf-8"?>
<p:tagLst xmlns:p="http://schemas.openxmlformats.org/presentationml/2006/main">
  <p:tag name="RESIZE" val="Yes"/>
</p:tagLst>
</file>

<file path=ppt/tags/tag16.xml><?xml version="1.0" encoding="utf-8"?>
<p:tagLst xmlns:p="http://schemas.openxmlformats.org/presentationml/2006/main">
  <p:tag name="NAME" val="RectangleShape"/>
</p:tagLst>
</file>

<file path=ppt/tags/tag17.xml><?xml version="1.0" encoding="utf-8"?>
<p:tagLst xmlns:p="http://schemas.openxmlformats.org/presentationml/2006/main">
  <p:tag name="NAME" val="RectangleShape"/>
</p:tagLst>
</file>

<file path=ppt/tags/tag18.xml><?xml version="1.0" encoding="utf-8"?>
<p:tagLst xmlns:p="http://schemas.openxmlformats.org/presentationml/2006/main">
  <p:tag name="NAME" val="RectangleShape"/>
</p:tagLst>
</file>

<file path=ppt/tags/tag19.xml><?xml version="1.0" encoding="utf-8"?>
<p:tagLst xmlns:p="http://schemas.openxmlformats.org/presentationml/2006/main">
  <p:tag name="NAME" val="RectangleShape"/>
</p:tagLst>
</file>

<file path=ppt/tags/tag2.xml><?xml version="1.0" encoding="utf-8"?>
<p:tagLst xmlns:p="http://schemas.openxmlformats.org/presentationml/2006/main">
  <p:tag name="NAME" val="RectangleShape"/>
</p:tagLst>
</file>

<file path=ppt/tags/tag20.xml><?xml version="1.0" encoding="utf-8"?>
<p:tagLst xmlns:p="http://schemas.openxmlformats.org/presentationml/2006/main">
  <p:tag name="NAME" val="RectangleShape"/>
</p:tagLst>
</file>

<file path=ppt/tags/tag21.xml><?xml version="1.0" encoding="utf-8"?>
<p:tagLst xmlns:p="http://schemas.openxmlformats.org/presentationml/2006/main">
  <p:tag name="NAME" val="RectangleShape"/>
</p:tagLst>
</file>

<file path=ppt/tags/tag22.xml><?xml version="1.0" encoding="utf-8"?>
<p:tagLst xmlns:p="http://schemas.openxmlformats.org/presentationml/2006/main">
  <p:tag name="NAME" val="RectangleText"/>
</p:tagLst>
</file>

<file path=ppt/tags/tag23.xml><?xml version="1.0" encoding="utf-8"?>
<p:tagLst xmlns:p="http://schemas.openxmlformats.org/presentationml/2006/main">
  <p:tag name="NAME" val="RectangleText"/>
</p:tagLst>
</file>

<file path=ppt/tags/tag24.xml><?xml version="1.0" encoding="utf-8"?>
<p:tagLst xmlns:p="http://schemas.openxmlformats.org/presentationml/2006/main">
  <p:tag name="NAME" val="RectangleShape"/>
</p:tagLst>
</file>

<file path=ppt/tags/tag25.xml><?xml version="1.0" encoding="utf-8"?>
<p:tagLst xmlns:p="http://schemas.openxmlformats.org/presentationml/2006/main">
  <p:tag name="NAME" val="RectangleShape"/>
</p:tagLst>
</file>

<file path=ppt/tags/tag26.xml><?xml version="1.0" encoding="utf-8"?>
<p:tagLst xmlns:p="http://schemas.openxmlformats.org/presentationml/2006/main">
  <p:tag name="NAME" val="RectangleShape"/>
</p:tagLst>
</file>

<file path=ppt/tags/tag27.xml><?xml version="1.0" encoding="utf-8"?>
<p:tagLst xmlns:p="http://schemas.openxmlformats.org/presentationml/2006/main">
  <p:tag name="NAME" val="RectangleShape"/>
</p:tagLst>
</file>

<file path=ppt/tags/tag28.xml><?xml version="1.0" encoding="utf-8"?>
<p:tagLst xmlns:p="http://schemas.openxmlformats.org/presentationml/2006/main">
  <p:tag name="NAME" val="RectangleText"/>
</p:tagLst>
</file>

<file path=ppt/tags/tag29.xml><?xml version="1.0" encoding="utf-8"?>
<p:tagLst xmlns:p="http://schemas.openxmlformats.org/presentationml/2006/main">
  <p:tag name="NAME" val="RectangleText"/>
</p:tagLst>
</file>

<file path=ppt/tags/tag3.xml><?xml version="1.0" encoding="utf-8"?>
<p:tagLst xmlns:p="http://schemas.openxmlformats.org/presentationml/2006/main">
  <p:tag name="NAME" val="RectangleShape"/>
</p:tagLst>
</file>

<file path=ppt/tags/tag30.xml><?xml version="1.0" encoding="utf-8"?>
<p:tagLst xmlns:p="http://schemas.openxmlformats.org/presentationml/2006/main">
  <p:tag name="NAME" val="RectangleText"/>
</p:tagLst>
</file>

<file path=ppt/tags/tag31.xml><?xml version="1.0" encoding="utf-8"?>
<p:tagLst xmlns:p="http://schemas.openxmlformats.org/presentationml/2006/main">
  <p:tag name="RESIZE" val="Yes"/>
</p:tagLst>
</file>

<file path=ppt/tags/tag32.xml><?xml version="1.0" encoding="utf-8"?>
<p:tagLst xmlns:p="http://schemas.openxmlformats.org/presentationml/2006/main">
  <p:tag name="NAME" val="RectangleShape"/>
</p:tagLst>
</file>

<file path=ppt/tags/tag33.xml><?xml version="1.0" encoding="utf-8"?>
<p:tagLst xmlns:p="http://schemas.openxmlformats.org/presentationml/2006/main">
  <p:tag name="NAME" val="RectangleShape"/>
</p:tagLst>
</file>

<file path=ppt/tags/tag34.xml><?xml version="1.0" encoding="utf-8"?>
<p:tagLst xmlns:p="http://schemas.openxmlformats.org/presentationml/2006/main">
  <p:tag name="NAME" val="RectangleShape"/>
</p:tagLst>
</file>

<file path=ppt/tags/tag35.xml><?xml version="1.0" encoding="utf-8"?>
<p:tagLst xmlns:p="http://schemas.openxmlformats.org/presentationml/2006/main">
  <p:tag name="NAME" val="RectangleShape"/>
</p:tagLst>
</file>

<file path=ppt/tags/tag36.xml><?xml version="1.0" encoding="utf-8"?>
<p:tagLst xmlns:p="http://schemas.openxmlformats.org/presentationml/2006/main">
  <p:tag name="NAME" val="RectangleText"/>
</p:tagLst>
</file>

<file path=ppt/tags/tag37.xml><?xml version="1.0" encoding="utf-8"?>
<p:tagLst xmlns:p="http://schemas.openxmlformats.org/presentationml/2006/main">
  <p:tag name="NAME" val="RectangleShape"/>
</p:tagLst>
</file>

<file path=ppt/tags/tag38.xml><?xml version="1.0" encoding="utf-8"?>
<p:tagLst xmlns:p="http://schemas.openxmlformats.org/presentationml/2006/main">
  <p:tag name="NAME" val="RectangleText"/>
</p:tagLst>
</file>

<file path=ppt/tags/tag39.xml><?xml version="1.0" encoding="utf-8"?>
<p:tagLst xmlns:p="http://schemas.openxmlformats.org/presentationml/2006/main">
  <p:tag name="NAME" val="RectangleText"/>
</p:tagLst>
</file>

<file path=ppt/tags/tag4.xml><?xml version="1.0" encoding="utf-8"?>
<p:tagLst xmlns:p="http://schemas.openxmlformats.org/presentationml/2006/main">
  <p:tag name="NAME" val="RectangleShape"/>
</p:tagLst>
</file>

<file path=ppt/tags/tag40.xml><?xml version="1.0" encoding="utf-8"?>
<p:tagLst xmlns:p="http://schemas.openxmlformats.org/presentationml/2006/main">
  <p:tag name="NAME" val="RectangleText"/>
</p:tagLst>
</file>

<file path=ppt/tags/tag41.xml><?xml version="1.0" encoding="utf-8"?>
<p:tagLst xmlns:p="http://schemas.openxmlformats.org/presentationml/2006/main">
  <p:tag name="NAME" val="RectangleText"/>
</p:tagLst>
</file>

<file path=ppt/tags/tag42.xml><?xml version="1.0" encoding="utf-8"?>
<p:tagLst xmlns:p="http://schemas.openxmlformats.org/presentationml/2006/main">
  <p:tag name="NAME" val="RectangleText"/>
</p:tagLst>
</file>

<file path=ppt/tags/tag43.xml><?xml version="1.0" encoding="utf-8"?>
<p:tagLst xmlns:p="http://schemas.openxmlformats.org/presentationml/2006/main">
  <p:tag name="NAME" val="RectangleText"/>
</p:tagLst>
</file>

<file path=ppt/tags/tag44.xml><?xml version="1.0" encoding="utf-8"?>
<p:tagLst xmlns:p="http://schemas.openxmlformats.org/presentationml/2006/main">
  <p:tag name="RESIZE" val="Yes"/>
</p:tagLst>
</file>

<file path=ppt/tags/tag45.xml><?xml version="1.0" encoding="utf-8"?>
<p:tagLst xmlns:p="http://schemas.openxmlformats.org/presentationml/2006/main">
  <p:tag name="COMMONDATA" val="eyJoZGlkIjoiZmNhZjQ2MjA2N2JiYjdlZWVjM2U0Y2U4ZjE5NzA2NGUifQ=="/>
</p:tagLst>
</file>

<file path=ppt/tags/tag5.xml><?xml version="1.0" encoding="utf-8"?>
<p:tagLst xmlns:p="http://schemas.openxmlformats.org/presentationml/2006/main">
  <p:tag name="NAME" val="RectangleShape"/>
</p:tagLst>
</file>

<file path=ppt/tags/tag6.xml><?xml version="1.0" encoding="utf-8"?>
<p:tagLst xmlns:p="http://schemas.openxmlformats.org/presentationml/2006/main">
  <p:tag name="NAME" val="RectangleShape"/>
</p:tagLst>
</file>

<file path=ppt/tags/tag7.xml><?xml version="1.0" encoding="utf-8"?>
<p:tagLst xmlns:p="http://schemas.openxmlformats.org/presentationml/2006/main">
  <p:tag name="NAME" val="RectangleShape"/>
</p:tagLst>
</file>

<file path=ppt/tags/tag8.xml><?xml version="1.0" encoding="utf-8"?>
<p:tagLst xmlns:p="http://schemas.openxmlformats.org/presentationml/2006/main">
  <p:tag name="NAME" val="RectangleShape"/>
</p:tagLst>
</file>

<file path=ppt/tags/tag9.xml><?xml version="1.0" encoding="utf-8"?>
<p:tagLst xmlns:p="http://schemas.openxmlformats.org/presentationml/2006/main">
  <p:tag name="NAME" val="RectangleText"/>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CC"/>
        </a:solid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spcBef>
            <a:spcPct val="0"/>
          </a:spcBef>
          <a:spcAft>
            <a:spcPct val="0"/>
          </a:spcAft>
          <a:buClrTx/>
          <a:buSzTx/>
          <a:buFontTx/>
          <a:buNone/>
          <a:defRPr kumimoji="0" 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FF99CC"/>
        </a:solid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spcBef>
            <a:spcPct val="0"/>
          </a:spcBef>
          <a:spcAft>
            <a:spcPct val="0"/>
          </a:spcAft>
          <a:buClrTx/>
          <a:buSzTx/>
          <a:buFontTx/>
          <a:buNone/>
          <a:defRPr kumimoji="0" 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bwMode="gray">
        <a:noFill/>
        <a:ln w="9525">
          <a:solidFill>
            <a:schemeClr val="tx1"/>
          </a:solidFill>
          <a:miter lim="800000"/>
        </a:ln>
      </a:spPr>
      <a:bodyPr vert="eaVert" anchor="ctr"/>
      <a:lstStyle>
        <a:defPPr algn="ctr">
          <a:spcBef>
            <a:spcPct val="50000"/>
          </a:spcBef>
          <a:defRPr sz="1600" noProof="1" smtClean="0">
            <a:solidFill>
              <a:schemeClr val="bg1"/>
            </a:solidFill>
            <a:ea typeface="+mn-ea"/>
          </a:defRPr>
        </a:defPPr>
      </a:lst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10991</Words>
  <Application>WPS 演示</Application>
  <PresentationFormat>全屏显示(4:3)</PresentationFormat>
  <Paragraphs>1348</Paragraphs>
  <Slides>55</Slides>
  <Notes>7</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2</vt:i4>
      </vt:variant>
      <vt:variant>
        <vt:lpstr>幻灯片标题</vt:lpstr>
      </vt:variant>
      <vt:variant>
        <vt:i4>55</vt:i4>
      </vt:variant>
    </vt:vector>
  </HeadingPairs>
  <TitlesOfParts>
    <vt:vector size="79" baseType="lpstr">
      <vt:lpstr>Arial</vt:lpstr>
      <vt:lpstr>宋体</vt:lpstr>
      <vt:lpstr>Wingdings</vt:lpstr>
      <vt:lpstr>黑体</vt:lpstr>
      <vt:lpstr>华文行楷</vt:lpstr>
      <vt:lpstr>微软雅黑</vt:lpstr>
      <vt:lpstr>Times New Roman</vt:lpstr>
      <vt:lpstr>+mn-ea</vt:lpstr>
      <vt:lpstr>MHeiTGB-Medium-U</vt:lpstr>
      <vt:lpstr>楷体_GB2312</vt:lpstr>
      <vt:lpstr>新宋体</vt:lpstr>
      <vt:lpstr>华文隶书</vt:lpstr>
      <vt:lpstr>仿宋_GB2312</vt:lpstr>
      <vt:lpstr>仿宋</vt:lpstr>
      <vt:lpstr>Garamond</vt:lpstr>
      <vt:lpstr>华文新魏</vt:lpstr>
      <vt:lpstr>华文中宋</vt:lpstr>
      <vt:lpstr>Calibri</vt:lpstr>
      <vt:lpstr>Arial Unicode MS</vt:lpstr>
      <vt:lpstr>Poppins Regular</vt:lpstr>
      <vt:lpstr>Arial Unicode MS</vt:lpstr>
      <vt:lpstr>默认设计模板</vt:lpstr>
      <vt:lpstr>MS_ClipArt_Gallery.2</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hefei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黄光辉</dc:creator>
  <cp:lastModifiedBy>张燕琴</cp:lastModifiedBy>
  <cp:revision>334</cp:revision>
  <dcterms:created xsi:type="dcterms:W3CDTF">2011-04-13T17:22:35Z</dcterms:created>
  <dcterms:modified xsi:type="dcterms:W3CDTF">2022-06-23T14:50:55Z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304F385F6F714674A694769A1F452CCA</vt:lpwstr>
  </property>
</Properties>
</file>