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3" r:id="rId3"/>
    <p:sldMasterId id="2147483657" r:id="rId4"/>
    <p:sldMasterId id="2147483661" r:id="rId5"/>
    <p:sldMasterId id="2147483666" r:id="rId6"/>
    <p:sldMasterId id="2147483670" r:id="rId7"/>
    <p:sldMasterId id="2147483674" r:id="rId8"/>
    <p:sldMasterId id="2147483679" r:id="rId9"/>
    <p:sldMasterId id="2147483684" r:id="rId10"/>
    <p:sldMasterId id="2147483689" r:id="rId11"/>
    <p:sldMasterId id="2147483694" r:id="rId12"/>
    <p:sldMasterId id="2147483699" r:id="rId13"/>
  </p:sldMasterIdLst>
  <p:sldIdLst>
    <p:sldId id="256" r:id="rId14"/>
    <p:sldId id="257" r:id="rId15"/>
    <p:sldId id="258" r:id="rId16"/>
    <p:sldId id="259" r:id="rId17"/>
    <p:sldId id="446" r:id="rId18"/>
    <p:sldId id="375" r:id="rId19"/>
    <p:sldId id="447" r:id="rId20"/>
    <p:sldId id="376" r:id="rId21"/>
    <p:sldId id="448" r:id="rId22"/>
    <p:sldId id="384" r:id="rId23"/>
    <p:sldId id="449" r:id="rId24"/>
    <p:sldId id="385" r:id="rId25"/>
    <p:sldId id="450" r:id="rId26"/>
    <p:sldId id="263" r:id="rId27"/>
    <p:sldId id="451" r:id="rId28"/>
    <p:sldId id="269" r:id="rId29"/>
    <p:sldId id="271" r:id="rId30"/>
    <p:sldId id="273" r:id="rId31"/>
    <p:sldId id="274" r:id="rId32"/>
    <p:sldId id="275" r:id="rId33"/>
    <p:sldId id="276" r:id="rId34"/>
    <p:sldId id="277" r:id="rId35"/>
    <p:sldId id="278" r:id="rId36"/>
    <p:sldId id="282" r:id="rId37"/>
    <p:sldId id="283" r:id="rId38"/>
    <p:sldId id="284" r:id="rId39"/>
    <p:sldId id="387"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Lst>
  <p:sldSz cx="12192635" cy="6858000"/>
  <p:notesSz cx="6858000" cy="9144000"/>
  <p:embeddedFontLst>
    <p:embeddedFont>
      <p:font typeface="DEFMKL+HYFangSongKW" panose="02000500000000000000" charset="-122"/>
      <p:regular r:id="rId89"/>
    </p:embeddedFont>
    <p:embeddedFont>
      <p:font typeface="KSBQSV+HYShuSongErKW" panose="02000500000000000000" charset="-122"/>
      <p:regular r:id="rId90"/>
    </p:embeddedFont>
    <p:embeddedFont>
      <p:font typeface="黑体" panose="02010609060101010101" charset="-122"/>
      <p:regular r:id="rId91"/>
    </p:embeddedFont>
    <p:embeddedFont>
      <p:font typeface="QUIMMK+HYQiHeiKW-55S" panose="02000500000000000000" charset="-122"/>
      <p:regular r:id="rId92"/>
    </p:embeddedFont>
    <p:embeddedFont>
      <p:font typeface="仿宋" panose="02010609060101010101" charset="-122"/>
      <p:regular r:id="rId93"/>
    </p:embeddedFont>
    <p:embeddedFont>
      <p:font typeface="LKKHSV+Arial Bold Italic" panose="02000500000000000000"/>
      <p:regular r:id="rId94"/>
      <p:boldItalic r:id="rId95"/>
    </p:embeddedFont>
    <p:embeddedFont>
      <p:font typeface="MFMVNF+Arial" panose="02000500000000000000"/>
      <p:regular r:id="rId96"/>
    </p:embeddedFont>
    <p:embeddedFont>
      <p:font typeface="VROIPI+STFangsong" panose="02000500000000000000" charset="-122"/>
      <p:regular r:id="rId97"/>
    </p:embeddedFont>
    <p:embeddedFont>
      <p:font typeface="Calibri" panose="020F0502020204030204" charset="0"/>
      <p:regular r:id="rId98"/>
      <p:bold r:id="rId99"/>
      <p:italic r:id="rId100"/>
      <p:boldItalic r:id="rId101"/>
    </p:embeddedFont>
    <p:embeddedFont>
      <p:font typeface="BIHHNK+Arial Bold" panose="02000500000000000000"/>
      <p:regular r:id="rId102"/>
      <p:bold r:id="rId103"/>
    </p:embeddedFont>
    <p:embeddedFont>
      <p:font typeface="OWDGPN+HYFangSongKW" panose="02000500000000000000"/>
      <p:regular r:id="rId104"/>
    </p:embeddedFont>
    <p:embeddedFont>
      <p:font typeface="DejaVu Sans" panose="020B0603030804020204"/>
      <p:regular r:id="rId105"/>
    </p:embeddedFont>
    <p:embeddedFont>
      <p:font typeface="CQLAVV+HYKaiTiKW" panose="02000500000000000000" charset="-122"/>
      <p:regular r:id="rId106"/>
    </p:embeddedFont>
  </p:embeddedFontLst>
  <p:custDataLst>
    <p:tags r:id="rId10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2482" y="-91"/>
      </p:cViewPr>
      <p:guideLst>
        <p:guide orient="horz" pos="3227"/>
        <p:guide pos="33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font" Target="fonts/font11.fntdata"/><Relationship Id="rId98" Type="http://schemas.openxmlformats.org/officeDocument/2006/relationships/font" Target="fonts/font10.fntdata"/><Relationship Id="rId97" Type="http://schemas.openxmlformats.org/officeDocument/2006/relationships/font" Target="fonts/font9.fntdata"/><Relationship Id="rId96" Type="http://schemas.openxmlformats.org/officeDocument/2006/relationships/font" Target="fonts/font8.fntdata"/><Relationship Id="rId95" Type="http://schemas.openxmlformats.org/officeDocument/2006/relationships/font" Target="fonts/font7.fntdata"/><Relationship Id="rId94" Type="http://schemas.openxmlformats.org/officeDocument/2006/relationships/font" Target="fonts/font6.fntdata"/><Relationship Id="rId93" Type="http://schemas.openxmlformats.org/officeDocument/2006/relationships/font" Target="fonts/font5.fntdata"/><Relationship Id="rId92" Type="http://schemas.openxmlformats.org/officeDocument/2006/relationships/font" Target="fonts/font4.fntdata"/><Relationship Id="rId91" Type="http://schemas.openxmlformats.org/officeDocument/2006/relationships/font" Target="fonts/font3.fntdata"/><Relationship Id="rId90" Type="http://schemas.openxmlformats.org/officeDocument/2006/relationships/font" Target="fonts/font2.fntdata"/><Relationship Id="rId9" Type="http://schemas.openxmlformats.org/officeDocument/2006/relationships/slideMaster" Target="slideMasters/slideMaster8.xml"/><Relationship Id="rId89" Type="http://schemas.openxmlformats.org/officeDocument/2006/relationships/font" Target="fonts/font1.fntdata"/><Relationship Id="rId88" Type="http://schemas.openxmlformats.org/officeDocument/2006/relationships/tableStyles" Target="tableStyles.xml"/><Relationship Id="rId87" Type="http://schemas.openxmlformats.org/officeDocument/2006/relationships/viewProps" Target="viewProps.xml"/><Relationship Id="rId86" Type="http://schemas.openxmlformats.org/officeDocument/2006/relationships/presProps" Target="presProps.xml"/><Relationship Id="rId85" Type="http://schemas.openxmlformats.org/officeDocument/2006/relationships/slide" Target="slides/slide72.xml"/><Relationship Id="rId84" Type="http://schemas.openxmlformats.org/officeDocument/2006/relationships/slide" Target="slides/slide71.xml"/><Relationship Id="rId83" Type="http://schemas.openxmlformats.org/officeDocument/2006/relationships/slide" Target="slides/slide70.xml"/><Relationship Id="rId82" Type="http://schemas.openxmlformats.org/officeDocument/2006/relationships/slide" Target="slides/slide69.xml"/><Relationship Id="rId81" Type="http://schemas.openxmlformats.org/officeDocument/2006/relationships/slide" Target="slides/slide68.xml"/><Relationship Id="rId80" Type="http://schemas.openxmlformats.org/officeDocument/2006/relationships/slide" Target="slides/slide67.xml"/><Relationship Id="rId8" Type="http://schemas.openxmlformats.org/officeDocument/2006/relationships/slideMaster" Target="slideMasters/slideMaster7.xml"/><Relationship Id="rId79" Type="http://schemas.openxmlformats.org/officeDocument/2006/relationships/slide" Target="slides/slide66.xml"/><Relationship Id="rId78" Type="http://schemas.openxmlformats.org/officeDocument/2006/relationships/slide" Target="slides/slide65.xml"/><Relationship Id="rId77" Type="http://schemas.openxmlformats.org/officeDocument/2006/relationships/slide" Target="slides/slide64.xml"/><Relationship Id="rId76" Type="http://schemas.openxmlformats.org/officeDocument/2006/relationships/slide" Target="slides/slide63.xml"/><Relationship Id="rId75" Type="http://schemas.openxmlformats.org/officeDocument/2006/relationships/slide" Target="slides/slide62.xml"/><Relationship Id="rId74" Type="http://schemas.openxmlformats.org/officeDocument/2006/relationships/slide" Target="slides/slide61.xml"/><Relationship Id="rId73" Type="http://schemas.openxmlformats.org/officeDocument/2006/relationships/slide" Target="slides/slide60.xml"/><Relationship Id="rId72" Type="http://schemas.openxmlformats.org/officeDocument/2006/relationships/slide" Target="slides/slide59.xml"/><Relationship Id="rId71" Type="http://schemas.openxmlformats.org/officeDocument/2006/relationships/slide" Target="slides/slide58.xml"/><Relationship Id="rId70" Type="http://schemas.openxmlformats.org/officeDocument/2006/relationships/slide" Target="slides/slide57.xml"/><Relationship Id="rId7" Type="http://schemas.openxmlformats.org/officeDocument/2006/relationships/slideMaster" Target="slideMasters/slideMaster6.xml"/><Relationship Id="rId69" Type="http://schemas.openxmlformats.org/officeDocument/2006/relationships/slide" Target="slides/slide56.xml"/><Relationship Id="rId68" Type="http://schemas.openxmlformats.org/officeDocument/2006/relationships/slide" Target="slides/slide55.xml"/><Relationship Id="rId67" Type="http://schemas.openxmlformats.org/officeDocument/2006/relationships/slide" Target="slides/slide54.xml"/><Relationship Id="rId66" Type="http://schemas.openxmlformats.org/officeDocument/2006/relationships/slide" Target="slides/slide53.xml"/><Relationship Id="rId65" Type="http://schemas.openxmlformats.org/officeDocument/2006/relationships/slide" Target="slides/slide52.xml"/><Relationship Id="rId64" Type="http://schemas.openxmlformats.org/officeDocument/2006/relationships/slide" Target="slides/slide51.xml"/><Relationship Id="rId63" Type="http://schemas.openxmlformats.org/officeDocument/2006/relationships/slide" Target="slides/slide50.xml"/><Relationship Id="rId62" Type="http://schemas.openxmlformats.org/officeDocument/2006/relationships/slide" Target="slides/slide49.xml"/><Relationship Id="rId61" Type="http://schemas.openxmlformats.org/officeDocument/2006/relationships/slide" Target="slides/slide48.xml"/><Relationship Id="rId60" Type="http://schemas.openxmlformats.org/officeDocument/2006/relationships/slide" Target="slides/slide47.xml"/><Relationship Id="rId6" Type="http://schemas.openxmlformats.org/officeDocument/2006/relationships/slideMaster" Target="slideMasters/slideMaster5.xml"/><Relationship Id="rId59" Type="http://schemas.openxmlformats.org/officeDocument/2006/relationships/slide" Target="slides/slide46.xml"/><Relationship Id="rId58" Type="http://schemas.openxmlformats.org/officeDocument/2006/relationships/slide" Target="slides/slide45.xml"/><Relationship Id="rId57" Type="http://schemas.openxmlformats.org/officeDocument/2006/relationships/slide" Target="slides/slide44.xml"/><Relationship Id="rId56" Type="http://schemas.openxmlformats.org/officeDocument/2006/relationships/slide" Target="slides/slide43.xml"/><Relationship Id="rId55" Type="http://schemas.openxmlformats.org/officeDocument/2006/relationships/slide" Target="slides/slide42.xml"/><Relationship Id="rId54" Type="http://schemas.openxmlformats.org/officeDocument/2006/relationships/slide" Target="slides/slide41.xml"/><Relationship Id="rId53" Type="http://schemas.openxmlformats.org/officeDocument/2006/relationships/slide" Target="slides/slide40.xml"/><Relationship Id="rId52" Type="http://schemas.openxmlformats.org/officeDocument/2006/relationships/slide" Target="slides/slide39.xml"/><Relationship Id="rId51" Type="http://schemas.openxmlformats.org/officeDocument/2006/relationships/slide" Target="slides/slide38.xml"/><Relationship Id="rId50" Type="http://schemas.openxmlformats.org/officeDocument/2006/relationships/slide" Target="slides/slide37.xml"/><Relationship Id="rId5" Type="http://schemas.openxmlformats.org/officeDocument/2006/relationships/slideMaster" Target="slideMasters/slideMaster4.xml"/><Relationship Id="rId49" Type="http://schemas.openxmlformats.org/officeDocument/2006/relationships/slide" Target="slides/slide36.xml"/><Relationship Id="rId48" Type="http://schemas.openxmlformats.org/officeDocument/2006/relationships/slide" Target="slides/slide35.xml"/><Relationship Id="rId47" Type="http://schemas.openxmlformats.org/officeDocument/2006/relationships/slide" Target="slides/slide34.xml"/><Relationship Id="rId46" Type="http://schemas.openxmlformats.org/officeDocument/2006/relationships/slide" Target="slides/slide33.xml"/><Relationship Id="rId45" Type="http://schemas.openxmlformats.org/officeDocument/2006/relationships/slide" Target="slides/slide32.xml"/><Relationship Id="rId44" Type="http://schemas.openxmlformats.org/officeDocument/2006/relationships/slide" Target="slides/slide31.xml"/><Relationship Id="rId43" Type="http://schemas.openxmlformats.org/officeDocument/2006/relationships/slide" Target="slides/slide30.xml"/><Relationship Id="rId42" Type="http://schemas.openxmlformats.org/officeDocument/2006/relationships/slide" Target="slides/slide29.xml"/><Relationship Id="rId41" Type="http://schemas.openxmlformats.org/officeDocument/2006/relationships/slide" Target="slides/slide28.xml"/><Relationship Id="rId40" Type="http://schemas.openxmlformats.org/officeDocument/2006/relationships/slide" Target="slides/slide27.xml"/><Relationship Id="rId4" Type="http://schemas.openxmlformats.org/officeDocument/2006/relationships/slideMaster" Target="slideMasters/slideMaster3.xml"/><Relationship Id="rId39" Type="http://schemas.openxmlformats.org/officeDocument/2006/relationships/slide" Target="slides/slide26.xml"/><Relationship Id="rId38" Type="http://schemas.openxmlformats.org/officeDocument/2006/relationships/slide" Target="slides/slide25.xml"/><Relationship Id="rId37" Type="http://schemas.openxmlformats.org/officeDocument/2006/relationships/slide" Target="slides/slide24.xml"/><Relationship Id="rId36" Type="http://schemas.openxmlformats.org/officeDocument/2006/relationships/slide" Target="slides/slide23.xml"/><Relationship Id="rId35" Type="http://schemas.openxmlformats.org/officeDocument/2006/relationships/slide" Target="slides/slide22.xml"/><Relationship Id="rId34" Type="http://schemas.openxmlformats.org/officeDocument/2006/relationships/slide" Target="slides/slide21.xml"/><Relationship Id="rId33" Type="http://schemas.openxmlformats.org/officeDocument/2006/relationships/slide" Target="slides/slide20.xml"/><Relationship Id="rId32" Type="http://schemas.openxmlformats.org/officeDocument/2006/relationships/slide" Target="slides/slide19.xml"/><Relationship Id="rId31" Type="http://schemas.openxmlformats.org/officeDocument/2006/relationships/slide" Target="slides/slide18.xml"/><Relationship Id="rId30" Type="http://schemas.openxmlformats.org/officeDocument/2006/relationships/slide" Target="slides/slide17.xml"/><Relationship Id="rId3" Type="http://schemas.openxmlformats.org/officeDocument/2006/relationships/slideMaster" Target="slideMasters/slideMaster2.xml"/><Relationship Id="rId29" Type="http://schemas.openxmlformats.org/officeDocument/2006/relationships/slide" Target="slides/slide16.xml"/><Relationship Id="rId28" Type="http://schemas.openxmlformats.org/officeDocument/2006/relationships/slide" Target="slides/slide15.xml"/><Relationship Id="rId27" Type="http://schemas.openxmlformats.org/officeDocument/2006/relationships/slide" Target="slides/slide14.xml"/><Relationship Id="rId26" Type="http://schemas.openxmlformats.org/officeDocument/2006/relationships/slide" Target="slides/slide13.xml"/><Relationship Id="rId25" Type="http://schemas.openxmlformats.org/officeDocument/2006/relationships/slide" Target="slides/slide12.xml"/><Relationship Id="rId24" Type="http://schemas.openxmlformats.org/officeDocument/2006/relationships/slide" Target="slides/slide11.xml"/><Relationship Id="rId23" Type="http://schemas.openxmlformats.org/officeDocument/2006/relationships/slide" Target="slides/slide10.xml"/><Relationship Id="rId22" Type="http://schemas.openxmlformats.org/officeDocument/2006/relationships/slide" Target="slides/slide9.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slide" Target="slides/slide6.xml"/><Relationship Id="rId18" Type="http://schemas.openxmlformats.org/officeDocument/2006/relationships/slide" Target="slides/slide5.xml"/><Relationship Id="rId17" Type="http://schemas.openxmlformats.org/officeDocument/2006/relationships/slide" Target="slides/slide4.xml"/><Relationship Id="rId16" Type="http://schemas.openxmlformats.org/officeDocument/2006/relationships/slide" Target="slides/slide3.xml"/><Relationship Id="rId15" Type="http://schemas.openxmlformats.org/officeDocument/2006/relationships/slide" Target="slides/slide2.xml"/><Relationship Id="rId14" Type="http://schemas.openxmlformats.org/officeDocument/2006/relationships/slide" Target="slides/slide1.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7" Type="http://schemas.openxmlformats.org/officeDocument/2006/relationships/tags" Target="tags/tag1.xml"/><Relationship Id="rId106" Type="http://schemas.openxmlformats.org/officeDocument/2006/relationships/font" Target="fonts/font18.fntdata"/><Relationship Id="rId105" Type="http://schemas.openxmlformats.org/officeDocument/2006/relationships/font" Target="fonts/font17.fntdata"/><Relationship Id="rId104" Type="http://schemas.openxmlformats.org/officeDocument/2006/relationships/font" Target="fonts/font16.fntdata"/><Relationship Id="rId103" Type="http://schemas.openxmlformats.org/officeDocument/2006/relationships/font" Target="fonts/font15.fntdata"/><Relationship Id="rId102" Type="http://schemas.openxmlformats.org/officeDocument/2006/relationships/font" Target="fonts/font14.fntdata"/><Relationship Id="rId101" Type="http://schemas.openxmlformats.org/officeDocument/2006/relationships/font" Target="fonts/font13.fntdata"/><Relationship Id="rId100" Type="http://schemas.openxmlformats.org/officeDocument/2006/relationships/font" Target="fonts/font12.fntdata"/><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68FBB7B-694A-47BF-865D-2F44C1051453}"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BD5427FF-4EB1-4006-BF7F-42158E0C5129}">
      <dgm:prSet phldrT="[文本]" phldr="0" custT="0"/>
      <dgm:spPr/>
      <dgm:t>
        <a:bodyPr vert="horz" wrap="square"/>
        <a:p>
          <a:pPr>
            <a:lnSpc>
              <a:spcPct val="100000"/>
            </a:lnSpc>
            <a:spcBef>
              <a:spcPct val="0"/>
            </a:spcBef>
            <a:spcAft>
              <a:spcPct val="35000"/>
            </a:spcAft>
          </a:pPr>
          <a:r>
            <a:rPr lang="zh-CN" altLang="en-US" spc="42" dirty="0">
              <a:solidFill>
                <a:schemeClr val="bg1"/>
              </a:solidFill>
              <a:latin typeface="MFMVNF+Arial" panose="02000500000000000000"/>
              <a:cs typeface="MFMVNF+Arial" panose="02000500000000000000"/>
              <a:sym typeface="+mn-ea"/>
            </a:rPr>
            <a:t>缴费阶段</a:t>
          </a:r>
          <a:r>
            <a:rPr lang="zh-CN" altLang="en-US" spc="42" dirty="0">
              <a:solidFill>
                <a:schemeClr val="bg1"/>
              </a:solidFill>
              <a:latin typeface="MFMVNF+Arial" panose="02000500000000000000"/>
              <a:cs typeface="MFMVNF+Arial" panose="02000500000000000000"/>
              <a:sym typeface="+mn-ea"/>
            </a:rPr>
            <a:t/>
          </a:r>
          <a:endParaRPr lang="zh-CN" altLang="en-US" spc="42" dirty="0">
            <a:solidFill>
              <a:schemeClr val="bg1"/>
            </a:solidFill>
            <a:latin typeface="MFMVNF+Arial" panose="02000500000000000000"/>
            <a:cs typeface="MFMVNF+Arial" panose="02000500000000000000"/>
            <a:sym typeface="+mn-ea"/>
          </a:endParaRPr>
        </a:p>
      </dgm:t>
    </dgm:pt>
    <dgm:pt modelId="{A2F6D805-3B53-408A-A2A3-20BC3BF0D242}" cxnId="{90B73DEF-33D8-430C-8232-72F7AFCE200D}" type="parTrans">
      <dgm:prSet/>
      <dgm:spPr/>
      <dgm:t>
        <a:bodyPr/>
        <a:p>
          <a:endParaRPr lang="zh-CN" altLang="en-US"/>
        </a:p>
      </dgm:t>
    </dgm:pt>
    <dgm:pt modelId="{D47F9812-1256-4E44-A6BE-BEC559BE8FF3}" cxnId="{90B73DEF-33D8-430C-8232-72F7AFCE200D}" type="sibTrans">
      <dgm:prSet/>
      <dgm:spPr/>
      <dgm:t>
        <a:bodyPr/>
        <a:p>
          <a:endParaRPr lang="zh-CN" altLang="en-US"/>
        </a:p>
      </dgm:t>
    </dgm:pt>
    <dgm:pt modelId="{3A7B819B-DBE9-4610-B22A-5573EA6D532D}">
      <dgm:prSet phldrT="[文本]" phldr="0" custT="0"/>
      <dgm:spPr/>
      <dgm:t>
        <a:bodyPr vert="horz" wrap="square"/>
        <a:p>
          <a:pPr>
            <a:lnSpc>
              <a:spcPct val="100000"/>
            </a:lnSpc>
            <a:spcBef>
              <a:spcPct val="0"/>
            </a:spcBef>
            <a:spcAft>
              <a:spcPct val="15000"/>
            </a:spcAft>
          </a:pPr>
          <a:r>
            <a:rPr lang="zh-CN" altLang="en-US" spc="42" dirty="0">
              <a:solidFill>
                <a:srgbClr val="000000"/>
              </a:solidFill>
              <a:latin typeface="MFMVNF+Arial" panose="02000500000000000000"/>
              <a:cs typeface="MFMVNF+Arial" panose="02000500000000000000"/>
              <a:sym typeface="+mn-ea"/>
            </a:rPr>
            <a:t>不缴</a:t>
          </a:r>
          <a:r>
            <a:rPr lang="zh-CN" altLang="en-US"/>
            <a:t/>
          </a:r>
          <a:endParaRPr lang="zh-CN" altLang="en-US"/>
        </a:p>
      </dgm:t>
    </dgm:pt>
    <dgm:pt modelId="{DC4BEA23-BF6E-42AD-9BF0-CFBDE86A80F1}" cxnId="{E1905391-AC34-42CB-AD21-0D13FD8D38DA}" type="parTrans">
      <dgm:prSet/>
      <dgm:spPr/>
      <dgm:t>
        <a:bodyPr/>
        <a:p>
          <a:endParaRPr lang="zh-CN" altLang="en-US"/>
        </a:p>
      </dgm:t>
    </dgm:pt>
    <dgm:pt modelId="{0BF6ACD3-AE1A-4691-8CBE-DBE77AB8A685}" cxnId="{E1905391-AC34-42CB-AD21-0D13FD8D38DA}" type="sibTrans">
      <dgm:prSet/>
      <dgm:spPr/>
      <dgm:t>
        <a:bodyPr/>
        <a:p>
          <a:endParaRPr lang="zh-CN" altLang="en-US"/>
        </a:p>
      </dgm:t>
    </dgm:pt>
    <dgm:pt modelId="{1A749C72-C327-46A5-A044-BEDBD21C14B2}">
      <dgm:prSet phldr="0" custT="0"/>
      <dgm:spPr/>
      <dgm:t>
        <a:bodyPr vert="horz" wrap="square"/>
        <a:p>
          <a:pPr>
            <a:lnSpc>
              <a:spcPct val="100000"/>
            </a:lnSpc>
            <a:spcBef>
              <a:spcPct val="0"/>
            </a:spcBef>
            <a:spcAft>
              <a:spcPct val="15000"/>
            </a:spcAft>
          </a:pPr>
          <a:r>
            <a:rPr lang="zh-CN" spc="42" dirty="0">
              <a:solidFill>
                <a:srgbClr val="000000"/>
              </a:solidFill>
              <a:latin typeface="MFMVNF+Arial" panose="02000500000000000000"/>
              <a:cs typeface="MFMVNF+Arial" panose="02000500000000000000"/>
              <a:sym typeface="+mn-ea"/>
            </a:rPr>
            <a:t>晚缴</a:t>
          </a:r>
          <a:r>
            <a:rPr lang="zh-CN" spc="42" dirty="0">
              <a:solidFill>
                <a:srgbClr val="000000"/>
              </a:solidFill>
              <a:latin typeface="MFMVNF+Arial" panose="02000500000000000000"/>
              <a:cs typeface="MFMVNF+Arial" panose="02000500000000000000"/>
              <a:sym typeface="+mn-ea"/>
            </a:rPr>
            <a:t/>
          </a:r>
          <a:endParaRPr lang="zh-CN" spc="42" dirty="0">
            <a:solidFill>
              <a:srgbClr val="000000"/>
            </a:solidFill>
            <a:latin typeface="MFMVNF+Arial" panose="02000500000000000000"/>
            <a:cs typeface="MFMVNF+Arial" panose="02000500000000000000"/>
            <a:sym typeface="+mn-ea"/>
          </a:endParaRPr>
        </a:p>
      </dgm:t>
    </dgm:pt>
    <dgm:pt modelId="{752B8532-510B-4CC4-82B3-376282C4E659}" cxnId="{E7260844-BFCB-4FFE-8A8B-6BBB39F4AF44}" type="parTrans">
      <dgm:prSet/>
      <dgm:spPr/>
    </dgm:pt>
    <dgm:pt modelId="{26FB5205-4F70-4060-AC9B-2DC7993E5C40}" cxnId="{E7260844-BFCB-4FFE-8A8B-6BBB39F4AF44}" type="sibTrans">
      <dgm:prSet/>
      <dgm:spPr/>
    </dgm:pt>
    <dgm:pt modelId="{EED9763E-DD51-4FA1-B106-646ABDEB498D}">
      <dgm:prSet phldr="0" custT="0"/>
      <dgm:spPr/>
      <dgm:t>
        <a:bodyPr vert="horz" wrap="square"/>
        <a:p>
          <a:pPr>
            <a:lnSpc>
              <a:spcPct val="100000"/>
            </a:lnSpc>
            <a:spcBef>
              <a:spcPct val="0"/>
            </a:spcBef>
            <a:spcAft>
              <a:spcPct val="15000"/>
            </a:spcAft>
          </a:pPr>
          <a:r>
            <a:rPr lang="zh-CN" spc="42" dirty="0">
              <a:solidFill>
                <a:srgbClr val="000000"/>
              </a:solidFill>
              <a:latin typeface="MFMVNF+Arial" panose="02000500000000000000"/>
              <a:cs typeface="MFMVNF+Arial" panose="02000500000000000000"/>
              <a:sym typeface="+mn-ea"/>
            </a:rPr>
            <a:t>少缴</a:t>
          </a:r>
          <a:r>
            <a:rPr lang="zh-CN" spc="42" dirty="0">
              <a:solidFill>
                <a:srgbClr val="000000"/>
              </a:solidFill>
              <a:latin typeface="MFMVNF+Arial" panose="02000500000000000000"/>
              <a:cs typeface="MFMVNF+Arial" panose="02000500000000000000"/>
              <a:sym typeface="+mn-ea"/>
            </a:rPr>
            <a:t/>
          </a:r>
          <a:endParaRPr lang="zh-CN" spc="42" dirty="0">
            <a:solidFill>
              <a:srgbClr val="000000"/>
            </a:solidFill>
            <a:latin typeface="MFMVNF+Arial" panose="02000500000000000000"/>
            <a:cs typeface="MFMVNF+Arial" panose="02000500000000000000"/>
            <a:sym typeface="+mn-ea"/>
          </a:endParaRPr>
        </a:p>
      </dgm:t>
    </dgm:pt>
    <dgm:pt modelId="{624F3D23-99AE-4D9F-850A-FCF412D14BD8}" cxnId="{9F451AD1-9A9B-4F4B-9BE3-8B62A9F60213}" type="parTrans">
      <dgm:prSet/>
      <dgm:spPr/>
    </dgm:pt>
    <dgm:pt modelId="{CC4260B8-E65E-48B9-AE40-E2D9FF2DA749}" cxnId="{9F451AD1-9A9B-4F4B-9BE3-8B62A9F60213}" type="sibTrans">
      <dgm:prSet/>
      <dgm:spPr/>
    </dgm:pt>
    <dgm:pt modelId="{F4DDB59B-3737-4C9E-A501-1719B6B36368}">
      <dgm:prSet phldr="0" custT="0"/>
      <dgm:spPr/>
      <dgm:t>
        <a:bodyPr vert="horz" wrap="square"/>
        <a:p>
          <a:pPr>
            <a:lnSpc>
              <a:spcPct val="100000"/>
            </a:lnSpc>
            <a:spcBef>
              <a:spcPct val="0"/>
            </a:spcBef>
            <a:spcAft>
              <a:spcPct val="15000"/>
            </a:spcAft>
          </a:pPr>
          <a:r>
            <a:rPr lang="zh-CN" spc="42" dirty="0">
              <a:solidFill>
                <a:srgbClr val="000000"/>
              </a:solidFill>
              <a:latin typeface="MFMVNF+Arial" panose="02000500000000000000"/>
              <a:cs typeface="MFMVNF+Arial" panose="02000500000000000000"/>
              <a:sym typeface="+mn-ea"/>
            </a:rPr>
            <a:t>错缴</a:t>
          </a:r>
          <a:r>
            <a:rPr lang="zh-CN" altLang="en-US"/>
            <a:t/>
          </a:r>
          <a:endParaRPr lang="zh-CN" altLang="en-US"/>
        </a:p>
      </dgm:t>
    </dgm:pt>
    <dgm:pt modelId="{BC0B22AA-7CE7-469F-81CB-4FA32FFCF345}" cxnId="{A140F65C-EB59-4F3D-A0E1-893B62A03D5A}" type="parTrans">
      <dgm:prSet/>
      <dgm:spPr/>
    </dgm:pt>
    <dgm:pt modelId="{3122B9F4-AB0A-4FAA-A43C-11C20731EE47}" cxnId="{A140F65C-EB59-4F3D-A0E1-893B62A03D5A}" type="sibTrans">
      <dgm:prSet/>
      <dgm:spPr/>
    </dgm:pt>
    <dgm:pt modelId="{FE969E54-0D5D-4815-BDC4-3309E2F7325D}">
      <dgm:prSet phldrT="[文本]" phldr="0" custT="0"/>
      <dgm:spPr/>
      <dgm:t>
        <a:bodyPr vert="horz" wrap="square"/>
        <a:p>
          <a:pPr>
            <a:lnSpc>
              <a:spcPct val="100000"/>
            </a:lnSpc>
            <a:spcBef>
              <a:spcPct val="0"/>
            </a:spcBef>
            <a:spcAft>
              <a:spcPct val="35000"/>
            </a:spcAft>
          </a:pPr>
          <a:r>
            <a:rPr lang="zh-CN" altLang="en-US" spc="42" dirty="0">
              <a:solidFill>
                <a:schemeClr val="bg1"/>
              </a:solidFill>
              <a:latin typeface="MFMVNF+Arial" panose="02000500000000000000"/>
              <a:cs typeface="MFMVNF+Arial" panose="02000500000000000000"/>
              <a:sym typeface="+mn-ea"/>
            </a:rPr>
            <a:t>待遇申领阶段</a:t>
          </a:r>
          <a:r>
            <a:rPr lang="zh-CN" altLang="en-US" spc="42" dirty="0">
              <a:solidFill>
                <a:schemeClr val="bg1"/>
              </a:solidFill>
              <a:latin typeface="MFMVNF+Arial" panose="02000500000000000000"/>
              <a:cs typeface="MFMVNF+Arial" panose="02000500000000000000"/>
              <a:sym typeface="+mn-ea"/>
            </a:rPr>
            <a:t/>
          </a:r>
          <a:endParaRPr lang="zh-CN" altLang="en-US" spc="42" dirty="0">
            <a:solidFill>
              <a:schemeClr val="bg1"/>
            </a:solidFill>
            <a:latin typeface="MFMVNF+Arial" panose="02000500000000000000"/>
            <a:cs typeface="MFMVNF+Arial" panose="02000500000000000000"/>
            <a:sym typeface="+mn-ea"/>
          </a:endParaRPr>
        </a:p>
      </dgm:t>
    </dgm:pt>
    <dgm:pt modelId="{B5D9FB86-EEBE-488F-B7DE-B7CF5C9166C5}" cxnId="{569DB007-C868-4050-B8F7-6B5686405A50}" type="parTrans">
      <dgm:prSet/>
      <dgm:spPr/>
      <dgm:t>
        <a:bodyPr/>
        <a:p>
          <a:endParaRPr lang="zh-CN" altLang="en-US"/>
        </a:p>
      </dgm:t>
    </dgm:pt>
    <dgm:pt modelId="{D7D19B67-C01A-45D3-B5C7-B7E1B18A9F62}" cxnId="{569DB007-C868-4050-B8F7-6B5686405A50}" type="sibTrans">
      <dgm:prSet/>
      <dgm:spPr/>
      <dgm:t>
        <a:bodyPr/>
        <a:p>
          <a:endParaRPr lang="zh-CN" altLang="en-US"/>
        </a:p>
      </dgm:t>
    </dgm:pt>
    <dgm:pt modelId="{35600F67-42C2-4D1B-B072-DC2A36FCB136}">
      <dgm:prSet phldrT="[文本]" phldr="0" custT="0"/>
      <dgm:spPr/>
      <dgm:t>
        <a:bodyPr vert="horz" wrap="square"/>
        <a:p>
          <a:pPr>
            <a:lnSpc>
              <a:spcPct val="100000"/>
            </a:lnSpc>
            <a:spcBef>
              <a:spcPct val="0"/>
            </a:spcBef>
            <a:spcAft>
              <a:spcPct val="15000"/>
            </a:spcAft>
          </a:pPr>
          <a:r>
            <a:rPr lang="zh-CN" altLang="en-US" spc="42" dirty="0">
              <a:solidFill>
                <a:srgbClr val="000000"/>
              </a:solidFill>
              <a:latin typeface="MFMVNF+Arial" panose="02000500000000000000"/>
              <a:cs typeface="MFMVNF+Arial" panose="02000500000000000000"/>
              <a:sym typeface="+mn-ea"/>
            </a:rPr>
            <a:t>拒不办理</a:t>
          </a:r>
          <a:r>
            <a:rPr lang="zh-CN" altLang="en-US" spc="42" dirty="0">
              <a:solidFill>
                <a:srgbClr val="000000"/>
              </a:solidFill>
              <a:latin typeface="MFMVNF+Arial" panose="02000500000000000000"/>
              <a:cs typeface="MFMVNF+Arial" panose="02000500000000000000"/>
              <a:sym typeface="+mn-ea"/>
            </a:rPr>
            <a:t/>
          </a:r>
          <a:endParaRPr lang="zh-CN" altLang="en-US" spc="42" dirty="0">
            <a:solidFill>
              <a:srgbClr val="000000"/>
            </a:solidFill>
            <a:latin typeface="MFMVNF+Arial" panose="02000500000000000000"/>
            <a:cs typeface="MFMVNF+Arial" panose="02000500000000000000"/>
            <a:sym typeface="+mn-ea"/>
          </a:endParaRPr>
        </a:p>
      </dgm:t>
    </dgm:pt>
    <dgm:pt modelId="{B4BC79E1-FDBA-43D1-A988-1BE8090EDA7A}" cxnId="{077613C0-7246-4027-9662-788EFA361C1C}" type="parTrans">
      <dgm:prSet/>
      <dgm:spPr/>
      <dgm:t>
        <a:bodyPr/>
        <a:p>
          <a:endParaRPr lang="zh-CN" altLang="en-US"/>
        </a:p>
      </dgm:t>
    </dgm:pt>
    <dgm:pt modelId="{AD46A0AA-C45A-46D2-89AF-28390F99F9D0}" cxnId="{077613C0-7246-4027-9662-788EFA361C1C}" type="sibTrans">
      <dgm:prSet/>
      <dgm:spPr/>
      <dgm:t>
        <a:bodyPr/>
        <a:p>
          <a:endParaRPr lang="zh-CN" altLang="en-US"/>
        </a:p>
      </dgm:t>
    </dgm:pt>
    <dgm:pt modelId="{EFA17A0C-9627-4290-8E0B-2E7980A10ACC}">
      <dgm:prSet phldr="0" custT="0"/>
      <dgm:spPr/>
      <dgm:t>
        <a:bodyPr vert="horz" wrap="square"/>
        <a:p>
          <a:pPr>
            <a:lnSpc>
              <a:spcPct val="100000"/>
            </a:lnSpc>
            <a:spcBef>
              <a:spcPct val="0"/>
            </a:spcBef>
            <a:spcAft>
              <a:spcPct val="15000"/>
            </a:spcAft>
          </a:pPr>
          <a:r>
            <a:rPr lang="zh-CN" altLang="en-US" spc="42" dirty="0">
              <a:solidFill>
                <a:srgbClr val="000000"/>
              </a:solidFill>
              <a:latin typeface="MFMVNF+Arial" panose="02000500000000000000"/>
              <a:cs typeface="MFMVNF+Arial" panose="02000500000000000000"/>
              <a:sym typeface="+mn-ea"/>
            </a:rPr>
            <a:t>拖延过期</a:t>
          </a:r>
          <a:r>
            <a:rPr lang="zh-CN" altLang="en-US" spc="42" dirty="0">
              <a:solidFill>
                <a:srgbClr val="000000"/>
              </a:solidFill>
              <a:latin typeface="MFMVNF+Arial" panose="02000500000000000000"/>
              <a:cs typeface="MFMVNF+Arial" panose="02000500000000000000"/>
              <a:sym typeface="+mn-ea"/>
            </a:rPr>
            <a:t/>
          </a:r>
          <a:endParaRPr lang="zh-CN" altLang="en-US" spc="42" dirty="0">
            <a:solidFill>
              <a:srgbClr val="000000"/>
            </a:solidFill>
            <a:latin typeface="MFMVNF+Arial" panose="02000500000000000000"/>
            <a:cs typeface="MFMVNF+Arial" panose="02000500000000000000"/>
            <a:sym typeface="+mn-ea"/>
          </a:endParaRPr>
        </a:p>
      </dgm:t>
    </dgm:pt>
    <dgm:pt modelId="{F5ACC865-3C87-4877-9C19-4DD69D501AE5}" cxnId="{B1FC5657-05F7-48BE-B5AC-8396CC43DE10}" type="parTrans">
      <dgm:prSet/>
      <dgm:spPr/>
    </dgm:pt>
    <dgm:pt modelId="{F7AD1794-71E4-4991-A009-F3F8DCA202FF}" cxnId="{B1FC5657-05F7-48BE-B5AC-8396CC43DE10}" type="sibTrans">
      <dgm:prSet/>
      <dgm:spPr/>
    </dgm:pt>
    <dgm:pt modelId="{C56007AC-E7DB-493C-BC6E-F1D1C9375D71}">
      <dgm:prSet phldr="0" custT="0"/>
      <dgm:spPr/>
      <dgm:t>
        <a:bodyPr vert="horz" wrap="square"/>
        <a:p>
          <a:pPr>
            <a:lnSpc>
              <a:spcPct val="100000"/>
            </a:lnSpc>
            <a:spcBef>
              <a:spcPct val="0"/>
            </a:spcBef>
            <a:spcAft>
              <a:spcPct val="15000"/>
            </a:spcAft>
          </a:pPr>
          <a:r>
            <a:rPr lang="zh-CN" altLang="en-US" spc="42" dirty="0">
              <a:solidFill>
                <a:srgbClr val="000000"/>
              </a:solidFill>
              <a:latin typeface="MFMVNF+Arial" panose="02000500000000000000"/>
              <a:cs typeface="MFMVNF+Arial" panose="02000500000000000000"/>
              <a:sym typeface="+mn-ea"/>
            </a:rPr>
            <a:t>虚假错误</a:t>
          </a:r>
          <a:endParaRPr lang="zh-CN" altLang="en-US" spc="42" dirty="0">
            <a:solidFill>
              <a:srgbClr val="000000"/>
            </a:solidFill>
            <a:latin typeface="MFMVNF+Arial" panose="02000500000000000000"/>
            <a:cs typeface="MFMVNF+Arial" panose="02000500000000000000"/>
            <a:sym typeface="+mn-ea"/>
          </a:endParaRPr>
        </a:p>
      </dgm:t>
    </dgm:pt>
    <dgm:pt modelId="{75ED6547-F073-4F9A-8C59-61C83ACE0D7F}" cxnId="{0D00A2E5-1FF2-490C-B9BC-A7AC9628F0B4}" type="parTrans">
      <dgm:prSet/>
      <dgm:spPr/>
    </dgm:pt>
    <dgm:pt modelId="{E3C014F9-048F-4C47-A21C-17A70429ED9A}" cxnId="{0D00A2E5-1FF2-490C-B9BC-A7AC9628F0B4}" type="sibTrans">
      <dgm:prSet/>
      <dgm:spPr/>
    </dgm:pt>
    <dgm:pt modelId="{5D987541-659E-47FF-BF8D-729BD95CF867}">
      <dgm:prSet phldr="0" custT="0"/>
      <dgm:spPr/>
      <dgm:t>
        <a:bodyPr vert="horz" wrap="square"/>
        <a:p>
          <a:pPr>
            <a:lnSpc>
              <a:spcPct val="100000"/>
            </a:lnSpc>
            <a:spcBef>
              <a:spcPct val="0"/>
            </a:spcBef>
            <a:spcAft>
              <a:spcPct val="15000"/>
            </a:spcAft>
          </a:pPr>
          <a:r>
            <a:rPr lang="zh-CN" altLang="en-US" spc="42" dirty="0">
              <a:solidFill>
                <a:srgbClr val="000000"/>
              </a:solidFill>
              <a:latin typeface="MFMVNF+Arial" panose="02000500000000000000"/>
              <a:cs typeface="MFMVNF+Arial" panose="02000500000000000000"/>
              <a:sym typeface="+mn-ea"/>
            </a:rPr>
            <a:t>支付争议</a:t>
          </a:r>
          <a:r>
            <a:rPr lang="zh-CN" altLang="en-US"/>
            <a:t/>
          </a:r>
          <a:endParaRPr lang="zh-CN" altLang="en-US"/>
        </a:p>
      </dgm:t>
    </dgm:pt>
    <dgm:pt modelId="{DFB6D8F6-7B50-41BD-8CAB-DB1C1C18C7FE}" cxnId="{B6020EA0-ACD9-46C9-A3C6-284930958C0C}" type="parTrans">
      <dgm:prSet/>
      <dgm:spPr/>
    </dgm:pt>
    <dgm:pt modelId="{6A90D5B4-12FC-4F38-A5E5-5E6DDDB0A07C}" cxnId="{B6020EA0-ACD9-46C9-A3C6-284930958C0C}" type="sibTrans">
      <dgm:prSet/>
      <dgm:spPr/>
    </dgm:pt>
    <dgm:pt modelId="{61F0DC84-7FFF-4FDD-9B5D-40960093AE83}">
      <dgm:prSet phldrT="[文本]" phldr="0" custT="0"/>
      <dgm:spPr/>
      <dgm:t>
        <a:bodyPr vert="horz" wrap="square"/>
        <a:p>
          <a:pPr>
            <a:lnSpc>
              <a:spcPct val="100000"/>
            </a:lnSpc>
            <a:spcBef>
              <a:spcPct val="0"/>
            </a:spcBef>
            <a:spcAft>
              <a:spcPct val="35000"/>
            </a:spcAft>
          </a:pPr>
          <a:r>
            <a:rPr lang="zh-CN" altLang="en-US"/>
            <a:t>法律责任</a:t>
          </a:r>
          <a:r>
            <a:rPr lang="zh-CN" altLang="en-US"/>
            <a:t/>
          </a:r>
          <a:endParaRPr lang="zh-CN" altLang="en-US"/>
        </a:p>
      </dgm:t>
    </dgm:pt>
    <dgm:pt modelId="{2CB3CEFC-83E6-4DB9-B636-5287ACC11553}" cxnId="{9808C1D2-7482-48C1-A8A8-F37981A1D0E0}" type="parTrans">
      <dgm:prSet/>
      <dgm:spPr/>
      <dgm:t>
        <a:bodyPr/>
        <a:p>
          <a:endParaRPr lang="zh-CN" altLang="en-US"/>
        </a:p>
      </dgm:t>
    </dgm:pt>
    <dgm:pt modelId="{1FAE29ED-22A2-40FA-904A-0706E8542FE7}" cxnId="{9808C1D2-7482-48C1-A8A8-F37981A1D0E0}" type="sibTrans">
      <dgm:prSet/>
      <dgm:spPr/>
      <dgm:t>
        <a:bodyPr/>
        <a:p>
          <a:endParaRPr lang="zh-CN" altLang="en-US"/>
        </a:p>
      </dgm:t>
    </dgm:pt>
    <dgm:pt modelId="{2C0D9F89-7CE9-4195-96AC-FB27D6AA2EF6}">
      <dgm:prSet phldrT="[文本]" phldr="0" custT="0"/>
      <dgm:spPr/>
      <dgm:t>
        <a:bodyPr vert="horz" wrap="square"/>
        <a:p>
          <a:pPr>
            <a:lnSpc>
              <a:spcPct val="100000"/>
            </a:lnSpc>
            <a:spcBef>
              <a:spcPct val="0"/>
            </a:spcBef>
            <a:spcAft>
              <a:spcPct val="15000"/>
            </a:spcAft>
          </a:pPr>
          <a:r>
            <a:rPr lang="zh-CN" altLang="en-US" spc="42" dirty="0">
              <a:solidFill>
                <a:srgbClr val="000000"/>
              </a:solidFill>
              <a:latin typeface="MFMVNF+Arial" panose="02000500000000000000"/>
              <a:cs typeface="MFMVNF+Arial" panose="02000500000000000000"/>
              <a:sym typeface="+mn-ea"/>
            </a:rPr>
            <a:t>经济成本</a:t>
          </a:r>
          <a:r>
            <a:rPr lang="zh-CN" altLang="en-US" spc="42" dirty="0">
              <a:solidFill>
                <a:srgbClr val="000000"/>
              </a:solidFill>
              <a:latin typeface="MFMVNF+Arial" panose="02000500000000000000"/>
              <a:cs typeface="MFMVNF+Arial" panose="02000500000000000000"/>
              <a:sym typeface="+mn-ea"/>
            </a:rPr>
            <a:t/>
          </a:r>
          <a:endParaRPr lang="zh-CN" altLang="en-US" spc="42" dirty="0">
            <a:solidFill>
              <a:srgbClr val="000000"/>
            </a:solidFill>
            <a:latin typeface="MFMVNF+Arial" panose="02000500000000000000"/>
            <a:cs typeface="MFMVNF+Arial" panose="02000500000000000000"/>
            <a:sym typeface="+mn-ea"/>
          </a:endParaRPr>
        </a:p>
      </dgm:t>
    </dgm:pt>
    <dgm:pt modelId="{24D9371C-2787-474E-A690-5A09190A9707}" cxnId="{F583CB57-3142-4DE3-8790-BE0AA9BA61AC}" type="parTrans">
      <dgm:prSet/>
      <dgm:spPr/>
      <dgm:t>
        <a:bodyPr/>
        <a:p>
          <a:endParaRPr lang="zh-CN" altLang="en-US"/>
        </a:p>
      </dgm:t>
    </dgm:pt>
    <dgm:pt modelId="{39E6AF7E-E529-4319-B552-AB363EF4CE26}" cxnId="{F583CB57-3142-4DE3-8790-BE0AA9BA61AC}" type="sibTrans">
      <dgm:prSet/>
      <dgm:spPr/>
      <dgm:t>
        <a:bodyPr/>
        <a:p>
          <a:endParaRPr lang="zh-CN" altLang="en-US"/>
        </a:p>
      </dgm:t>
    </dgm:pt>
    <dgm:pt modelId="{715C031A-8F9E-427D-AC30-EB4163C0E507}">
      <dgm:prSet phldr="0" custT="0"/>
      <dgm:spPr/>
      <dgm:t>
        <a:bodyPr vert="horz" wrap="square"/>
        <a:p>
          <a:pPr>
            <a:lnSpc>
              <a:spcPct val="100000"/>
            </a:lnSpc>
            <a:spcBef>
              <a:spcPct val="0"/>
            </a:spcBef>
            <a:spcAft>
              <a:spcPct val="15000"/>
            </a:spcAft>
          </a:pPr>
          <a:r>
            <a:rPr lang="zh-CN" altLang="en-US" spc="42" dirty="0">
              <a:solidFill>
                <a:srgbClr val="000000"/>
              </a:solidFill>
              <a:latin typeface="MFMVNF+Arial" panose="02000500000000000000"/>
              <a:cs typeface="MFMVNF+Arial" panose="02000500000000000000"/>
              <a:sym typeface="+mn-ea"/>
            </a:rPr>
            <a:t>责任处罚</a:t>
          </a:r>
          <a:r>
            <a:rPr lang="zh-CN" altLang="en-US" spc="42" dirty="0">
              <a:solidFill>
                <a:srgbClr val="000000"/>
              </a:solidFill>
              <a:latin typeface="MFMVNF+Arial" panose="02000500000000000000"/>
              <a:cs typeface="MFMVNF+Arial" panose="02000500000000000000"/>
              <a:sym typeface="+mn-ea"/>
            </a:rPr>
            <a:t/>
          </a:r>
          <a:endParaRPr lang="zh-CN" altLang="en-US" spc="42" dirty="0">
            <a:solidFill>
              <a:srgbClr val="000000"/>
            </a:solidFill>
            <a:latin typeface="MFMVNF+Arial" panose="02000500000000000000"/>
            <a:cs typeface="MFMVNF+Arial" panose="02000500000000000000"/>
            <a:sym typeface="+mn-ea"/>
          </a:endParaRPr>
        </a:p>
      </dgm:t>
    </dgm:pt>
    <dgm:pt modelId="{C2D35059-F1E1-459C-91FD-B1EFCB40D346}" cxnId="{DB52D76A-9137-4009-BDA4-E20490E2C211}" type="parTrans">
      <dgm:prSet/>
      <dgm:spPr/>
    </dgm:pt>
    <dgm:pt modelId="{EA7B8820-8274-4CA6-8407-8FF835A6A66B}" cxnId="{DB52D76A-9137-4009-BDA4-E20490E2C211}" type="sibTrans">
      <dgm:prSet/>
      <dgm:spPr/>
    </dgm:pt>
    <dgm:pt modelId="{29CC932B-979E-492A-AB93-675CCCC0CADB}">
      <dgm:prSet phldr="0" custT="0"/>
      <dgm:spPr/>
      <dgm:t>
        <a:bodyPr vert="horz" wrap="square"/>
        <a:p>
          <a:pPr>
            <a:lnSpc>
              <a:spcPct val="100000"/>
            </a:lnSpc>
            <a:spcBef>
              <a:spcPct val="0"/>
            </a:spcBef>
            <a:spcAft>
              <a:spcPct val="15000"/>
            </a:spcAft>
          </a:pPr>
          <a:r>
            <a:rPr lang="zh-CN" altLang="en-US" spc="42" dirty="0">
              <a:solidFill>
                <a:srgbClr val="000000"/>
              </a:solidFill>
              <a:latin typeface="MFMVNF+Arial" panose="02000500000000000000"/>
              <a:cs typeface="MFMVNF+Arial" panose="02000500000000000000"/>
              <a:sym typeface="+mn-ea"/>
            </a:rPr>
            <a:t>信誉损失</a:t>
          </a:r>
          <a:endParaRPr lang="zh-CN" altLang="en-US" spc="42" dirty="0">
            <a:solidFill>
              <a:srgbClr val="000000"/>
            </a:solidFill>
            <a:latin typeface="MFMVNF+Arial" panose="02000500000000000000"/>
            <a:cs typeface="MFMVNF+Arial" panose="02000500000000000000"/>
            <a:sym typeface="+mn-ea"/>
          </a:endParaRPr>
        </a:p>
      </dgm:t>
    </dgm:pt>
    <dgm:pt modelId="{D5DD0D37-439B-4BC7-A1EF-D03A3C78F111}" cxnId="{5C8F74B6-FF7B-4BFB-80C4-67EBD2FC5C0B}" type="parTrans">
      <dgm:prSet/>
      <dgm:spPr/>
    </dgm:pt>
    <dgm:pt modelId="{B67F7049-E519-4C22-9B97-125A18CE0F0E}" cxnId="{5C8F74B6-FF7B-4BFB-80C4-67EBD2FC5C0B}" type="sibTrans">
      <dgm:prSet/>
      <dgm:spPr/>
    </dgm:pt>
    <dgm:pt modelId="{B8402F93-1618-48D0-BAE7-C94AA657C720}">
      <dgm:prSet phldr="0" custT="0"/>
      <dgm:spPr/>
      <dgm:t>
        <a:bodyPr vert="horz" wrap="square"/>
        <a:p>
          <a:pPr>
            <a:lnSpc>
              <a:spcPct val="100000"/>
            </a:lnSpc>
            <a:spcBef>
              <a:spcPct val="0"/>
            </a:spcBef>
            <a:spcAft>
              <a:spcPct val="15000"/>
            </a:spcAft>
          </a:pPr>
          <a:r>
            <a:rPr lang="zh-CN" altLang="en-US" spc="42" dirty="0">
              <a:solidFill>
                <a:srgbClr val="000000"/>
              </a:solidFill>
              <a:latin typeface="MFMVNF+Arial" panose="02000500000000000000"/>
              <a:cs typeface="MFMVNF+Arial" panose="02000500000000000000"/>
              <a:sym typeface="+mn-ea"/>
            </a:rPr>
            <a:t>隐性成本</a:t>
          </a:r>
          <a:r>
            <a:rPr lang="zh-CN" altLang="en-US"/>
            <a:t/>
          </a:r>
          <a:endParaRPr lang="zh-CN" altLang="en-US"/>
        </a:p>
      </dgm:t>
    </dgm:pt>
    <dgm:pt modelId="{D672E61D-8B55-4509-ADE6-429C7AF575AD}" cxnId="{407EEACA-4986-4048-943E-1BB59BEB0CC1}" type="parTrans">
      <dgm:prSet/>
      <dgm:spPr/>
    </dgm:pt>
    <dgm:pt modelId="{712871B9-B4D1-475E-99F5-35948D14782B}" cxnId="{407EEACA-4986-4048-943E-1BB59BEB0CC1}" type="sibTrans">
      <dgm:prSet/>
      <dgm:spPr/>
    </dgm:pt>
    <dgm:pt modelId="{D5FB6A06-3991-4223-AD64-C4F7F6F4DF69}" type="pres">
      <dgm:prSet presAssocID="{468FBB7B-694A-47BF-865D-2F44C1051453}" presName="Name0" presStyleCnt="0">
        <dgm:presLayoutVars>
          <dgm:dir/>
          <dgm:animLvl val="lvl"/>
          <dgm:resizeHandles val="exact"/>
        </dgm:presLayoutVars>
      </dgm:prSet>
      <dgm:spPr/>
    </dgm:pt>
    <dgm:pt modelId="{5EB24CCF-928A-4018-A934-89F31F564A83}" type="pres">
      <dgm:prSet presAssocID="{BD5427FF-4EB1-4006-BF7F-42158E0C5129}" presName="composite" presStyleCnt="0"/>
      <dgm:spPr/>
    </dgm:pt>
    <dgm:pt modelId="{5D9704F8-5A95-419F-B794-1E2F82666BDB}" type="pres">
      <dgm:prSet presAssocID="{BD5427FF-4EB1-4006-BF7F-42158E0C5129}" presName="parTx" presStyleLbl="alignNode1" presStyleIdx="0" presStyleCnt="3">
        <dgm:presLayoutVars>
          <dgm:chMax val="0"/>
          <dgm:chPref val="0"/>
          <dgm:bulletEnabled val="1"/>
        </dgm:presLayoutVars>
      </dgm:prSet>
      <dgm:spPr/>
    </dgm:pt>
    <dgm:pt modelId="{C0A6D3D8-DBC2-45B6-8DEF-789A72552BB4}" type="pres">
      <dgm:prSet presAssocID="{BD5427FF-4EB1-4006-BF7F-42158E0C5129}" presName="desTx" presStyleLbl="alignAccFollowNode1" presStyleIdx="0" presStyleCnt="3">
        <dgm:presLayoutVars>
          <dgm:bulletEnabled val="1"/>
        </dgm:presLayoutVars>
      </dgm:prSet>
      <dgm:spPr/>
    </dgm:pt>
    <dgm:pt modelId="{C4F6D2AE-A2A5-43DC-B705-8E8ECE0E1613}" type="pres">
      <dgm:prSet presAssocID="{D47F9812-1256-4E44-A6BE-BEC559BE8FF3}" presName="space" presStyleCnt="0"/>
      <dgm:spPr/>
    </dgm:pt>
    <dgm:pt modelId="{C1832C44-4F6B-4ABA-88DC-7D5A80779E4B}" type="pres">
      <dgm:prSet presAssocID="{FE969E54-0D5D-4815-BDC4-3309E2F7325D}" presName="composite" presStyleCnt="0"/>
      <dgm:spPr/>
    </dgm:pt>
    <dgm:pt modelId="{3E0BA246-3456-471B-AD87-1436FD251DD8}" type="pres">
      <dgm:prSet presAssocID="{FE969E54-0D5D-4815-BDC4-3309E2F7325D}" presName="parTx" presStyleLbl="alignNode1" presStyleIdx="1" presStyleCnt="3">
        <dgm:presLayoutVars>
          <dgm:chMax val="0"/>
          <dgm:chPref val="0"/>
          <dgm:bulletEnabled val="1"/>
        </dgm:presLayoutVars>
      </dgm:prSet>
      <dgm:spPr/>
    </dgm:pt>
    <dgm:pt modelId="{33CF15AD-8A19-4E9A-9BED-239A79CAF737}" type="pres">
      <dgm:prSet presAssocID="{FE969E54-0D5D-4815-BDC4-3309E2F7325D}" presName="desTx" presStyleLbl="alignAccFollowNode1" presStyleIdx="1" presStyleCnt="3">
        <dgm:presLayoutVars>
          <dgm:bulletEnabled val="1"/>
        </dgm:presLayoutVars>
      </dgm:prSet>
      <dgm:spPr/>
    </dgm:pt>
    <dgm:pt modelId="{F4639A07-76C8-4329-80D5-712628979A9A}" type="pres">
      <dgm:prSet presAssocID="{D7D19B67-C01A-45D3-B5C7-B7E1B18A9F62}" presName="space" presStyleCnt="0"/>
      <dgm:spPr/>
    </dgm:pt>
    <dgm:pt modelId="{7F710124-E259-48A5-9895-471DE20AF50E}" type="pres">
      <dgm:prSet presAssocID="{61F0DC84-7FFF-4FDD-9B5D-40960093AE83}" presName="composite" presStyleCnt="0"/>
      <dgm:spPr/>
    </dgm:pt>
    <dgm:pt modelId="{FC453BFD-315B-4968-86FA-B7D3125F3320}" type="pres">
      <dgm:prSet presAssocID="{61F0DC84-7FFF-4FDD-9B5D-40960093AE83}" presName="parTx" presStyleLbl="alignNode1" presStyleIdx="2" presStyleCnt="3">
        <dgm:presLayoutVars>
          <dgm:chMax val="0"/>
          <dgm:chPref val="0"/>
          <dgm:bulletEnabled val="1"/>
        </dgm:presLayoutVars>
      </dgm:prSet>
      <dgm:spPr/>
    </dgm:pt>
    <dgm:pt modelId="{B357C82A-FE93-416B-AFBF-A74F9E99C4E4}" type="pres">
      <dgm:prSet presAssocID="{61F0DC84-7FFF-4FDD-9B5D-40960093AE83}" presName="desTx" presStyleLbl="alignAccFollowNode1" presStyleIdx="2" presStyleCnt="3">
        <dgm:presLayoutVars>
          <dgm:bulletEnabled val="1"/>
        </dgm:presLayoutVars>
      </dgm:prSet>
      <dgm:spPr/>
    </dgm:pt>
  </dgm:ptLst>
  <dgm:cxnLst>
    <dgm:cxn modelId="{90B73DEF-33D8-430C-8232-72F7AFCE200D}" srcId="{468FBB7B-694A-47BF-865D-2F44C1051453}" destId="{BD5427FF-4EB1-4006-BF7F-42158E0C5129}" srcOrd="0" destOrd="0" parTransId="{A2F6D805-3B53-408A-A2A3-20BC3BF0D242}" sibTransId="{D47F9812-1256-4E44-A6BE-BEC559BE8FF3}"/>
    <dgm:cxn modelId="{E1905391-AC34-42CB-AD21-0D13FD8D38DA}" srcId="{BD5427FF-4EB1-4006-BF7F-42158E0C5129}" destId="{3A7B819B-DBE9-4610-B22A-5573EA6D532D}" srcOrd="0" destOrd="0" parTransId="{DC4BEA23-BF6E-42AD-9BF0-CFBDE86A80F1}" sibTransId="{0BF6ACD3-AE1A-4691-8CBE-DBE77AB8A685}"/>
    <dgm:cxn modelId="{E7260844-BFCB-4FFE-8A8B-6BBB39F4AF44}" srcId="{BD5427FF-4EB1-4006-BF7F-42158E0C5129}" destId="{1A749C72-C327-46A5-A044-BEDBD21C14B2}" srcOrd="1" destOrd="0" parTransId="{752B8532-510B-4CC4-82B3-376282C4E659}" sibTransId="{26FB5205-4F70-4060-AC9B-2DC7993E5C40}"/>
    <dgm:cxn modelId="{9F451AD1-9A9B-4F4B-9BE3-8B62A9F60213}" srcId="{BD5427FF-4EB1-4006-BF7F-42158E0C5129}" destId="{EED9763E-DD51-4FA1-B106-646ABDEB498D}" srcOrd="2" destOrd="0" parTransId="{624F3D23-99AE-4D9F-850A-FCF412D14BD8}" sibTransId="{CC4260B8-E65E-48B9-AE40-E2D9FF2DA749}"/>
    <dgm:cxn modelId="{A140F65C-EB59-4F3D-A0E1-893B62A03D5A}" srcId="{BD5427FF-4EB1-4006-BF7F-42158E0C5129}" destId="{F4DDB59B-3737-4C9E-A501-1719B6B36368}" srcOrd="3" destOrd="0" parTransId="{BC0B22AA-7CE7-469F-81CB-4FA32FFCF345}" sibTransId="{3122B9F4-AB0A-4FAA-A43C-11C20731EE47}"/>
    <dgm:cxn modelId="{569DB007-C868-4050-B8F7-6B5686405A50}" srcId="{468FBB7B-694A-47BF-865D-2F44C1051453}" destId="{FE969E54-0D5D-4815-BDC4-3309E2F7325D}" srcOrd="1" destOrd="0" parTransId="{B5D9FB86-EEBE-488F-B7DE-B7CF5C9166C5}" sibTransId="{D7D19B67-C01A-45D3-B5C7-B7E1B18A9F62}"/>
    <dgm:cxn modelId="{077613C0-7246-4027-9662-788EFA361C1C}" srcId="{FE969E54-0D5D-4815-BDC4-3309E2F7325D}" destId="{35600F67-42C2-4D1B-B072-DC2A36FCB136}" srcOrd="0" destOrd="1" parTransId="{B4BC79E1-FDBA-43D1-A988-1BE8090EDA7A}" sibTransId="{AD46A0AA-C45A-46D2-89AF-28390F99F9D0}"/>
    <dgm:cxn modelId="{B1FC5657-05F7-48BE-B5AC-8396CC43DE10}" srcId="{FE969E54-0D5D-4815-BDC4-3309E2F7325D}" destId="{EFA17A0C-9627-4290-8E0B-2E7980A10ACC}" srcOrd="1" destOrd="1" parTransId="{F5ACC865-3C87-4877-9C19-4DD69D501AE5}" sibTransId="{F7AD1794-71E4-4991-A009-F3F8DCA202FF}"/>
    <dgm:cxn modelId="{0D00A2E5-1FF2-490C-B9BC-A7AC9628F0B4}" srcId="{FE969E54-0D5D-4815-BDC4-3309E2F7325D}" destId="{C56007AC-E7DB-493C-BC6E-F1D1C9375D71}" srcOrd="2" destOrd="1" parTransId="{75ED6547-F073-4F9A-8C59-61C83ACE0D7F}" sibTransId="{E3C014F9-048F-4C47-A21C-17A70429ED9A}"/>
    <dgm:cxn modelId="{B6020EA0-ACD9-46C9-A3C6-284930958C0C}" srcId="{FE969E54-0D5D-4815-BDC4-3309E2F7325D}" destId="{5D987541-659E-47FF-BF8D-729BD95CF867}" srcOrd="3" destOrd="1" parTransId="{DFB6D8F6-7B50-41BD-8CAB-DB1C1C18C7FE}" sibTransId="{6A90D5B4-12FC-4F38-A5E5-5E6DDDB0A07C}"/>
    <dgm:cxn modelId="{9808C1D2-7482-48C1-A8A8-F37981A1D0E0}" srcId="{468FBB7B-694A-47BF-865D-2F44C1051453}" destId="{61F0DC84-7FFF-4FDD-9B5D-40960093AE83}" srcOrd="2" destOrd="0" parTransId="{2CB3CEFC-83E6-4DB9-B636-5287ACC11553}" sibTransId="{1FAE29ED-22A2-40FA-904A-0706E8542FE7}"/>
    <dgm:cxn modelId="{F583CB57-3142-4DE3-8790-BE0AA9BA61AC}" srcId="{61F0DC84-7FFF-4FDD-9B5D-40960093AE83}" destId="{2C0D9F89-7CE9-4195-96AC-FB27D6AA2EF6}" srcOrd="0" destOrd="2" parTransId="{24D9371C-2787-474E-A690-5A09190A9707}" sibTransId="{39E6AF7E-E529-4319-B552-AB363EF4CE26}"/>
    <dgm:cxn modelId="{DB52D76A-9137-4009-BDA4-E20490E2C211}" srcId="{61F0DC84-7FFF-4FDD-9B5D-40960093AE83}" destId="{715C031A-8F9E-427D-AC30-EB4163C0E507}" srcOrd="1" destOrd="2" parTransId="{C2D35059-F1E1-459C-91FD-B1EFCB40D346}" sibTransId="{EA7B8820-8274-4CA6-8407-8FF835A6A66B}"/>
    <dgm:cxn modelId="{5C8F74B6-FF7B-4BFB-80C4-67EBD2FC5C0B}" srcId="{61F0DC84-7FFF-4FDD-9B5D-40960093AE83}" destId="{29CC932B-979E-492A-AB93-675CCCC0CADB}" srcOrd="2" destOrd="2" parTransId="{D5DD0D37-439B-4BC7-A1EF-D03A3C78F111}" sibTransId="{B67F7049-E519-4C22-9B97-125A18CE0F0E}"/>
    <dgm:cxn modelId="{407EEACA-4986-4048-943E-1BB59BEB0CC1}" srcId="{61F0DC84-7FFF-4FDD-9B5D-40960093AE83}" destId="{B8402F93-1618-48D0-BAE7-C94AA657C720}" srcOrd="3" destOrd="2" parTransId="{D672E61D-8B55-4509-ADE6-429C7AF575AD}" sibTransId="{712871B9-B4D1-475E-99F5-35948D14782B}"/>
    <dgm:cxn modelId="{ACD4EE9E-E2A4-4591-B008-9CFB0B58E921}" type="presOf" srcId="{468FBB7B-694A-47BF-865D-2F44C1051453}" destId="{D5FB6A06-3991-4223-AD64-C4F7F6F4DF69}" srcOrd="0" destOrd="0" presId="urn:microsoft.com/office/officeart/2005/8/layout/hList1"/>
    <dgm:cxn modelId="{0F895C76-E32D-496B-9482-8EA2864B70CC}" type="presParOf" srcId="{D5FB6A06-3991-4223-AD64-C4F7F6F4DF69}" destId="{5EB24CCF-928A-4018-A934-89F31F564A83}" srcOrd="0" destOrd="0" presId="urn:microsoft.com/office/officeart/2005/8/layout/hList1"/>
    <dgm:cxn modelId="{D514C7F6-34EB-48B0-84A7-BCCEC5DB5A06}" type="presParOf" srcId="{5EB24CCF-928A-4018-A934-89F31F564A83}" destId="{5D9704F8-5A95-419F-B794-1E2F82666BDB}" srcOrd="0" destOrd="0" presId="urn:microsoft.com/office/officeart/2005/8/layout/hList1"/>
    <dgm:cxn modelId="{C2493B5D-3764-4772-A7B0-57AF6E434DFC}" type="presOf" srcId="{BD5427FF-4EB1-4006-BF7F-42158E0C5129}" destId="{5D9704F8-5A95-419F-B794-1E2F82666BDB}" srcOrd="0" destOrd="0" presId="urn:microsoft.com/office/officeart/2005/8/layout/hList1"/>
    <dgm:cxn modelId="{0CF5FD0F-84B5-4C5B-BAC5-003175B56030}" type="presParOf" srcId="{5EB24CCF-928A-4018-A934-89F31F564A83}" destId="{C0A6D3D8-DBC2-45B6-8DEF-789A72552BB4}" srcOrd="1" destOrd="0" presId="urn:microsoft.com/office/officeart/2005/8/layout/hList1"/>
    <dgm:cxn modelId="{C511A35C-A1AE-476D-A23F-720803CEC9A9}" type="presOf" srcId="{3A7B819B-DBE9-4610-B22A-5573EA6D532D}" destId="{C0A6D3D8-DBC2-45B6-8DEF-789A72552BB4}" srcOrd="0" destOrd="0" presId="urn:microsoft.com/office/officeart/2005/8/layout/hList1"/>
    <dgm:cxn modelId="{CB7E629B-8EB3-463C-97EE-3BDECDE1A0B8}" type="presOf" srcId="{1A749C72-C327-46A5-A044-BEDBD21C14B2}" destId="{C0A6D3D8-DBC2-45B6-8DEF-789A72552BB4}" srcOrd="0" destOrd="1" presId="urn:microsoft.com/office/officeart/2005/8/layout/hList1"/>
    <dgm:cxn modelId="{B037B1A3-B9EA-4F3E-B9DE-819D0964110C}" type="presOf" srcId="{EED9763E-DD51-4FA1-B106-646ABDEB498D}" destId="{C0A6D3D8-DBC2-45B6-8DEF-789A72552BB4}" srcOrd="0" destOrd="2" presId="urn:microsoft.com/office/officeart/2005/8/layout/hList1"/>
    <dgm:cxn modelId="{1773360D-5AA0-4726-A074-89526E6D9A0C}" type="presOf" srcId="{F4DDB59B-3737-4C9E-A501-1719B6B36368}" destId="{C0A6D3D8-DBC2-45B6-8DEF-789A72552BB4}" srcOrd="0" destOrd="3" presId="urn:microsoft.com/office/officeart/2005/8/layout/hList1"/>
    <dgm:cxn modelId="{5A6636B9-0845-4D90-972C-E2FFFAD7E6CD}" type="presParOf" srcId="{D5FB6A06-3991-4223-AD64-C4F7F6F4DF69}" destId="{C4F6D2AE-A2A5-43DC-B705-8E8ECE0E1613}" srcOrd="1" destOrd="0" presId="urn:microsoft.com/office/officeart/2005/8/layout/hList1"/>
    <dgm:cxn modelId="{34D41E26-838E-42BA-A4B4-603232198ECA}" type="presParOf" srcId="{D5FB6A06-3991-4223-AD64-C4F7F6F4DF69}" destId="{C1832C44-4F6B-4ABA-88DC-7D5A80779E4B}" srcOrd="2" destOrd="0" presId="urn:microsoft.com/office/officeart/2005/8/layout/hList1"/>
    <dgm:cxn modelId="{4BCAEF73-CB56-4076-8129-BB94D480FBA1}" type="presParOf" srcId="{C1832C44-4F6B-4ABA-88DC-7D5A80779E4B}" destId="{3E0BA246-3456-471B-AD87-1436FD251DD8}" srcOrd="0" destOrd="2" presId="urn:microsoft.com/office/officeart/2005/8/layout/hList1"/>
    <dgm:cxn modelId="{C0B87944-F86B-4A65-BD2D-5253132B6E4A}" type="presOf" srcId="{FE969E54-0D5D-4815-BDC4-3309E2F7325D}" destId="{3E0BA246-3456-471B-AD87-1436FD251DD8}" srcOrd="0" destOrd="0" presId="urn:microsoft.com/office/officeart/2005/8/layout/hList1"/>
    <dgm:cxn modelId="{9E3EFBF4-05A5-4864-9308-A9E3761374FE}" type="presParOf" srcId="{C1832C44-4F6B-4ABA-88DC-7D5A80779E4B}" destId="{33CF15AD-8A19-4E9A-9BED-239A79CAF737}" srcOrd="1" destOrd="2" presId="urn:microsoft.com/office/officeart/2005/8/layout/hList1"/>
    <dgm:cxn modelId="{121787B3-4F90-4DEF-A89E-98988C4135F8}" type="presOf" srcId="{35600F67-42C2-4D1B-B072-DC2A36FCB136}" destId="{33CF15AD-8A19-4E9A-9BED-239A79CAF737}" srcOrd="0" destOrd="0" presId="urn:microsoft.com/office/officeart/2005/8/layout/hList1"/>
    <dgm:cxn modelId="{D64B3EB4-83D3-4041-BB9B-5A43BBB09137}" type="presOf" srcId="{EFA17A0C-9627-4290-8E0B-2E7980A10ACC}" destId="{33CF15AD-8A19-4E9A-9BED-239A79CAF737}" srcOrd="0" destOrd="1" presId="urn:microsoft.com/office/officeart/2005/8/layout/hList1"/>
    <dgm:cxn modelId="{CA4927BA-188B-4BC0-AD78-D9BD9FC44DB7}" type="presOf" srcId="{C56007AC-E7DB-493C-BC6E-F1D1C9375D71}" destId="{33CF15AD-8A19-4E9A-9BED-239A79CAF737}" srcOrd="0" destOrd="2" presId="urn:microsoft.com/office/officeart/2005/8/layout/hList1"/>
    <dgm:cxn modelId="{4A03F0A8-6913-451C-B6C9-3C918A1CCAFD}" type="presOf" srcId="{5D987541-659E-47FF-BF8D-729BD95CF867}" destId="{33CF15AD-8A19-4E9A-9BED-239A79CAF737}" srcOrd="0" destOrd="3" presId="urn:microsoft.com/office/officeart/2005/8/layout/hList1"/>
    <dgm:cxn modelId="{D2263601-591F-49DF-B0C2-55F2F0BE0913}" type="presParOf" srcId="{D5FB6A06-3991-4223-AD64-C4F7F6F4DF69}" destId="{F4639A07-76C8-4329-80D5-712628979A9A}" srcOrd="3" destOrd="0" presId="urn:microsoft.com/office/officeart/2005/8/layout/hList1"/>
    <dgm:cxn modelId="{FF2B61F1-F20F-473B-BD13-E23FF0AB8247}" type="presParOf" srcId="{D5FB6A06-3991-4223-AD64-C4F7F6F4DF69}" destId="{7F710124-E259-48A5-9895-471DE20AF50E}" srcOrd="4" destOrd="0" presId="urn:microsoft.com/office/officeart/2005/8/layout/hList1"/>
    <dgm:cxn modelId="{85041AA4-9585-4C1C-BD6F-5AA75BB0ABE0}" type="presParOf" srcId="{7F710124-E259-48A5-9895-471DE20AF50E}" destId="{FC453BFD-315B-4968-86FA-B7D3125F3320}" srcOrd="0" destOrd="4" presId="urn:microsoft.com/office/officeart/2005/8/layout/hList1"/>
    <dgm:cxn modelId="{A424AFAE-F303-468A-B949-CC1DC6F5B1FE}" type="presOf" srcId="{61F0DC84-7FFF-4FDD-9B5D-40960093AE83}" destId="{FC453BFD-315B-4968-86FA-B7D3125F3320}" srcOrd="0" destOrd="0" presId="urn:microsoft.com/office/officeart/2005/8/layout/hList1"/>
    <dgm:cxn modelId="{1FA232B1-6A23-4C61-AD75-E70EE068D0F9}" type="presParOf" srcId="{7F710124-E259-48A5-9895-471DE20AF50E}" destId="{B357C82A-FE93-416B-AFBF-A74F9E99C4E4}" srcOrd="1" destOrd="4" presId="urn:microsoft.com/office/officeart/2005/8/layout/hList1"/>
    <dgm:cxn modelId="{3BD317EB-BC9A-4FF8-9A87-85D9C2706D70}" type="presOf" srcId="{2C0D9F89-7CE9-4195-96AC-FB27D6AA2EF6}" destId="{B357C82A-FE93-416B-AFBF-A74F9E99C4E4}" srcOrd="0" destOrd="0" presId="urn:microsoft.com/office/officeart/2005/8/layout/hList1"/>
    <dgm:cxn modelId="{96877AD5-4276-45DD-9FF3-B23D4E5F25A0}" type="presOf" srcId="{715C031A-8F9E-427D-AC30-EB4163C0E507}" destId="{B357C82A-FE93-416B-AFBF-A74F9E99C4E4}" srcOrd="0" destOrd="1" presId="urn:microsoft.com/office/officeart/2005/8/layout/hList1"/>
    <dgm:cxn modelId="{3699BE22-21C8-45C3-8556-BB609674CB4D}" type="presOf" srcId="{29CC932B-979E-492A-AB93-675CCCC0CADB}" destId="{B357C82A-FE93-416B-AFBF-A74F9E99C4E4}" srcOrd="0" destOrd="2" presId="urn:microsoft.com/office/officeart/2005/8/layout/hList1"/>
    <dgm:cxn modelId="{D9D10692-4DB2-4B35-8EE1-3C766BD63A0C}" type="presOf" srcId="{B8402F93-1618-48D0-BAE7-C94AA657C720}" destId="{B357C82A-FE93-416B-AFBF-A74F9E99C4E4}" srcOrd="0" destOrd="3"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8FBB7B-694A-47BF-865D-2F44C1051453}"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BD5427FF-4EB1-4006-BF7F-42158E0C5129}">
      <dgm:prSet phldrT="[文本]" phldr="0" custT="1"/>
      <dgm:spPr/>
      <dgm:t>
        <a:bodyPr vert="horz" wrap="square"/>
        <a:p>
          <a:pPr>
            <a:lnSpc>
              <a:spcPct val="100000"/>
            </a:lnSpc>
            <a:spcBef>
              <a:spcPct val="0"/>
            </a:spcBef>
            <a:spcAft>
              <a:spcPct val="35000"/>
            </a:spcAft>
          </a:pPr>
          <a:r>
            <a:rPr lang="zh-CN" altLang="en-US" sz="3200">
              <a:solidFill>
                <a:schemeClr val="tx1"/>
              </a:solidFill>
              <a:latin typeface="黑体" panose="02010609060101010101" charset="-122"/>
              <a:ea typeface="黑体" panose="02010609060101010101" charset="-122"/>
              <a:cs typeface="黑体" panose="02010609060101010101" charset="-122"/>
            </a:rPr>
            <a:t>工伤</a:t>
          </a:r>
          <a:endParaRPr lang="zh-CN" altLang="en-US" sz="3200">
            <a:solidFill>
              <a:schemeClr val="tx1"/>
            </a:solidFill>
            <a:latin typeface="黑体" panose="02010609060101010101" charset="-122"/>
            <a:ea typeface="黑体" panose="02010609060101010101" charset="-122"/>
            <a:cs typeface="黑体" panose="02010609060101010101" charset="-122"/>
          </a:endParaRPr>
        </a:p>
        <a:p>
          <a:pPr>
            <a:lnSpc>
              <a:spcPct val="100000"/>
            </a:lnSpc>
            <a:spcBef>
              <a:spcPct val="0"/>
            </a:spcBef>
            <a:spcAft>
              <a:spcPct val="35000"/>
            </a:spcAft>
          </a:pPr>
          <a:r>
            <a:rPr lang="zh-CN" altLang="en-US" sz="3200">
              <a:solidFill>
                <a:srgbClr val="FF0000"/>
              </a:solidFill>
              <a:latin typeface="黑体" panose="02010609060101010101" charset="-122"/>
              <a:ea typeface="黑体" panose="02010609060101010101" charset="-122"/>
              <a:cs typeface="黑体" panose="02010609060101010101" charset="-122"/>
            </a:rPr>
            <a:t>受不起</a:t>
          </a:r>
          <a:r>
            <a:rPr lang="zh-CN" altLang="en-US" sz="3200">
              <a:solidFill>
                <a:schemeClr val="tx1"/>
              </a:solidFill>
              <a:latin typeface="黑体" panose="02010609060101010101" charset="-122"/>
              <a:ea typeface="黑体" panose="02010609060101010101" charset="-122"/>
              <a:cs typeface="黑体" panose="02010609060101010101" charset="-122"/>
            </a:rPr>
            <a:t>的伤</a:t>
          </a:r>
          <a:r>
            <a:rPr lang="zh-CN" altLang="en-US" sz="3200">
              <a:solidFill>
                <a:schemeClr val="tx1"/>
              </a:solidFill>
              <a:latin typeface="黑体" panose="02010609060101010101" charset="-122"/>
              <a:ea typeface="黑体" panose="02010609060101010101" charset="-122"/>
              <a:cs typeface="黑体" panose="02010609060101010101" charset="-122"/>
            </a:rPr>
            <a:t/>
          </a:r>
          <a:endParaRPr lang="zh-CN" altLang="en-US" sz="3200">
            <a:solidFill>
              <a:schemeClr val="tx1"/>
            </a:solidFill>
            <a:latin typeface="黑体" panose="02010609060101010101" charset="-122"/>
            <a:ea typeface="黑体" panose="02010609060101010101" charset="-122"/>
            <a:cs typeface="黑体" panose="02010609060101010101" charset="-122"/>
          </a:endParaRPr>
        </a:p>
      </dgm:t>
    </dgm:pt>
    <dgm:pt modelId="{A2F6D805-3B53-408A-A2A3-20BC3BF0D242}" cxnId="{03C36CEA-8A4B-4C6D-B5D4-727B7B84F5BD}" type="parTrans">
      <dgm:prSet/>
      <dgm:spPr/>
      <dgm:t>
        <a:bodyPr/>
        <a:p>
          <a:endParaRPr lang="zh-CN" altLang="en-US"/>
        </a:p>
      </dgm:t>
    </dgm:pt>
    <dgm:pt modelId="{D47F9812-1256-4E44-A6BE-BEC559BE8FF3}" cxnId="{03C36CEA-8A4B-4C6D-B5D4-727B7B84F5BD}" type="sibTrans">
      <dgm:prSet/>
      <dgm:spPr/>
      <dgm:t>
        <a:bodyPr/>
        <a:p>
          <a:endParaRPr lang="zh-CN" altLang="en-US"/>
        </a:p>
      </dgm:t>
    </dgm:pt>
    <dgm:pt modelId="{3A7B819B-DBE9-4610-B22A-5573EA6D532D}">
      <dgm:prSet phldrT="[文本]" phldr="0" custT="1"/>
      <dgm:spPr/>
      <dgm:t>
        <a:bodyPr vert="horz" wrap="square"/>
        <a:p>
          <a:pPr algn="l">
            <a:lnSpc>
              <a:spcPct val="100000"/>
            </a:lnSpc>
            <a:spcBef>
              <a:spcPct val="0"/>
            </a:spcBef>
            <a:spcAft>
              <a:spcPct val="15000"/>
            </a:spcAft>
          </a:pP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遇到</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突发</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工伤</a:t>
          </a:r>
          <a:r>
            <a:rPr sz="2000" spc="305" dirty="0">
              <a:solidFill>
                <a:schemeClr val="accent1"/>
              </a:solidFill>
              <a:latin typeface="仿宋" panose="02010609060101010101" charset="-122"/>
              <a:ea typeface="仿宋" panose="02010609060101010101" charset="-122"/>
              <a:cs typeface="QUIMMK+HYQiHeiKW-55S" panose="02000500000000000000" charset="-122"/>
            </a:rPr>
            <a:t/>
          </a:r>
          <a:endParaRPr sz="2000" spc="305" dirty="0">
            <a:solidFill>
              <a:schemeClr val="accent1"/>
            </a:solidFill>
            <a:latin typeface="仿宋" panose="02010609060101010101" charset="-122"/>
            <a:ea typeface="仿宋" panose="02010609060101010101" charset="-122"/>
            <a:cs typeface="QUIMMK+HYQiHeiKW-55S" panose="02000500000000000000" charset="-122"/>
          </a:endParaRPr>
        </a:p>
      </dgm:t>
    </dgm:pt>
    <dgm:pt modelId="{DC4BEA23-BF6E-42AD-9BF0-CFBDE86A80F1}" cxnId="{D7AA7445-72B7-4BD7-840C-980D6DF47A77}" type="parTrans">
      <dgm:prSet/>
      <dgm:spPr/>
      <dgm:t>
        <a:bodyPr/>
        <a:p>
          <a:endParaRPr lang="zh-CN" altLang="en-US"/>
        </a:p>
      </dgm:t>
    </dgm:pt>
    <dgm:pt modelId="{0BF6ACD3-AE1A-4691-8CBE-DBE77AB8A685}" cxnId="{D7AA7445-72B7-4BD7-840C-980D6DF47A77}" type="sibTrans">
      <dgm:prSet/>
      <dgm:spPr/>
      <dgm:t>
        <a:bodyPr/>
        <a:p>
          <a:endParaRPr lang="zh-CN" altLang="en-US"/>
        </a:p>
      </dgm:t>
    </dgm:pt>
    <dgm:pt modelId="{952F418C-4DCE-4C04-9D08-16D44FC65D01}">
      <dgm:prSet phldr="0" custT="1"/>
      <dgm:spPr/>
      <dgm:t>
        <a:bodyPr vert="horz" wrap="square"/>
        <a:p>
          <a:pPr algn="l">
            <a:lnSpc>
              <a:spcPct val="100000"/>
            </a:lnSpc>
            <a:spcBef>
              <a:spcPct val="0"/>
            </a:spcBef>
            <a:spcAft>
              <a:spcPct val="15000"/>
            </a:spcAft>
          </a:pP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你是否</a:t>
          </a:r>
          <a:r>
            <a:rPr sz="2000" dirty="0">
              <a:solidFill>
                <a:srgbClr val="FF0000"/>
              </a:solidFill>
              <a:latin typeface="仿宋" panose="02010609060101010101" charset="-122"/>
              <a:ea typeface="仿宋" panose="02010609060101010101" charset="-122"/>
              <a:cs typeface="KSBQSV+HYShuSongErKW" panose="02000500000000000000" charset="-122"/>
              <a:sym typeface="+mn-ea"/>
            </a:rPr>
            <a:t>毫无准备</a:t>
          </a: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a:t>
          </a: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
          </a:r>
          <a:endParaRPr sz="2000" dirty="0">
            <a:solidFill>
              <a:schemeClr val="accent1"/>
            </a:solidFill>
            <a:latin typeface="仿宋" panose="02010609060101010101" charset="-122"/>
            <a:ea typeface="仿宋" panose="02010609060101010101" charset="-122"/>
            <a:cs typeface="KSBQSV+HYShuSongErKW" panose="02000500000000000000" charset="-122"/>
            <a:sym typeface="+mn-ea"/>
          </a:endParaRPr>
        </a:p>
      </dgm:t>
    </dgm:pt>
    <dgm:pt modelId="{27324C2E-B62F-4384-ABE9-818832AFE643}" cxnId="{EDBC62F8-71D3-40B0-9B29-9DDA373CAE41}" type="parTrans">
      <dgm:prSet/>
      <dgm:spPr/>
    </dgm:pt>
    <dgm:pt modelId="{5C565B19-6997-4689-A295-2F3438ABCFCC}" cxnId="{EDBC62F8-71D3-40B0-9B29-9DDA373CAE41}" type="sibTrans">
      <dgm:prSet/>
      <dgm:spPr/>
    </dgm:pt>
    <dgm:pt modelId="{43BF927D-4BC1-40A8-BD67-2AEC9FBB74EB}">
      <dgm:prSet phldr="0" custT="1"/>
      <dgm:spPr/>
      <dgm:t>
        <a:bodyPr vert="horz" wrap="square"/>
        <a:p>
          <a:pPr algn="l">
            <a:lnSpc>
              <a:spcPct val="100000"/>
            </a:lnSpc>
            <a:spcBef>
              <a:spcPct val="0"/>
            </a:spcBef>
            <a:spcAft>
              <a:spcPct val="15000"/>
            </a:spcAft>
          </a:pP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面对</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工伤认定</a:t>
          </a: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
          </a:r>
          <a:endParaRPr sz="2000" spc="305" dirty="0">
            <a:solidFill>
              <a:schemeClr val="accent1"/>
            </a:solidFill>
            <a:latin typeface="仿宋" panose="02010609060101010101" charset="-122"/>
            <a:ea typeface="仿宋" panose="02010609060101010101" charset="-122"/>
            <a:cs typeface="QUIMMK+HYQiHeiKW-55S" panose="02000500000000000000" charset="-122"/>
            <a:sym typeface="+mn-ea"/>
          </a:endParaRPr>
        </a:p>
      </dgm:t>
    </dgm:pt>
    <dgm:pt modelId="{87568C63-2CEF-4FE0-85B6-1A0246ADAA88}" cxnId="{1ACC9BB9-BCDE-421F-BF03-914627831251}" type="parTrans">
      <dgm:prSet/>
      <dgm:spPr/>
    </dgm:pt>
    <dgm:pt modelId="{9B7CEF1B-618B-46DC-92C6-0DB910EABA1E}" cxnId="{1ACC9BB9-BCDE-421F-BF03-914627831251}" type="sibTrans">
      <dgm:prSet/>
      <dgm:spPr/>
    </dgm:pt>
    <dgm:pt modelId="{C69720B3-481A-49FC-877B-C869AFD1C277}">
      <dgm:prSet phldr="0" custT="1"/>
      <dgm:spPr/>
      <dgm:t>
        <a:bodyPr vert="horz" wrap="square"/>
        <a:p>
          <a:pPr algn="l">
            <a:lnSpc>
              <a:spcPct val="100000"/>
            </a:lnSpc>
            <a:spcBef>
              <a:spcPct val="0"/>
            </a:spcBef>
            <a:spcAft>
              <a:spcPct val="15000"/>
            </a:spcAft>
          </a:pP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你是否</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思路全无</a:t>
          </a: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a:t>
          </a: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
          </a:r>
          <a:endParaRPr sz="2000" spc="305" dirty="0">
            <a:solidFill>
              <a:schemeClr val="accent1"/>
            </a:solidFill>
            <a:latin typeface="仿宋" panose="02010609060101010101" charset="-122"/>
            <a:ea typeface="仿宋" panose="02010609060101010101" charset="-122"/>
            <a:cs typeface="QUIMMK+HYQiHeiKW-55S" panose="02000500000000000000" charset="-122"/>
            <a:sym typeface="+mn-ea"/>
          </a:endParaRPr>
        </a:p>
      </dgm:t>
    </dgm:pt>
    <dgm:pt modelId="{D05BE919-CBB3-4D08-A843-7768AD359548}" cxnId="{23E95A26-104E-4518-939A-C9D816FC6CCC}" type="parTrans">
      <dgm:prSet/>
      <dgm:spPr/>
    </dgm:pt>
    <dgm:pt modelId="{645AD31C-6459-41F7-8CED-27D1706450A3}" cxnId="{23E95A26-104E-4518-939A-C9D816FC6CCC}" type="sibTrans">
      <dgm:prSet/>
      <dgm:spPr/>
    </dgm:pt>
    <dgm:pt modelId="{26AB357C-D7C2-4BE3-8CF3-DA1C98E5F87F}">
      <dgm:prSet phldr="0" custT="1"/>
      <dgm:spPr/>
      <dgm:t>
        <a:bodyPr vert="horz" wrap="square"/>
        <a:p>
          <a:pPr algn="l">
            <a:lnSpc>
              <a:spcPct val="100000"/>
            </a:lnSpc>
            <a:spcBef>
              <a:spcPct val="0"/>
            </a:spcBef>
            <a:spcAft>
              <a:spcPct val="15000"/>
            </a:spcAft>
          </a:pP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面对</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赔偿谈判</a:t>
          </a:r>
          <a:r>
            <a:rPr sz="2000" spc="305" dirty="0">
              <a:solidFill>
                <a:srgbClr val="FF0000"/>
              </a:solidFill>
              <a:latin typeface="仿宋" panose="02010609060101010101" charset="-122"/>
              <a:ea typeface="仿宋" panose="02010609060101010101" charset="-122"/>
              <a:cs typeface="QUIMMK+HYQiHeiKW-55S" panose="02000500000000000000" charset="-122"/>
            </a:rPr>
            <a:t/>
          </a:r>
          <a:endParaRPr sz="2000" spc="305" dirty="0">
            <a:solidFill>
              <a:srgbClr val="FF0000"/>
            </a:solidFill>
            <a:latin typeface="仿宋" panose="02010609060101010101" charset="-122"/>
            <a:ea typeface="仿宋" panose="02010609060101010101" charset="-122"/>
            <a:cs typeface="QUIMMK+HYQiHeiKW-55S" panose="02000500000000000000" charset="-122"/>
          </a:endParaRPr>
        </a:p>
      </dgm:t>
    </dgm:pt>
    <dgm:pt modelId="{C5882490-F578-4220-B073-3A7109BC813D}" cxnId="{593D7CB9-6C13-498C-BA6A-F79B683AE880}" type="parTrans">
      <dgm:prSet/>
      <dgm:spPr/>
    </dgm:pt>
    <dgm:pt modelId="{E6C2A80C-2AFA-4D35-8569-B21E85E15230}" cxnId="{593D7CB9-6C13-498C-BA6A-F79B683AE880}" type="sibTrans">
      <dgm:prSet/>
      <dgm:spPr/>
    </dgm:pt>
    <dgm:pt modelId="{371CC286-D1C4-4EB5-BB40-E48B29569C71}">
      <dgm:prSet phldr="0" custT="1"/>
      <dgm:spPr/>
      <dgm:t>
        <a:bodyPr vert="horz" wrap="square"/>
        <a:p>
          <a:pPr algn="l">
            <a:lnSpc>
              <a:spcPct val="100000"/>
            </a:lnSpc>
            <a:spcBef>
              <a:spcPct val="0"/>
            </a:spcBef>
            <a:spcAft>
              <a:spcPct val="15000"/>
            </a:spcAft>
          </a:pP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你是否</a:t>
          </a:r>
          <a:r>
            <a:rPr sz="2000" dirty="0">
              <a:solidFill>
                <a:srgbClr val="FF0000"/>
              </a:solidFill>
              <a:latin typeface="仿宋" panose="02010609060101010101" charset="-122"/>
              <a:ea typeface="仿宋" panose="02010609060101010101" charset="-122"/>
              <a:cs typeface="KSBQSV+HYShuSongErKW" panose="02000500000000000000" charset="-122"/>
              <a:sym typeface="+mn-ea"/>
            </a:rPr>
            <a:t>毫无底气</a:t>
          </a: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a:t>
          </a: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
          </a:r>
          <a:endParaRPr sz="2000" dirty="0">
            <a:solidFill>
              <a:schemeClr val="accent1"/>
            </a:solidFill>
            <a:latin typeface="仿宋" panose="02010609060101010101" charset="-122"/>
            <a:ea typeface="仿宋" panose="02010609060101010101" charset="-122"/>
            <a:cs typeface="KSBQSV+HYShuSongErKW" panose="02000500000000000000" charset="-122"/>
            <a:sym typeface="+mn-ea"/>
          </a:endParaRPr>
        </a:p>
      </dgm:t>
    </dgm:pt>
    <dgm:pt modelId="{357ACEB9-9621-4CAD-A8FF-C0AFDDAFEFA1}" cxnId="{1178753D-9F79-475E-8A6A-57399AC092E4}" type="parTrans">
      <dgm:prSet/>
      <dgm:spPr/>
    </dgm:pt>
    <dgm:pt modelId="{E74F7D11-994E-4C69-B629-A38B18A03C22}" cxnId="{1178753D-9F79-475E-8A6A-57399AC092E4}" type="sibTrans">
      <dgm:prSet/>
      <dgm:spPr/>
    </dgm:pt>
    <dgm:pt modelId="{20467D10-9919-4E60-9051-C1727BB1C2FE}">
      <dgm:prSet phldr="0" custT="1"/>
      <dgm:spPr/>
      <dgm:t>
        <a:bodyPr vert="horz" wrap="square"/>
        <a:p>
          <a:pPr algn="l">
            <a:lnSpc>
              <a:spcPct val="100000"/>
            </a:lnSpc>
            <a:spcBef>
              <a:spcPct val="0"/>
            </a:spcBef>
            <a:spcAft>
              <a:spcPct val="15000"/>
            </a:spcAft>
          </a:pP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面对</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无理取闹</a:t>
          </a:r>
          <a:r>
            <a:rPr sz="2000" spc="305" dirty="0">
              <a:solidFill>
                <a:srgbClr val="FF0000"/>
              </a:solidFill>
              <a:latin typeface="仿宋" panose="02010609060101010101" charset="-122"/>
              <a:ea typeface="仿宋" panose="02010609060101010101" charset="-122"/>
              <a:cs typeface="QUIMMK+HYQiHeiKW-55S" panose="02000500000000000000" charset="-122"/>
            </a:rPr>
            <a:t/>
          </a:r>
          <a:endParaRPr sz="2000" spc="305" dirty="0">
            <a:solidFill>
              <a:srgbClr val="FF0000"/>
            </a:solidFill>
            <a:latin typeface="仿宋" panose="02010609060101010101" charset="-122"/>
            <a:ea typeface="仿宋" panose="02010609060101010101" charset="-122"/>
            <a:cs typeface="QUIMMK+HYQiHeiKW-55S" panose="02000500000000000000" charset="-122"/>
          </a:endParaRPr>
        </a:p>
      </dgm:t>
    </dgm:pt>
    <dgm:pt modelId="{741A5231-667F-4F0E-AFF4-8B4D52BF10D0}" cxnId="{172CFE11-3A52-497C-A29C-2C74E216A46C}" type="parTrans">
      <dgm:prSet/>
      <dgm:spPr/>
    </dgm:pt>
    <dgm:pt modelId="{435C013D-5128-4455-B47F-C0D847B90160}" cxnId="{172CFE11-3A52-497C-A29C-2C74E216A46C}" type="sibTrans">
      <dgm:prSet/>
      <dgm:spPr/>
    </dgm:pt>
    <dgm:pt modelId="{9CB7430C-CD44-4852-9E08-25F85DAE5B48}">
      <dgm:prSet phldr="0" custT="1"/>
      <dgm:spPr/>
      <dgm:t>
        <a:bodyPr vert="horz" wrap="square"/>
        <a:p>
          <a:pPr algn="l">
            <a:lnSpc>
              <a:spcPct val="100000"/>
            </a:lnSpc>
            <a:spcBef>
              <a:spcPct val="0"/>
            </a:spcBef>
            <a:spcAft>
              <a:spcPct val="15000"/>
            </a:spcAft>
          </a:pP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你是否</a:t>
          </a:r>
          <a:r>
            <a:rPr sz="2000" dirty="0">
              <a:solidFill>
                <a:srgbClr val="FF0000"/>
              </a:solidFill>
              <a:latin typeface="仿宋" panose="02010609060101010101" charset="-122"/>
              <a:ea typeface="仿宋" panose="02010609060101010101" charset="-122"/>
              <a:cs typeface="KSBQSV+HYShuSongErKW" panose="02000500000000000000" charset="-122"/>
              <a:sym typeface="+mn-ea"/>
            </a:rPr>
            <a:t>束手无策</a:t>
          </a:r>
          <a:r>
            <a:rPr lang="zh-CN" sz="2000" dirty="0">
              <a:solidFill>
                <a:schemeClr val="accent1"/>
              </a:solidFill>
              <a:latin typeface="仿宋" panose="02010609060101010101" charset="-122"/>
              <a:ea typeface="仿宋" panose="02010609060101010101" charset="-122"/>
              <a:cs typeface="KSBQSV+HYShuSongErKW" panose="02000500000000000000" charset="-122"/>
              <a:sym typeface="+mn-ea"/>
            </a:rPr>
            <a:t>？</a:t>
          </a:r>
          <a:r>
            <a:rPr lang="zh-CN" sz="2000" dirty="0">
              <a:solidFill>
                <a:schemeClr val="accent1"/>
              </a:solidFill>
              <a:latin typeface="仿宋" panose="02010609060101010101" charset="-122"/>
              <a:ea typeface="仿宋" panose="02010609060101010101" charset="-122"/>
              <a:cs typeface="KSBQSV+HYShuSongErKW" panose="02000500000000000000" charset="-122"/>
              <a:sym typeface="+mn-ea"/>
            </a:rPr>
            <a:t/>
          </a:r>
          <a:endParaRPr lang="zh-CN" sz="2000" dirty="0">
            <a:solidFill>
              <a:schemeClr val="accent1"/>
            </a:solidFill>
            <a:latin typeface="仿宋" panose="02010609060101010101" charset="-122"/>
            <a:ea typeface="仿宋" panose="02010609060101010101" charset="-122"/>
            <a:cs typeface="KSBQSV+HYShuSongErKW" panose="02000500000000000000" charset="-122"/>
            <a:sym typeface="+mn-ea"/>
          </a:endParaRPr>
        </a:p>
      </dgm:t>
    </dgm:pt>
    <dgm:pt modelId="{E75F84D3-B77E-48E7-8B7A-4CCF82CF3A5D}" cxnId="{5C7AAAC1-8286-450C-8253-77867B0431C8}" type="parTrans">
      <dgm:prSet/>
      <dgm:spPr/>
    </dgm:pt>
    <dgm:pt modelId="{3CAFC688-E91D-4AD3-969C-7A2C9E44D6DA}" cxnId="{5C7AAAC1-8286-450C-8253-77867B0431C8}" type="sibTrans">
      <dgm:prSet/>
      <dgm:spPr/>
    </dgm:pt>
    <dgm:pt modelId="{FE969E54-0D5D-4815-BDC4-3309E2F7325D}">
      <dgm:prSet phldrT="[文本]" phldr="0" custT="1"/>
      <dgm:spPr/>
      <dgm:t>
        <a:bodyPr vert="horz" wrap="square"/>
        <a:p>
          <a:pPr>
            <a:lnSpc>
              <a:spcPct val="100000"/>
            </a:lnSpc>
            <a:spcBef>
              <a:spcPct val="0"/>
            </a:spcBef>
            <a:spcAft>
              <a:spcPct val="35000"/>
            </a:spcAft>
          </a:pPr>
          <a:r>
            <a:rPr lang="zh-CN" altLang="en-US" sz="4000"/>
            <a:t>工伤认定</a:t>
          </a:r>
          <a:endParaRPr lang="zh-CN" altLang="en-US" sz="4000"/>
        </a:p>
      </dgm:t>
    </dgm:pt>
    <dgm:pt modelId="{B5D9FB86-EEBE-488F-B7DE-B7CF5C9166C5}" cxnId="{7B219808-1298-4F7C-B7D0-575F683383E1}" type="parTrans">
      <dgm:prSet/>
      <dgm:spPr/>
      <dgm:t>
        <a:bodyPr/>
        <a:p>
          <a:endParaRPr lang="zh-CN" altLang="en-US"/>
        </a:p>
      </dgm:t>
    </dgm:pt>
    <dgm:pt modelId="{D7D19B67-C01A-45D3-B5C7-B7E1B18A9F62}" cxnId="{7B219808-1298-4F7C-B7D0-575F683383E1}" type="sibTrans">
      <dgm:prSet/>
      <dgm:spPr/>
      <dgm:t>
        <a:bodyPr/>
        <a:p>
          <a:endParaRPr lang="zh-CN" altLang="en-US"/>
        </a:p>
      </dgm:t>
    </dgm:pt>
    <dgm:pt modelId="{35600F67-42C2-4D1B-B072-DC2A36FCB136}">
      <dgm:prSet phldrT="[文本]" phldr="0" custT="1"/>
      <dgm:spPr/>
      <dgm:t>
        <a:bodyPr vert="horz" wrap="square"/>
        <a:p>
          <a:pPr>
            <a:lnSpc>
              <a:spcPct val="100000"/>
            </a:lnSpc>
            <a:spcBef>
              <a:spcPct val="0"/>
            </a:spcBef>
            <a:spcAft>
              <a:spcPct val="15000"/>
            </a:spcAft>
          </a:pPr>
          <a:r>
            <a:rPr lang="zh-CN" altLang="en-US" sz="2800">
              <a:latin typeface="仿宋" panose="02010609060101010101" charset="-122"/>
              <a:ea typeface="仿宋" panose="02010609060101010101" charset="-122"/>
            </a:rPr>
            <a:t>一个关系</a:t>
          </a:r>
          <a:r>
            <a:rPr lang="zh-CN" altLang="en-US" sz="2800">
              <a:latin typeface="仿宋" panose="02010609060101010101" charset="-122"/>
              <a:ea typeface="仿宋" panose="02010609060101010101" charset="-122"/>
            </a:rPr>
            <a:t/>
          </a:r>
          <a:endParaRPr lang="zh-CN" altLang="en-US" sz="2800">
            <a:latin typeface="仿宋" panose="02010609060101010101" charset="-122"/>
            <a:ea typeface="仿宋" panose="02010609060101010101" charset="-122"/>
          </a:endParaRPr>
        </a:p>
      </dgm:t>
    </dgm:pt>
    <dgm:pt modelId="{B4BC79E1-FDBA-43D1-A988-1BE8090EDA7A}" cxnId="{7EE0EB62-D750-4409-8900-277E2B698FB1}" type="parTrans">
      <dgm:prSet/>
      <dgm:spPr/>
      <dgm:t>
        <a:bodyPr/>
        <a:p>
          <a:endParaRPr lang="zh-CN" altLang="en-US"/>
        </a:p>
      </dgm:t>
    </dgm:pt>
    <dgm:pt modelId="{AD46A0AA-C45A-46D2-89AF-28390F99F9D0}" cxnId="{7EE0EB62-D750-4409-8900-277E2B698FB1}" type="sibTrans">
      <dgm:prSet/>
      <dgm:spPr/>
      <dgm:t>
        <a:bodyPr/>
        <a:p>
          <a:endParaRPr lang="zh-CN" altLang="en-US"/>
        </a:p>
      </dgm:t>
    </dgm:pt>
    <dgm:pt modelId="{230C8DCC-F927-4A0A-9849-7D6D2B27DF2D}">
      <dgm:prSet phldr="0" custT="1"/>
      <dgm:spPr/>
      <dgm:t>
        <a:bodyPr vert="horz" wrap="square"/>
        <a:p>
          <a:pPr>
            <a:lnSpc>
              <a:spcPct val="100000"/>
            </a:lnSpc>
            <a:spcBef>
              <a:spcPct val="0"/>
            </a:spcBef>
            <a:spcAft>
              <a:spcPct val="15000"/>
            </a:spcAft>
          </a:pPr>
          <a:r>
            <a:rPr lang="zh-CN" altLang="en-US" sz="2800">
              <a:latin typeface="仿宋" panose="02010609060101010101" charset="-122"/>
              <a:ea typeface="仿宋" panose="02010609060101010101" charset="-122"/>
            </a:rPr>
            <a:t>三工因素</a:t>
          </a:r>
          <a:r>
            <a:rPr lang="zh-CN" altLang="en-US" sz="2800">
              <a:latin typeface="仿宋" panose="02010609060101010101" charset="-122"/>
              <a:ea typeface="仿宋" panose="02010609060101010101" charset="-122"/>
            </a:rPr>
            <a:t/>
          </a:r>
          <a:endParaRPr lang="zh-CN" altLang="en-US" sz="2800">
            <a:latin typeface="仿宋" panose="02010609060101010101" charset="-122"/>
            <a:ea typeface="仿宋" panose="02010609060101010101" charset="-122"/>
          </a:endParaRPr>
        </a:p>
      </dgm:t>
    </dgm:pt>
    <dgm:pt modelId="{9DD3B02C-EF16-4EA2-BDB7-29DEB2968213}" cxnId="{3ACCD4D6-9129-455F-9077-CE936E9842BC}" type="parTrans">
      <dgm:prSet/>
      <dgm:spPr/>
    </dgm:pt>
    <dgm:pt modelId="{E0CCF668-60A0-454E-8220-5029FC0653D9}" cxnId="{3ACCD4D6-9129-455F-9077-CE936E9842BC}" type="sibTrans">
      <dgm:prSet/>
      <dgm:spPr/>
    </dgm:pt>
    <dgm:pt modelId="{91060A41-2C48-45CA-BC9A-49C885AEB519}">
      <dgm:prSet phldr="0" custT="1"/>
      <dgm:spPr/>
      <dgm:t>
        <a:bodyPr vert="horz" wrap="square"/>
        <a:p>
          <a:pPr>
            <a:lnSpc>
              <a:spcPct val="100000"/>
            </a:lnSpc>
            <a:spcBef>
              <a:spcPct val="0"/>
            </a:spcBef>
            <a:spcAft>
              <a:spcPct val="15000"/>
            </a:spcAft>
          </a:pPr>
          <a:r>
            <a:rPr lang="zh-CN" altLang="en-US" sz="2800">
              <a:latin typeface="仿宋" panose="02010609060101010101" charset="-122"/>
              <a:ea typeface="仿宋" panose="02010609060101010101" charset="-122"/>
            </a:rPr>
            <a:t>无过错责任</a:t>
          </a:r>
          <a:r>
            <a:rPr lang="zh-CN" altLang="en-US" sz="2800">
              <a:latin typeface="仿宋" panose="02010609060101010101" charset="-122"/>
              <a:ea typeface="仿宋" panose="02010609060101010101" charset="-122"/>
            </a:rPr>
            <a:t/>
          </a:r>
          <a:endParaRPr lang="zh-CN" altLang="en-US" sz="2800">
            <a:latin typeface="仿宋" panose="02010609060101010101" charset="-122"/>
            <a:ea typeface="仿宋" panose="02010609060101010101" charset="-122"/>
          </a:endParaRPr>
        </a:p>
      </dgm:t>
    </dgm:pt>
    <dgm:pt modelId="{E90C14DC-2F76-4C79-81AC-56D69F0F0CB1}" cxnId="{666AA6C7-0914-47FF-B812-11D10A4F24EA}" type="parTrans">
      <dgm:prSet/>
      <dgm:spPr/>
    </dgm:pt>
    <dgm:pt modelId="{C256DF6F-232F-49A8-808D-1D922CCE66C1}" cxnId="{666AA6C7-0914-47FF-B812-11D10A4F24EA}" type="sibTrans">
      <dgm:prSet/>
      <dgm:spPr/>
    </dgm:pt>
    <dgm:pt modelId="{F6DAF168-FCC6-486A-BA6B-7D7FF5A8BCB6}">
      <dgm:prSet phldr="0" custT="1"/>
      <dgm:spPr/>
      <dgm:t>
        <a:bodyPr vert="horz" wrap="square"/>
        <a:p>
          <a:pPr>
            <a:lnSpc>
              <a:spcPct val="100000"/>
            </a:lnSpc>
            <a:spcBef>
              <a:spcPct val="0"/>
            </a:spcBef>
            <a:spcAft>
              <a:spcPct val="15000"/>
            </a:spcAft>
          </a:pPr>
          <a:r>
            <a:rPr lang="zh-CN" altLang="en-US" sz="2800">
              <a:latin typeface="仿宋" panose="02010609060101010101" charset="-122"/>
              <a:ea typeface="仿宋" panose="02010609060101010101" charset="-122"/>
            </a:rPr>
            <a:t>举证责任倒置</a:t>
          </a:r>
          <a:r>
            <a:rPr lang="zh-CN" altLang="en-US" sz="2800">
              <a:latin typeface="仿宋" panose="02010609060101010101" charset="-122"/>
              <a:ea typeface="仿宋" panose="02010609060101010101" charset="-122"/>
            </a:rPr>
            <a:t/>
          </a:r>
          <a:endParaRPr lang="zh-CN" altLang="en-US" sz="2800">
            <a:latin typeface="仿宋" panose="02010609060101010101" charset="-122"/>
            <a:ea typeface="仿宋" panose="02010609060101010101" charset="-122"/>
          </a:endParaRPr>
        </a:p>
      </dgm:t>
    </dgm:pt>
    <dgm:pt modelId="{E4477722-3A2B-47AD-8331-6F40DBFFC0DC}" cxnId="{148B230F-3A32-4FFE-8C52-02B21B03E7D2}" type="parTrans">
      <dgm:prSet/>
      <dgm:spPr/>
    </dgm:pt>
    <dgm:pt modelId="{11357BEF-900A-4F74-9C74-87FA6EE9FFB1}" cxnId="{148B230F-3A32-4FFE-8C52-02B21B03E7D2}" type="sibTrans">
      <dgm:prSet/>
      <dgm:spPr/>
    </dgm:pt>
    <dgm:pt modelId="{D5FB6A06-3991-4223-AD64-C4F7F6F4DF69}" type="pres">
      <dgm:prSet presAssocID="{468FBB7B-694A-47BF-865D-2F44C1051453}" presName="Name0" presStyleCnt="0">
        <dgm:presLayoutVars>
          <dgm:dir/>
          <dgm:animLvl val="lvl"/>
          <dgm:resizeHandles val="exact"/>
        </dgm:presLayoutVars>
      </dgm:prSet>
      <dgm:spPr/>
    </dgm:pt>
    <dgm:pt modelId="{5EB24CCF-928A-4018-A934-89F31F564A83}" type="pres">
      <dgm:prSet presAssocID="{BD5427FF-4EB1-4006-BF7F-42158E0C5129}" presName="composite" presStyleCnt="0"/>
      <dgm:spPr/>
    </dgm:pt>
    <dgm:pt modelId="{5D9704F8-5A95-419F-B794-1E2F82666BDB}" type="pres">
      <dgm:prSet presAssocID="{BD5427FF-4EB1-4006-BF7F-42158E0C5129}" presName="parTx" presStyleLbl="alignNode1" presStyleIdx="0" presStyleCnt="2">
        <dgm:presLayoutVars>
          <dgm:chMax val="0"/>
          <dgm:chPref val="0"/>
          <dgm:bulletEnabled val="1"/>
        </dgm:presLayoutVars>
      </dgm:prSet>
      <dgm:spPr/>
    </dgm:pt>
    <dgm:pt modelId="{C0A6D3D8-DBC2-45B6-8DEF-789A72552BB4}" type="pres">
      <dgm:prSet presAssocID="{BD5427FF-4EB1-4006-BF7F-42158E0C5129}" presName="desTx" presStyleLbl="alignAccFollowNode1" presStyleIdx="0" presStyleCnt="2">
        <dgm:presLayoutVars>
          <dgm:bulletEnabled val="1"/>
        </dgm:presLayoutVars>
      </dgm:prSet>
      <dgm:spPr/>
    </dgm:pt>
    <dgm:pt modelId="{C4F6D2AE-A2A5-43DC-B705-8E8ECE0E1613}" type="pres">
      <dgm:prSet presAssocID="{D47F9812-1256-4E44-A6BE-BEC559BE8FF3}" presName="space" presStyleCnt="0"/>
      <dgm:spPr/>
    </dgm:pt>
    <dgm:pt modelId="{C1832C44-4F6B-4ABA-88DC-7D5A80779E4B}" type="pres">
      <dgm:prSet presAssocID="{FE969E54-0D5D-4815-BDC4-3309E2F7325D}" presName="composite" presStyleCnt="0"/>
      <dgm:spPr/>
    </dgm:pt>
    <dgm:pt modelId="{3E0BA246-3456-471B-AD87-1436FD251DD8}" type="pres">
      <dgm:prSet presAssocID="{FE969E54-0D5D-4815-BDC4-3309E2F7325D}" presName="parTx" presStyleLbl="alignNode1" presStyleIdx="1" presStyleCnt="2">
        <dgm:presLayoutVars>
          <dgm:chMax val="0"/>
          <dgm:chPref val="0"/>
          <dgm:bulletEnabled val="1"/>
        </dgm:presLayoutVars>
      </dgm:prSet>
      <dgm:spPr/>
    </dgm:pt>
    <dgm:pt modelId="{33CF15AD-8A19-4E9A-9BED-239A79CAF737}" type="pres">
      <dgm:prSet presAssocID="{FE969E54-0D5D-4815-BDC4-3309E2F7325D}" presName="desTx" presStyleLbl="alignAccFollowNode1" presStyleIdx="1" presStyleCnt="2">
        <dgm:presLayoutVars>
          <dgm:bulletEnabled val="1"/>
        </dgm:presLayoutVars>
      </dgm:prSet>
      <dgm:spPr/>
    </dgm:pt>
  </dgm:ptLst>
  <dgm:cxnLst>
    <dgm:cxn modelId="{03C36CEA-8A4B-4C6D-B5D4-727B7B84F5BD}" srcId="{468FBB7B-694A-47BF-865D-2F44C1051453}" destId="{BD5427FF-4EB1-4006-BF7F-42158E0C5129}" srcOrd="0" destOrd="0" parTransId="{A2F6D805-3B53-408A-A2A3-20BC3BF0D242}" sibTransId="{D47F9812-1256-4E44-A6BE-BEC559BE8FF3}"/>
    <dgm:cxn modelId="{D7AA7445-72B7-4BD7-840C-980D6DF47A77}" srcId="{BD5427FF-4EB1-4006-BF7F-42158E0C5129}" destId="{3A7B819B-DBE9-4610-B22A-5573EA6D532D}" srcOrd="0" destOrd="0" parTransId="{DC4BEA23-BF6E-42AD-9BF0-CFBDE86A80F1}" sibTransId="{0BF6ACD3-AE1A-4691-8CBE-DBE77AB8A685}"/>
    <dgm:cxn modelId="{EDBC62F8-71D3-40B0-9B29-9DDA373CAE41}" srcId="{BD5427FF-4EB1-4006-BF7F-42158E0C5129}" destId="{952F418C-4DCE-4C04-9D08-16D44FC65D01}" srcOrd="1" destOrd="0" parTransId="{27324C2E-B62F-4384-ABE9-818832AFE643}" sibTransId="{5C565B19-6997-4689-A295-2F3438ABCFCC}"/>
    <dgm:cxn modelId="{1ACC9BB9-BCDE-421F-BF03-914627831251}" srcId="{BD5427FF-4EB1-4006-BF7F-42158E0C5129}" destId="{43BF927D-4BC1-40A8-BD67-2AEC9FBB74EB}" srcOrd="2" destOrd="0" parTransId="{87568C63-2CEF-4FE0-85B6-1A0246ADAA88}" sibTransId="{9B7CEF1B-618B-46DC-92C6-0DB910EABA1E}"/>
    <dgm:cxn modelId="{23E95A26-104E-4518-939A-C9D816FC6CCC}" srcId="{BD5427FF-4EB1-4006-BF7F-42158E0C5129}" destId="{C69720B3-481A-49FC-877B-C869AFD1C277}" srcOrd="3" destOrd="0" parTransId="{D05BE919-CBB3-4D08-A843-7768AD359548}" sibTransId="{645AD31C-6459-41F7-8CED-27D1706450A3}"/>
    <dgm:cxn modelId="{593D7CB9-6C13-498C-BA6A-F79B683AE880}" srcId="{BD5427FF-4EB1-4006-BF7F-42158E0C5129}" destId="{26AB357C-D7C2-4BE3-8CF3-DA1C98E5F87F}" srcOrd="4" destOrd="0" parTransId="{C5882490-F578-4220-B073-3A7109BC813D}" sibTransId="{E6C2A80C-2AFA-4D35-8569-B21E85E15230}"/>
    <dgm:cxn modelId="{1178753D-9F79-475E-8A6A-57399AC092E4}" srcId="{BD5427FF-4EB1-4006-BF7F-42158E0C5129}" destId="{371CC286-D1C4-4EB5-BB40-E48B29569C71}" srcOrd="5" destOrd="0" parTransId="{357ACEB9-9621-4CAD-A8FF-C0AFDDAFEFA1}" sibTransId="{E74F7D11-994E-4C69-B629-A38B18A03C22}"/>
    <dgm:cxn modelId="{172CFE11-3A52-497C-A29C-2C74E216A46C}" srcId="{BD5427FF-4EB1-4006-BF7F-42158E0C5129}" destId="{20467D10-9919-4E60-9051-C1727BB1C2FE}" srcOrd="6" destOrd="0" parTransId="{741A5231-667F-4F0E-AFF4-8B4D52BF10D0}" sibTransId="{435C013D-5128-4455-B47F-C0D847B90160}"/>
    <dgm:cxn modelId="{5C7AAAC1-8286-450C-8253-77867B0431C8}" srcId="{BD5427FF-4EB1-4006-BF7F-42158E0C5129}" destId="{9CB7430C-CD44-4852-9E08-25F85DAE5B48}" srcOrd="7" destOrd="0" parTransId="{E75F84D3-B77E-48E7-8B7A-4CCF82CF3A5D}" sibTransId="{3CAFC688-E91D-4AD3-969C-7A2C9E44D6DA}"/>
    <dgm:cxn modelId="{7B219808-1298-4F7C-B7D0-575F683383E1}" srcId="{468FBB7B-694A-47BF-865D-2F44C1051453}" destId="{FE969E54-0D5D-4815-BDC4-3309E2F7325D}" srcOrd="1" destOrd="0" parTransId="{B5D9FB86-EEBE-488F-B7DE-B7CF5C9166C5}" sibTransId="{D7D19B67-C01A-45D3-B5C7-B7E1B18A9F62}"/>
    <dgm:cxn modelId="{7EE0EB62-D750-4409-8900-277E2B698FB1}" srcId="{FE969E54-0D5D-4815-BDC4-3309E2F7325D}" destId="{35600F67-42C2-4D1B-B072-DC2A36FCB136}" srcOrd="0" destOrd="1" parTransId="{B4BC79E1-FDBA-43D1-A988-1BE8090EDA7A}" sibTransId="{AD46A0AA-C45A-46D2-89AF-28390F99F9D0}"/>
    <dgm:cxn modelId="{3ACCD4D6-9129-455F-9077-CE936E9842BC}" srcId="{FE969E54-0D5D-4815-BDC4-3309E2F7325D}" destId="{230C8DCC-F927-4A0A-9849-7D6D2B27DF2D}" srcOrd="1" destOrd="1" parTransId="{9DD3B02C-EF16-4EA2-BDB7-29DEB2968213}" sibTransId="{E0CCF668-60A0-454E-8220-5029FC0653D9}"/>
    <dgm:cxn modelId="{666AA6C7-0914-47FF-B812-11D10A4F24EA}" srcId="{FE969E54-0D5D-4815-BDC4-3309E2F7325D}" destId="{91060A41-2C48-45CA-BC9A-49C885AEB519}" srcOrd="2" destOrd="1" parTransId="{E90C14DC-2F76-4C79-81AC-56D69F0F0CB1}" sibTransId="{C256DF6F-232F-49A8-808D-1D922CCE66C1}"/>
    <dgm:cxn modelId="{148B230F-3A32-4FFE-8C52-02B21B03E7D2}" srcId="{FE969E54-0D5D-4815-BDC4-3309E2F7325D}" destId="{F6DAF168-FCC6-486A-BA6B-7D7FF5A8BCB6}" srcOrd="3" destOrd="1" parTransId="{E4477722-3A2B-47AD-8331-6F40DBFFC0DC}" sibTransId="{11357BEF-900A-4F74-9C74-87FA6EE9FFB1}"/>
    <dgm:cxn modelId="{A093B874-1454-49B6-8A75-C427B9919805}" type="presOf" srcId="{468FBB7B-694A-47BF-865D-2F44C1051453}" destId="{D5FB6A06-3991-4223-AD64-C4F7F6F4DF69}" srcOrd="0" destOrd="0" presId="urn:microsoft.com/office/officeart/2005/8/layout/hList1"/>
    <dgm:cxn modelId="{E6E56E86-C4FC-460B-B76D-3B4017548679}" type="presParOf" srcId="{D5FB6A06-3991-4223-AD64-C4F7F6F4DF69}" destId="{5EB24CCF-928A-4018-A934-89F31F564A83}" srcOrd="0" destOrd="0" presId="urn:microsoft.com/office/officeart/2005/8/layout/hList1"/>
    <dgm:cxn modelId="{DD930C8F-1032-4686-8A21-148EF9C1BA67}" type="presParOf" srcId="{5EB24CCF-928A-4018-A934-89F31F564A83}" destId="{5D9704F8-5A95-419F-B794-1E2F82666BDB}" srcOrd="0" destOrd="0" presId="urn:microsoft.com/office/officeart/2005/8/layout/hList1"/>
    <dgm:cxn modelId="{F7534261-D9E0-439B-BC7C-B5B9E1C1ADB9}" type="presOf" srcId="{BD5427FF-4EB1-4006-BF7F-42158E0C5129}" destId="{5D9704F8-5A95-419F-B794-1E2F82666BDB}" srcOrd="0" destOrd="0" presId="urn:microsoft.com/office/officeart/2005/8/layout/hList1"/>
    <dgm:cxn modelId="{FEE03610-D744-4E5A-B8B9-0CDF92A9451B}" type="presParOf" srcId="{5EB24CCF-928A-4018-A934-89F31F564A83}" destId="{C0A6D3D8-DBC2-45B6-8DEF-789A72552BB4}" srcOrd="1" destOrd="0" presId="urn:microsoft.com/office/officeart/2005/8/layout/hList1"/>
    <dgm:cxn modelId="{EC4B8793-FD7B-49A6-951B-67A63DFCAB6C}" type="presOf" srcId="{3A7B819B-DBE9-4610-B22A-5573EA6D532D}" destId="{C0A6D3D8-DBC2-45B6-8DEF-789A72552BB4}" srcOrd="0" destOrd="0" presId="urn:microsoft.com/office/officeart/2005/8/layout/hList1"/>
    <dgm:cxn modelId="{BE0B311E-2F3E-4666-9F2F-54349BE1CA27}" type="presOf" srcId="{952F418C-4DCE-4C04-9D08-16D44FC65D01}" destId="{C0A6D3D8-DBC2-45B6-8DEF-789A72552BB4}" srcOrd="0" destOrd="1" presId="urn:microsoft.com/office/officeart/2005/8/layout/hList1"/>
    <dgm:cxn modelId="{7588D998-0A6D-41F9-BF59-6C085E5082C5}" type="presOf" srcId="{43BF927D-4BC1-40A8-BD67-2AEC9FBB74EB}" destId="{C0A6D3D8-DBC2-45B6-8DEF-789A72552BB4}" srcOrd="0" destOrd="2" presId="urn:microsoft.com/office/officeart/2005/8/layout/hList1"/>
    <dgm:cxn modelId="{EC88A0C0-73E4-46D8-9FCB-E19B22FADA9B}" type="presOf" srcId="{C69720B3-481A-49FC-877B-C869AFD1C277}" destId="{C0A6D3D8-DBC2-45B6-8DEF-789A72552BB4}" srcOrd="0" destOrd="3" presId="urn:microsoft.com/office/officeart/2005/8/layout/hList1"/>
    <dgm:cxn modelId="{F0274E9B-0C94-42E4-8960-8638D2257127}" type="presOf" srcId="{26AB357C-D7C2-4BE3-8CF3-DA1C98E5F87F}" destId="{C0A6D3D8-DBC2-45B6-8DEF-789A72552BB4}" srcOrd="0" destOrd="4" presId="urn:microsoft.com/office/officeart/2005/8/layout/hList1"/>
    <dgm:cxn modelId="{910476C8-D1CD-4F13-903F-A584F162125E}" type="presOf" srcId="{371CC286-D1C4-4EB5-BB40-E48B29569C71}" destId="{C0A6D3D8-DBC2-45B6-8DEF-789A72552BB4}" srcOrd="0" destOrd="5" presId="urn:microsoft.com/office/officeart/2005/8/layout/hList1"/>
    <dgm:cxn modelId="{3539E997-5639-4F05-A7FC-F9B6D65F2EBE}" type="presOf" srcId="{20467D10-9919-4E60-9051-C1727BB1C2FE}" destId="{C0A6D3D8-DBC2-45B6-8DEF-789A72552BB4}" srcOrd="0" destOrd="6" presId="urn:microsoft.com/office/officeart/2005/8/layout/hList1"/>
    <dgm:cxn modelId="{33C8DD9A-EE02-4764-97DB-AC6901835330}" type="presOf" srcId="{9CB7430C-CD44-4852-9E08-25F85DAE5B48}" destId="{C0A6D3D8-DBC2-45B6-8DEF-789A72552BB4}" srcOrd="0" destOrd="7" presId="urn:microsoft.com/office/officeart/2005/8/layout/hList1"/>
    <dgm:cxn modelId="{FF7EA0A0-505E-4C5F-BFE6-E127CEFF5D9D}" type="presParOf" srcId="{D5FB6A06-3991-4223-AD64-C4F7F6F4DF69}" destId="{C4F6D2AE-A2A5-43DC-B705-8E8ECE0E1613}" srcOrd="1" destOrd="0" presId="urn:microsoft.com/office/officeart/2005/8/layout/hList1"/>
    <dgm:cxn modelId="{ECDF69F3-1B1F-440B-A3BA-1B2F037F26C7}" type="presParOf" srcId="{D5FB6A06-3991-4223-AD64-C4F7F6F4DF69}" destId="{C1832C44-4F6B-4ABA-88DC-7D5A80779E4B}" srcOrd="2" destOrd="0" presId="urn:microsoft.com/office/officeart/2005/8/layout/hList1"/>
    <dgm:cxn modelId="{F3AC5E30-A615-4AF4-B91B-43D6BD5C8D3B}" type="presParOf" srcId="{C1832C44-4F6B-4ABA-88DC-7D5A80779E4B}" destId="{3E0BA246-3456-471B-AD87-1436FD251DD8}" srcOrd="0" destOrd="2" presId="urn:microsoft.com/office/officeart/2005/8/layout/hList1"/>
    <dgm:cxn modelId="{9088487D-50C7-4B28-A371-B0109E95D57C}" type="presOf" srcId="{FE969E54-0D5D-4815-BDC4-3309E2F7325D}" destId="{3E0BA246-3456-471B-AD87-1436FD251DD8}" srcOrd="0" destOrd="0" presId="urn:microsoft.com/office/officeart/2005/8/layout/hList1"/>
    <dgm:cxn modelId="{F35AC47C-C818-43F7-9F48-7EE7648C8D08}" type="presParOf" srcId="{C1832C44-4F6B-4ABA-88DC-7D5A80779E4B}" destId="{33CF15AD-8A19-4E9A-9BED-239A79CAF737}" srcOrd="1" destOrd="2" presId="urn:microsoft.com/office/officeart/2005/8/layout/hList1"/>
    <dgm:cxn modelId="{0EAF21B6-7350-4C02-B94D-7EBA4DEC9935}" type="presOf" srcId="{35600F67-42C2-4D1B-B072-DC2A36FCB136}" destId="{33CF15AD-8A19-4E9A-9BED-239A79CAF737}" srcOrd="0" destOrd="0" presId="urn:microsoft.com/office/officeart/2005/8/layout/hList1"/>
    <dgm:cxn modelId="{26F44179-AA18-4C2D-8B58-E5A6A75F5F8F}" type="presOf" srcId="{230C8DCC-F927-4A0A-9849-7D6D2B27DF2D}" destId="{33CF15AD-8A19-4E9A-9BED-239A79CAF737}" srcOrd="0" destOrd="1" presId="urn:microsoft.com/office/officeart/2005/8/layout/hList1"/>
    <dgm:cxn modelId="{ED91A920-63D3-426D-9A7F-EA85B64B1975}" type="presOf" srcId="{91060A41-2C48-45CA-BC9A-49C885AEB519}" destId="{33CF15AD-8A19-4E9A-9BED-239A79CAF737}" srcOrd="0" destOrd="2" presId="urn:microsoft.com/office/officeart/2005/8/layout/hList1"/>
    <dgm:cxn modelId="{AE279E09-E301-4E94-ABA4-EB407C6C4B81}" type="presOf" srcId="{F6DAF168-FCC6-486A-BA6B-7D7FF5A8BCB6}" destId="{33CF15AD-8A19-4E9A-9BED-239A79CAF737}" srcOrd="0" destOrd="3"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8FBB7B-694A-47BF-865D-2F44C1051453}"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BD5427FF-4EB1-4006-BF7F-42158E0C5129}">
      <dgm:prSet phldrT="[文本]" phldr="0" custT="1"/>
      <dgm:spPr/>
      <dgm:t>
        <a:bodyPr vert="horz" wrap="square"/>
        <a:p>
          <a:pPr>
            <a:lnSpc>
              <a:spcPct val="100000"/>
            </a:lnSpc>
            <a:spcBef>
              <a:spcPct val="0"/>
            </a:spcBef>
            <a:spcAft>
              <a:spcPct val="35000"/>
            </a:spcAft>
          </a:pPr>
          <a:r>
            <a:rPr lang="zh-CN" altLang="en-US" sz="4000">
              <a:latin typeface="仿宋" panose="02010609060101010101" charset="-122"/>
              <a:ea typeface="仿宋" panose="02010609060101010101" charset="-122"/>
            </a:rPr>
            <a:t>三个思维</a:t>
          </a:r>
          <a:r>
            <a:rPr lang="zh-CN" altLang="en-US" sz="4000">
              <a:latin typeface="仿宋" panose="02010609060101010101" charset="-122"/>
              <a:ea typeface="仿宋" panose="02010609060101010101" charset="-122"/>
            </a:rPr>
            <a:t/>
          </a:r>
          <a:endParaRPr lang="zh-CN" altLang="en-US" sz="4000">
            <a:latin typeface="仿宋" panose="02010609060101010101" charset="-122"/>
            <a:ea typeface="仿宋" panose="02010609060101010101" charset="-122"/>
          </a:endParaRPr>
        </a:p>
      </dgm:t>
    </dgm:pt>
    <dgm:pt modelId="{A2F6D805-3B53-408A-A2A3-20BC3BF0D242}" cxnId="{00D1EE88-9927-49C8-9A4D-344BB0B32CE9}" type="parTrans">
      <dgm:prSet/>
      <dgm:spPr/>
      <dgm:t>
        <a:bodyPr/>
        <a:p>
          <a:endParaRPr lang="zh-CN" altLang="en-US"/>
        </a:p>
      </dgm:t>
    </dgm:pt>
    <dgm:pt modelId="{D47F9812-1256-4E44-A6BE-BEC559BE8FF3}" cxnId="{00D1EE88-9927-49C8-9A4D-344BB0B32CE9}" type="sibTrans">
      <dgm:prSet/>
      <dgm:spPr/>
      <dgm:t>
        <a:bodyPr/>
        <a:p>
          <a:endParaRPr lang="zh-CN" altLang="en-US"/>
        </a:p>
      </dgm:t>
    </dgm:pt>
    <dgm:pt modelId="{3A7B819B-DBE9-4610-B22A-5573EA6D532D}">
      <dgm:prSet phldrT="[文本]" phldr="0" custT="1"/>
      <dgm:spPr/>
      <dgm:t>
        <a:bodyPr vert="horz" wrap="square"/>
        <a:p>
          <a:pPr>
            <a:lnSpc>
              <a:spcPct val="100000"/>
            </a:lnSpc>
            <a:spcBef>
              <a:spcPct val="0"/>
            </a:spcBef>
            <a:spcAft>
              <a:spcPct val="15000"/>
            </a:spcAft>
          </a:pPr>
          <a:r>
            <a:rPr lang="zh-CN" altLang="en-US" sz="3600">
              <a:latin typeface="仿宋" panose="02010609060101010101" charset="-122"/>
              <a:ea typeface="仿宋" panose="02010609060101010101" charset="-122"/>
            </a:rPr>
            <a:t>主导思维</a:t>
          </a:r>
          <a:endParaRPr lang="zh-CN" altLang="en-US" sz="3600">
            <a:latin typeface="仿宋" panose="02010609060101010101" charset="-122"/>
            <a:ea typeface="仿宋" panose="02010609060101010101" charset="-122"/>
          </a:endParaRPr>
        </a:p>
      </dgm:t>
    </dgm:pt>
    <dgm:pt modelId="{DC4BEA23-BF6E-42AD-9BF0-CFBDE86A80F1}" cxnId="{3B58A68F-BD3C-4625-A819-BB808CC00593}" type="parTrans">
      <dgm:prSet/>
      <dgm:spPr/>
      <dgm:t>
        <a:bodyPr/>
        <a:p>
          <a:endParaRPr lang="zh-CN" altLang="en-US"/>
        </a:p>
      </dgm:t>
    </dgm:pt>
    <dgm:pt modelId="{0BF6ACD3-AE1A-4691-8CBE-DBE77AB8A685}" cxnId="{3B58A68F-BD3C-4625-A819-BB808CC00593}" type="sibTrans">
      <dgm:prSet/>
      <dgm:spPr/>
      <dgm:t>
        <a:bodyPr/>
        <a:p>
          <a:endParaRPr lang="zh-CN" altLang="en-US"/>
        </a:p>
      </dgm:t>
    </dgm:pt>
    <dgm:pt modelId="{4531BD49-4534-4D7F-8E2A-06D74F91840B}">
      <dgm:prSet phldr="0" custT="1"/>
      <dgm:spPr/>
      <dgm:t>
        <a:bodyPr vert="horz" wrap="square"/>
        <a:p>
          <a:pPr>
            <a:lnSpc>
              <a:spcPct val="100000"/>
            </a:lnSpc>
            <a:spcBef>
              <a:spcPct val="0"/>
            </a:spcBef>
            <a:spcAft>
              <a:spcPct val="15000"/>
            </a:spcAft>
          </a:pPr>
          <a:r>
            <a:rPr lang="zh-CN" altLang="en-US" sz="3600">
              <a:latin typeface="仿宋" panose="02010609060101010101" charset="-122"/>
              <a:ea typeface="仿宋" panose="02010609060101010101" charset="-122"/>
            </a:rPr>
            <a:t>团队思维</a:t>
          </a:r>
          <a:endParaRPr lang="zh-CN" altLang="en-US" sz="3600">
            <a:latin typeface="仿宋" panose="02010609060101010101" charset="-122"/>
            <a:ea typeface="仿宋" panose="02010609060101010101" charset="-122"/>
          </a:endParaRPr>
        </a:p>
      </dgm:t>
    </dgm:pt>
    <dgm:pt modelId="{7CC42F49-0A12-4216-87C9-5F2089897149}" cxnId="{41C216DC-3F7D-4F3A-B3ED-4C4045AFBEF6}" type="parTrans">
      <dgm:prSet/>
      <dgm:spPr/>
    </dgm:pt>
    <dgm:pt modelId="{64D73B59-D86C-4FFA-BDA9-711AD124B514}" cxnId="{41C216DC-3F7D-4F3A-B3ED-4C4045AFBEF6}" type="sibTrans">
      <dgm:prSet/>
      <dgm:spPr/>
    </dgm:pt>
    <dgm:pt modelId="{A25A5D04-13A8-4652-896F-4C61E4EEB0C6}">
      <dgm:prSet phldr="0" custT="1"/>
      <dgm:spPr/>
      <dgm:t>
        <a:bodyPr vert="horz" wrap="square"/>
        <a:p>
          <a:pPr>
            <a:lnSpc>
              <a:spcPct val="100000"/>
            </a:lnSpc>
            <a:spcBef>
              <a:spcPct val="0"/>
            </a:spcBef>
            <a:spcAft>
              <a:spcPct val="15000"/>
            </a:spcAft>
          </a:pPr>
          <a:r>
            <a:rPr lang="zh-CN" altLang="en-US" sz="3600">
              <a:latin typeface="仿宋" panose="02010609060101010101" charset="-122"/>
              <a:ea typeface="仿宋" panose="02010609060101010101" charset="-122"/>
            </a:rPr>
            <a:t>沟通思维</a:t>
          </a:r>
          <a:r>
            <a:rPr lang="zh-CN" altLang="en-US" sz="3600">
              <a:latin typeface="仿宋" panose="02010609060101010101" charset="-122"/>
              <a:ea typeface="仿宋" panose="02010609060101010101" charset="-122"/>
            </a:rPr>
            <a:t/>
          </a:r>
          <a:endParaRPr lang="zh-CN" altLang="en-US" sz="3600">
            <a:latin typeface="仿宋" panose="02010609060101010101" charset="-122"/>
            <a:ea typeface="仿宋" panose="02010609060101010101" charset="-122"/>
          </a:endParaRPr>
        </a:p>
      </dgm:t>
    </dgm:pt>
    <dgm:pt modelId="{E2EB1DB3-92FD-4766-90EB-02D5B07B07C2}" cxnId="{BAB25D2C-5A5C-4914-9F54-4806B48293BD}" type="parTrans">
      <dgm:prSet/>
      <dgm:spPr/>
    </dgm:pt>
    <dgm:pt modelId="{B02E21C5-9F8C-47EB-9EB9-945216F461C2}" cxnId="{BAB25D2C-5A5C-4914-9F54-4806B48293BD}" type="sibTrans">
      <dgm:prSet/>
      <dgm:spPr/>
    </dgm:pt>
    <dgm:pt modelId="{FE969E54-0D5D-4815-BDC4-3309E2F7325D}">
      <dgm:prSet phldrT="[文本]" phldr="0" custT="1"/>
      <dgm:spPr/>
      <dgm:t>
        <a:bodyPr vert="horz" wrap="square"/>
        <a:p>
          <a:pPr>
            <a:lnSpc>
              <a:spcPct val="100000"/>
            </a:lnSpc>
            <a:spcBef>
              <a:spcPct val="0"/>
            </a:spcBef>
            <a:spcAft>
              <a:spcPct val="35000"/>
            </a:spcAft>
          </a:pPr>
          <a:r>
            <a:rPr lang="zh-CN" altLang="en-US" sz="4000">
              <a:latin typeface="仿宋" panose="02010609060101010101" charset="-122"/>
              <a:ea typeface="仿宋" panose="02010609060101010101" charset="-122"/>
            </a:rPr>
            <a:t>六大误区</a:t>
          </a:r>
          <a:r>
            <a:rPr lang="zh-CN" altLang="en-US" sz="4000">
              <a:latin typeface="仿宋" panose="02010609060101010101" charset="-122"/>
              <a:ea typeface="仿宋" panose="02010609060101010101" charset="-122"/>
            </a:rPr>
            <a:t/>
          </a:r>
          <a:endParaRPr lang="zh-CN" altLang="en-US" sz="4000">
            <a:latin typeface="仿宋" panose="02010609060101010101" charset="-122"/>
            <a:ea typeface="仿宋" panose="02010609060101010101" charset="-122"/>
          </a:endParaRPr>
        </a:p>
      </dgm:t>
    </dgm:pt>
    <dgm:pt modelId="{B5D9FB86-EEBE-488F-B7DE-B7CF5C9166C5}" cxnId="{F28FDC54-57F5-478F-BD96-C1A2007B0C84}" type="parTrans">
      <dgm:prSet/>
      <dgm:spPr/>
      <dgm:t>
        <a:bodyPr/>
        <a:p>
          <a:endParaRPr lang="zh-CN" altLang="en-US"/>
        </a:p>
      </dgm:t>
    </dgm:pt>
    <dgm:pt modelId="{D7D19B67-C01A-45D3-B5C7-B7E1B18A9F62}" cxnId="{F28FDC54-57F5-478F-BD96-C1A2007B0C84}" type="sibTrans">
      <dgm:prSet/>
      <dgm:spPr/>
      <dgm:t>
        <a:bodyPr/>
        <a:p>
          <a:endParaRPr lang="zh-CN" altLang="en-US"/>
        </a:p>
      </dgm:t>
    </dgm:pt>
    <dgm:pt modelId="{35600F67-42C2-4D1B-B072-DC2A36FCB136}">
      <dgm:prSet phldrT="[文本]" phldr="0" custT="1"/>
      <dgm:spPr/>
      <dgm:t>
        <a:bodyPr vert="horz" wrap="square"/>
        <a:p>
          <a:pPr>
            <a:lnSpc>
              <a:spcPct val="100000"/>
            </a:lnSpc>
            <a:spcBef>
              <a:spcPct val="0"/>
            </a:spcBef>
            <a:spcAft>
              <a:spcPct val="15000"/>
            </a:spcAft>
          </a:pPr>
          <a:r>
            <a:rPr sz="1600" spc="305" dirty="0">
              <a:solidFill>
                <a:schemeClr val="tx1"/>
              </a:solidFill>
              <a:latin typeface="仿宋" panose="02010609060101010101" charset="-122"/>
              <a:ea typeface="仿宋" panose="02010609060101010101" charset="-122"/>
              <a:cs typeface="仿宋" panose="02010609060101010101" charset="-122"/>
              <a:sym typeface="+mn-ea"/>
            </a:rPr>
            <a:t>没有劳动关系就</a:t>
          </a:r>
          <a:r>
            <a:rPr lang="zh-CN" sz="1600" spc="305" dirty="0">
              <a:solidFill>
                <a:schemeClr val="tx1"/>
              </a:solidFill>
              <a:latin typeface="仿宋" panose="02010609060101010101" charset="-122"/>
              <a:ea typeface="仿宋" panose="02010609060101010101" charset="-122"/>
              <a:cs typeface="仿宋" panose="02010609060101010101" charset="-122"/>
              <a:sym typeface="+mn-ea"/>
            </a:rPr>
            <a:t>没</a:t>
          </a:r>
          <a:r>
            <a:rPr sz="1600" spc="305" dirty="0">
              <a:solidFill>
                <a:schemeClr val="tx1"/>
              </a:solidFill>
              <a:latin typeface="仿宋" panose="02010609060101010101" charset="-122"/>
              <a:ea typeface="仿宋" panose="02010609060101010101" charset="-122"/>
              <a:cs typeface="仿宋" panose="02010609060101010101" charset="-122"/>
              <a:sym typeface="+mn-ea"/>
            </a:rPr>
            <a:t>有工伤责任</a:t>
          </a:r>
          <a:r>
            <a:rPr sz="1600" spc="305" dirty="0">
              <a:solidFill>
                <a:schemeClr val="tx1"/>
              </a:solidFill>
              <a:latin typeface="仿宋" panose="02010609060101010101" charset="-122"/>
              <a:ea typeface="仿宋" panose="02010609060101010101" charset="-122"/>
              <a:cs typeface="仿宋" panose="02010609060101010101" charset="-122"/>
              <a:sym typeface="+mn-ea"/>
            </a:rPr>
            <a:t/>
          </a:r>
          <a:endParaRPr sz="1600" spc="305" dirty="0">
            <a:solidFill>
              <a:schemeClr val="tx1"/>
            </a:solidFill>
            <a:latin typeface="仿宋" panose="02010609060101010101" charset="-122"/>
            <a:ea typeface="仿宋" panose="02010609060101010101" charset="-122"/>
            <a:cs typeface="仿宋" panose="02010609060101010101" charset="-122"/>
            <a:sym typeface="+mn-ea"/>
          </a:endParaRPr>
        </a:p>
      </dgm:t>
    </dgm:pt>
    <dgm:pt modelId="{B4BC79E1-FDBA-43D1-A988-1BE8090EDA7A}" cxnId="{60D30192-D984-45D2-9FA9-C59C5AD88C44}" type="parTrans">
      <dgm:prSet/>
      <dgm:spPr/>
      <dgm:t>
        <a:bodyPr/>
        <a:p>
          <a:endParaRPr lang="zh-CN" altLang="en-US"/>
        </a:p>
      </dgm:t>
    </dgm:pt>
    <dgm:pt modelId="{AD46A0AA-C45A-46D2-89AF-28390F99F9D0}" cxnId="{60D30192-D984-45D2-9FA9-C59C5AD88C44}" type="sibTrans">
      <dgm:prSet/>
      <dgm:spPr/>
      <dgm:t>
        <a:bodyPr/>
        <a:p>
          <a:endParaRPr lang="zh-CN" altLang="en-US"/>
        </a:p>
      </dgm:t>
    </dgm:pt>
    <dgm:pt modelId="{F6489E15-01A4-4765-A8EC-9245F8867F24}">
      <dgm:prSet phldr="0" custT="1"/>
      <dgm:spPr/>
      <dgm:t>
        <a:bodyPr vert="horz" wrap="square"/>
        <a:p>
          <a:pPr>
            <a:lnSpc>
              <a:spcPct val="100000"/>
            </a:lnSpc>
            <a:spcBef>
              <a:spcPct val="0"/>
            </a:spcBef>
            <a:spcAft>
              <a:spcPct val="15000"/>
            </a:spcAft>
          </a:pPr>
          <a:r>
            <a:rPr sz="1600" spc="305" dirty="0">
              <a:solidFill>
                <a:schemeClr val="tx1"/>
              </a:solidFill>
              <a:latin typeface="仿宋" panose="02010609060101010101" charset="-122"/>
              <a:ea typeface="仿宋" panose="02010609060101010101" charset="-122"/>
              <a:cs typeface="仿宋" panose="02010609060101010101" charset="-122"/>
              <a:sym typeface="+mn-ea"/>
            </a:rPr>
            <a:t>员工违规操作不属于工伤</a:t>
          </a:r>
          <a:r>
            <a:rPr sz="1600" spc="305" dirty="0">
              <a:solidFill>
                <a:schemeClr val="tx1"/>
              </a:solidFill>
              <a:latin typeface="仿宋" panose="02010609060101010101" charset="-122"/>
              <a:ea typeface="仿宋" panose="02010609060101010101" charset="-122"/>
              <a:cs typeface="仿宋" panose="02010609060101010101" charset="-122"/>
              <a:sym typeface="+mn-ea"/>
            </a:rPr>
            <a:t/>
          </a:r>
          <a:endParaRPr sz="1600" spc="305" dirty="0">
            <a:solidFill>
              <a:schemeClr val="tx1"/>
            </a:solidFill>
            <a:latin typeface="仿宋" panose="02010609060101010101" charset="-122"/>
            <a:ea typeface="仿宋" panose="02010609060101010101" charset="-122"/>
            <a:cs typeface="仿宋" panose="02010609060101010101" charset="-122"/>
            <a:sym typeface="+mn-ea"/>
          </a:endParaRPr>
        </a:p>
      </dgm:t>
    </dgm:pt>
    <dgm:pt modelId="{DC0E93D5-632F-4C3A-A30E-0599DA2D415D}" cxnId="{3D53857E-07F9-45AD-B04E-9A37A631BF3A}" type="parTrans">
      <dgm:prSet/>
      <dgm:spPr/>
    </dgm:pt>
    <dgm:pt modelId="{AF52D758-8C82-4ECA-86D5-88FB7FFE8C1F}" cxnId="{3D53857E-07F9-45AD-B04E-9A37A631BF3A}" type="sibTrans">
      <dgm:prSet/>
      <dgm:spPr/>
    </dgm:pt>
    <dgm:pt modelId="{FF708D06-A110-47FD-ABFF-85A862C33543}">
      <dgm:prSet phldr="0" custT="1"/>
      <dgm:spPr/>
      <dgm:t>
        <a:bodyPr vert="horz" wrap="square"/>
        <a:p>
          <a:pPr>
            <a:lnSpc>
              <a:spcPct val="100000"/>
            </a:lnSpc>
            <a:spcBef>
              <a:spcPct val="0"/>
            </a:spcBef>
            <a:spcAft>
              <a:spcPct val="15000"/>
            </a:spcAft>
          </a:pPr>
          <a:r>
            <a:rPr sz="1600" spc="305" dirty="0">
              <a:solidFill>
                <a:schemeClr val="tx1"/>
              </a:solidFill>
              <a:latin typeface="仿宋" panose="02010609060101010101" charset="-122"/>
              <a:ea typeface="仿宋" panose="02010609060101010101" charset="-122"/>
              <a:cs typeface="仿宋" panose="02010609060101010101" charset="-122"/>
              <a:sym typeface="+mn-ea"/>
            </a:rPr>
            <a:t>员工工伤救治是员工自己的事</a:t>
          </a:r>
          <a:r>
            <a:rPr sz="1600" spc="305" dirty="0">
              <a:solidFill>
                <a:schemeClr val="tx1"/>
              </a:solidFill>
              <a:latin typeface="仿宋" panose="02010609060101010101" charset="-122"/>
              <a:ea typeface="仿宋" panose="02010609060101010101" charset="-122"/>
              <a:cs typeface="仿宋" panose="02010609060101010101" charset="-122"/>
              <a:sym typeface="+mn-ea"/>
            </a:rPr>
            <a:t/>
          </a:r>
          <a:endParaRPr sz="1600" spc="305" dirty="0">
            <a:solidFill>
              <a:schemeClr val="tx1"/>
            </a:solidFill>
            <a:latin typeface="仿宋" panose="02010609060101010101" charset="-122"/>
            <a:ea typeface="仿宋" panose="02010609060101010101" charset="-122"/>
            <a:cs typeface="仿宋" panose="02010609060101010101" charset="-122"/>
            <a:sym typeface="+mn-ea"/>
          </a:endParaRPr>
        </a:p>
      </dgm:t>
    </dgm:pt>
    <dgm:pt modelId="{7CE28C31-CAE5-40AB-BF0C-287A908B9AC3}" cxnId="{F6D945EC-9138-45EB-9EEA-87CFC2CA1E61}" type="parTrans">
      <dgm:prSet/>
      <dgm:spPr/>
    </dgm:pt>
    <dgm:pt modelId="{F7CEA218-49E8-4D7E-812A-09E397C1D102}" cxnId="{F6D945EC-9138-45EB-9EEA-87CFC2CA1E61}" type="sibTrans">
      <dgm:prSet/>
      <dgm:spPr/>
    </dgm:pt>
    <dgm:pt modelId="{2BDEC71A-56DF-4880-A4B7-B0744F37058B}">
      <dgm:prSet phldr="0" custT="1"/>
      <dgm:spPr/>
      <dgm:t>
        <a:bodyPr vert="horz" wrap="square"/>
        <a:p>
          <a:pPr>
            <a:lnSpc>
              <a:spcPct val="100000"/>
            </a:lnSpc>
            <a:spcBef>
              <a:spcPct val="0"/>
            </a:spcBef>
            <a:spcAft>
              <a:spcPct val="15000"/>
            </a:spcAft>
          </a:pPr>
          <a:r>
            <a:rPr sz="1600" spc="305" dirty="0">
              <a:solidFill>
                <a:schemeClr val="tx1"/>
              </a:solidFill>
              <a:latin typeface="仿宋" panose="02010609060101010101" charset="-122"/>
              <a:ea typeface="仿宋" panose="02010609060101010101" charset="-122"/>
              <a:cs typeface="仿宋" panose="02010609060101010101" charset="-122"/>
              <a:sym typeface="+mn-ea"/>
            </a:rPr>
            <a:t>不必为试用期员工上工</a:t>
          </a:r>
          <a:r>
            <a:rPr sz="1600" dirty="0">
              <a:solidFill>
                <a:schemeClr val="tx1"/>
              </a:solidFill>
              <a:latin typeface="仿宋" panose="02010609060101010101" charset="-122"/>
              <a:ea typeface="仿宋" panose="02010609060101010101" charset="-122"/>
              <a:cs typeface="仿宋" panose="02010609060101010101" charset="-122"/>
              <a:sym typeface="+mn-ea"/>
            </a:rPr>
            <a:t>伤</a:t>
          </a:r>
          <a:r>
            <a:rPr sz="1600" spc="305" dirty="0">
              <a:solidFill>
                <a:schemeClr val="tx1"/>
              </a:solidFill>
              <a:latin typeface="仿宋" panose="02010609060101010101" charset="-122"/>
              <a:ea typeface="仿宋" panose="02010609060101010101" charset="-122"/>
              <a:cs typeface="仿宋" panose="02010609060101010101" charset="-122"/>
              <a:sym typeface="+mn-ea"/>
            </a:rPr>
            <a:t/>
          </a:r>
          <a:endParaRPr sz="1600" spc="305" dirty="0">
            <a:solidFill>
              <a:schemeClr val="tx1"/>
            </a:solidFill>
            <a:latin typeface="仿宋" panose="02010609060101010101" charset="-122"/>
            <a:ea typeface="仿宋" panose="02010609060101010101" charset="-122"/>
            <a:cs typeface="仿宋" panose="02010609060101010101" charset="-122"/>
            <a:sym typeface="+mn-ea"/>
          </a:endParaRPr>
        </a:p>
      </dgm:t>
    </dgm:pt>
    <dgm:pt modelId="{D1591A04-D33D-4382-A9B2-44EE5EEEEB73}" cxnId="{04DE935B-E002-4658-AEDA-44765CF66F46}" type="parTrans">
      <dgm:prSet/>
      <dgm:spPr/>
    </dgm:pt>
    <dgm:pt modelId="{8CD99280-C1F1-4F02-96D2-D50D54843C4A}" cxnId="{04DE935B-E002-4658-AEDA-44765CF66F46}" type="sibTrans">
      <dgm:prSet/>
      <dgm:spPr/>
    </dgm:pt>
    <dgm:pt modelId="{F262EA63-2E49-49ED-8C0D-878735A88C67}">
      <dgm:prSet phldr="0" custT="1"/>
      <dgm:spPr/>
      <dgm:t>
        <a:bodyPr vert="horz" wrap="square"/>
        <a:p>
          <a:pPr>
            <a:lnSpc>
              <a:spcPct val="100000"/>
            </a:lnSpc>
            <a:spcBef>
              <a:spcPct val="0"/>
            </a:spcBef>
            <a:spcAft>
              <a:spcPct val="15000"/>
            </a:spcAft>
          </a:pPr>
          <a:r>
            <a:rPr sz="1600" spc="305" dirty="0">
              <a:solidFill>
                <a:schemeClr val="tx1"/>
              </a:solidFill>
              <a:latin typeface="仿宋" panose="02010609060101010101" charset="-122"/>
              <a:ea typeface="仿宋" panose="02010609060101010101" charset="-122"/>
              <a:cs typeface="仿宋" panose="02010609060101010101" charset="-122"/>
              <a:sym typeface="+mn-ea"/>
            </a:rPr>
            <a:t>只要员工签了“私了协议”就没有问题</a:t>
          </a:r>
          <a:r>
            <a:rPr sz="1600" spc="305" dirty="0">
              <a:solidFill>
                <a:schemeClr val="tx1"/>
              </a:solidFill>
              <a:latin typeface="仿宋" panose="02010609060101010101" charset="-122"/>
              <a:ea typeface="仿宋" panose="02010609060101010101" charset="-122"/>
              <a:cs typeface="仿宋" panose="02010609060101010101" charset="-122"/>
              <a:sym typeface="+mn-ea"/>
            </a:rPr>
            <a:t/>
          </a:r>
          <a:endParaRPr sz="1600" spc="305" dirty="0">
            <a:solidFill>
              <a:schemeClr val="tx1"/>
            </a:solidFill>
            <a:latin typeface="仿宋" panose="02010609060101010101" charset="-122"/>
            <a:ea typeface="仿宋" panose="02010609060101010101" charset="-122"/>
            <a:cs typeface="仿宋" panose="02010609060101010101" charset="-122"/>
            <a:sym typeface="+mn-ea"/>
          </a:endParaRPr>
        </a:p>
      </dgm:t>
    </dgm:pt>
    <dgm:pt modelId="{E2035BE3-C8F2-47FD-BAAB-241D9D333B46}" cxnId="{DE422769-45D5-4B88-BDFD-A3BE66BD5237}" type="parTrans">
      <dgm:prSet/>
      <dgm:spPr/>
    </dgm:pt>
    <dgm:pt modelId="{038BA740-8DEF-48BB-9E5C-A8ED8756BF85}" cxnId="{DE422769-45D5-4B88-BDFD-A3BE66BD5237}" type="sibTrans">
      <dgm:prSet/>
      <dgm:spPr/>
    </dgm:pt>
    <dgm:pt modelId="{832A81A8-824A-45F5-8735-3A149B8B1A6C}">
      <dgm:prSet phldr="0" custT="1"/>
      <dgm:spPr/>
      <dgm:t>
        <a:bodyPr vert="horz" wrap="square"/>
        <a:p>
          <a:pPr>
            <a:lnSpc>
              <a:spcPct val="100000"/>
            </a:lnSpc>
            <a:spcBef>
              <a:spcPct val="0"/>
            </a:spcBef>
            <a:spcAft>
              <a:spcPct val="15000"/>
            </a:spcAft>
          </a:pPr>
          <a:r>
            <a:rPr sz="1600" spc="305" dirty="0">
              <a:solidFill>
                <a:schemeClr val="tx1"/>
              </a:solidFill>
              <a:latin typeface="仿宋" panose="02010609060101010101" charset="-122"/>
              <a:ea typeface="仿宋" panose="02010609060101010101" charset="-122"/>
              <a:cs typeface="仿宋" panose="02010609060101010101" charset="-122"/>
              <a:sym typeface="+mn-ea"/>
            </a:rPr>
            <a:t>员工工伤后没有回来上班与单位没有关系</a:t>
          </a:r>
          <a:r>
            <a:rPr lang="zh-CN" altLang="en-US" sz="1600" spc="305" dirty="0">
              <a:solidFill>
                <a:schemeClr val="tx1"/>
              </a:solidFill>
              <a:latin typeface="仿宋" panose="02010609060101010101" charset="-122"/>
              <a:ea typeface="仿宋" panose="02010609060101010101" charset="-122"/>
              <a:cs typeface="仿宋" panose="02010609060101010101" charset="-122"/>
              <a:sym typeface="+mn-ea"/>
            </a:rPr>
            <a:t/>
          </a:r>
          <a:endParaRPr lang="zh-CN" altLang="en-US" sz="1600" spc="305" dirty="0">
            <a:solidFill>
              <a:schemeClr val="tx1"/>
            </a:solidFill>
            <a:latin typeface="仿宋" panose="02010609060101010101" charset="-122"/>
            <a:ea typeface="仿宋" panose="02010609060101010101" charset="-122"/>
            <a:cs typeface="仿宋" panose="02010609060101010101" charset="-122"/>
            <a:sym typeface="+mn-ea"/>
          </a:endParaRPr>
        </a:p>
      </dgm:t>
    </dgm:pt>
    <dgm:pt modelId="{890B0033-A2F7-4705-B0AD-2AE846C43B9B}" cxnId="{E2504625-A5DA-4EF0-880D-FF85C28C68E0}" type="parTrans">
      <dgm:prSet/>
      <dgm:spPr/>
    </dgm:pt>
    <dgm:pt modelId="{42908A0E-613E-4C3F-823D-EC47C2842142}" cxnId="{E2504625-A5DA-4EF0-880D-FF85C28C68E0}" type="sibTrans">
      <dgm:prSet/>
      <dgm:spPr/>
    </dgm:pt>
    <dgm:pt modelId="{D5FB6A06-3991-4223-AD64-C4F7F6F4DF69}" type="pres">
      <dgm:prSet presAssocID="{468FBB7B-694A-47BF-865D-2F44C1051453}" presName="Name0" presStyleCnt="0">
        <dgm:presLayoutVars>
          <dgm:dir/>
          <dgm:animLvl val="lvl"/>
          <dgm:resizeHandles val="exact"/>
        </dgm:presLayoutVars>
      </dgm:prSet>
      <dgm:spPr/>
    </dgm:pt>
    <dgm:pt modelId="{5EB24CCF-928A-4018-A934-89F31F564A83}" type="pres">
      <dgm:prSet presAssocID="{BD5427FF-4EB1-4006-BF7F-42158E0C5129}" presName="composite" presStyleCnt="0"/>
      <dgm:spPr/>
    </dgm:pt>
    <dgm:pt modelId="{5D9704F8-5A95-419F-B794-1E2F82666BDB}" type="pres">
      <dgm:prSet presAssocID="{BD5427FF-4EB1-4006-BF7F-42158E0C5129}" presName="parTx" presStyleLbl="alignNode1" presStyleIdx="0" presStyleCnt="2">
        <dgm:presLayoutVars>
          <dgm:chMax val="0"/>
          <dgm:chPref val="0"/>
          <dgm:bulletEnabled val="1"/>
        </dgm:presLayoutVars>
      </dgm:prSet>
      <dgm:spPr/>
    </dgm:pt>
    <dgm:pt modelId="{C0A6D3D8-DBC2-45B6-8DEF-789A72552BB4}" type="pres">
      <dgm:prSet presAssocID="{BD5427FF-4EB1-4006-BF7F-42158E0C5129}" presName="desTx" presStyleLbl="alignAccFollowNode1" presStyleIdx="0" presStyleCnt="2">
        <dgm:presLayoutVars>
          <dgm:bulletEnabled val="1"/>
        </dgm:presLayoutVars>
      </dgm:prSet>
      <dgm:spPr/>
    </dgm:pt>
    <dgm:pt modelId="{C4F6D2AE-A2A5-43DC-B705-8E8ECE0E1613}" type="pres">
      <dgm:prSet presAssocID="{D47F9812-1256-4E44-A6BE-BEC559BE8FF3}" presName="space" presStyleCnt="0"/>
      <dgm:spPr/>
    </dgm:pt>
    <dgm:pt modelId="{C1832C44-4F6B-4ABA-88DC-7D5A80779E4B}" type="pres">
      <dgm:prSet presAssocID="{FE969E54-0D5D-4815-BDC4-3309E2F7325D}" presName="composite" presStyleCnt="0"/>
      <dgm:spPr/>
    </dgm:pt>
    <dgm:pt modelId="{3E0BA246-3456-471B-AD87-1436FD251DD8}" type="pres">
      <dgm:prSet presAssocID="{FE969E54-0D5D-4815-BDC4-3309E2F7325D}" presName="parTx" presStyleLbl="alignNode1" presStyleIdx="1" presStyleCnt="2">
        <dgm:presLayoutVars>
          <dgm:chMax val="0"/>
          <dgm:chPref val="0"/>
          <dgm:bulletEnabled val="1"/>
        </dgm:presLayoutVars>
      </dgm:prSet>
      <dgm:spPr/>
    </dgm:pt>
    <dgm:pt modelId="{33CF15AD-8A19-4E9A-9BED-239A79CAF737}" type="pres">
      <dgm:prSet presAssocID="{FE969E54-0D5D-4815-BDC4-3309E2F7325D}" presName="desTx" presStyleLbl="alignAccFollowNode1" presStyleIdx="1" presStyleCnt="2">
        <dgm:presLayoutVars>
          <dgm:bulletEnabled val="1"/>
        </dgm:presLayoutVars>
      </dgm:prSet>
      <dgm:spPr/>
    </dgm:pt>
  </dgm:ptLst>
  <dgm:cxnLst>
    <dgm:cxn modelId="{00D1EE88-9927-49C8-9A4D-344BB0B32CE9}" srcId="{468FBB7B-694A-47BF-865D-2F44C1051453}" destId="{BD5427FF-4EB1-4006-BF7F-42158E0C5129}" srcOrd="0" destOrd="0" parTransId="{A2F6D805-3B53-408A-A2A3-20BC3BF0D242}" sibTransId="{D47F9812-1256-4E44-A6BE-BEC559BE8FF3}"/>
    <dgm:cxn modelId="{3B58A68F-BD3C-4625-A819-BB808CC00593}" srcId="{BD5427FF-4EB1-4006-BF7F-42158E0C5129}" destId="{3A7B819B-DBE9-4610-B22A-5573EA6D532D}" srcOrd="0" destOrd="0" parTransId="{DC4BEA23-BF6E-42AD-9BF0-CFBDE86A80F1}" sibTransId="{0BF6ACD3-AE1A-4691-8CBE-DBE77AB8A685}"/>
    <dgm:cxn modelId="{41C216DC-3F7D-4F3A-B3ED-4C4045AFBEF6}" srcId="{BD5427FF-4EB1-4006-BF7F-42158E0C5129}" destId="{4531BD49-4534-4D7F-8E2A-06D74F91840B}" srcOrd="1" destOrd="0" parTransId="{7CC42F49-0A12-4216-87C9-5F2089897149}" sibTransId="{64D73B59-D86C-4FFA-BDA9-711AD124B514}"/>
    <dgm:cxn modelId="{BAB25D2C-5A5C-4914-9F54-4806B48293BD}" srcId="{BD5427FF-4EB1-4006-BF7F-42158E0C5129}" destId="{A25A5D04-13A8-4652-896F-4C61E4EEB0C6}" srcOrd="2" destOrd="0" parTransId="{E2EB1DB3-92FD-4766-90EB-02D5B07B07C2}" sibTransId="{B02E21C5-9F8C-47EB-9EB9-945216F461C2}"/>
    <dgm:cxn modelId="{F28FDC54-57F5-478F-BD96-C1A2007B0C84}" srcId="{468FBB7B-694A-47BF-865D-2F44C1051453}" destId="{FE969E54-0D5D-4815-BDC4-3309E2F7325D}" srcOrd="1" destOrd="0" parTransId="{B5D9FB86-EEBE-488F-B7DE-B7CF5C9166C5}" sibTransId="{D7D19B67-C01A-45D3-B5C7-B7E1B18A9F62}"/>
    <dgm:cxn modelId="{60D30192-D984-45D2-9FA9-C59C5AD88C44}" srcId="{FE969E54-0D5D-4815-BDC4-3309E2F7325D}" destId="{35600F67-42C2-4D1B-B072-DC2A36FCB136}" srcOrd="0" destOrd="1" parTransId="{B4BC79E1-FDBA-43D1-A988-1BE8090EDA7A}" sibTransId="{AD46A0AA-C45A-46D2-89AF-28390F99F9D0}"/>
    <dgm:cxn modelId="{3D53857E-07F9-45AD-B04E-9A37A631BF3A}" srcId="{FE969E54-0D5D-4815-BDC4-3309E2F7325D}" destId="{F6489E15-01A4-4765-A8EC-9245F8867F24}" srcOrd="1" destOrd="1" parTransId="{DC0E93D5-632F-4C3A-A30E-0599DA2D415D}" sibTransId="{AF52D758-8C82-4ECA-86D5-88FB7FFE8C1F}"/>
    <dgm:cxn modelId="{F6D945EC-9138-45EB-9EEA-87CFC2CA1E61}" srcId="{FE969E54-0D5D-4815-BDC4-3309E2F7325D}" destId="{FF708D06-A110-47FD-ABFF-85A862C33543}" srcOrd="2" destOrd="1" parTransId="{7CE28C31-CAE5-40AB-BF0C-287A908B9AC3}" sibTransId="{F7CEA218-49E8-4D7E-812A-09E397C1D102}"/>
    <dgm:cxn modelId="{04DE935B-E002-4658-AEDA-44765CF66F46}" srcId="{FE969E54-0D5D-4815-BDC4-3309E2F7325D}" destId="{2BDEC71A-56DF-4880-A4B7-B0744F37058B}" srcOrd="3" destOrd="1" parTransId="{D1591A04-D33D-4382-A9B2-44EE5EEEEB73}" sibTransId="{8CD99280-C1F1-4F02-96D2-D50D54843C4A}"/>
    <dgm:cxn modelId="{DE422769-45D5-4B88-BDFD-A3BE66BD5237}" srcId="{FE969E54-0D5D-4815-BDC4-3309E2F7325D}" destId="{F262EA63-2E49-49ED-8C0D-878735A88C67}" srcOrd="4" destOrd="1" parTransId="{E2035BE3-C8F2-47FD-BAAB-241D9D333B46}" sibTransId="{038BA740-8DEF-48BB-9E5C-A8ED8756BF85}"/>
    <dgm:cxn modelId="{E2504625-A5DA-4EF0-880D-FF85C28C68E0}" srcId="{FE969E54-0D5D-4815-BDC4-3309E2F7325D}" destId="{832A81A8-824A-45F5-8735-3A149B8B1A6C}" srcOrd="5" destOrd="1" parTransId="{890B0033-A2F7-4705-B0AD-2AE846C43B9B}" sibTransId="{42908A0E-613E-4C3F-823D-EC47C2842142}"/>
    <dgm:cxn modelId="{FBF77809-8FB1-4CFF-88DD-3B62981C330D}" type="presOf" srcId="{468FBB7B-694A-47BF-865D-2F44C1051453}" destId="{D5FB6A06-3991-4223-AD64-C4F7F6F4DF69}" srcOrd="0" destOrd="0" presId="urn:microsoft.com/office/officeart/2005/8/layout/hList1"/>
    <dgm:cxn modelId="{6C70FC10-BCA8-4DAC-94EE-48DFFB3CEE79}" type="presParOf" srcId="{D5FB6A06-3991-4223-AD64-C4F7F6F4DF69}" destId="{5EB24CCF-928A-4018-A934-89F31F564A83}" srcOrd="0" destOrd="0" presId="urn:microsoft.com/office/officeart/2005/8/layout/hList1"/>
    <dgm:cxn modelId="{1678AD3A-49EE-4182-A098-C9D5ECD92DFD}" type="presParOf" srcId="{5EB24CCF-928A-4018-A934-89F31F564A83}" destId="{5D9704F8-5A95-419F-B794-1E2F82666BDB}" srcOrd="0" destOrd="0" presId="urn:microsoft.com/office/officeart/2005/8/layout/hList1"/>
    <dgm:cxn modelId="{094EC3E6-06C4-4BFB-AA92-D6EE479C9548}" type="presOf" srcId="{BD5427FF-4EB1-4006-BF7F-42158E0C5129}" destId="{5D9704F8-5A95-419F-B794-1E2F82666BDB}" srcOrd="0" destOrd="0" presId="urn:microsoft.com/office/officeart/2005/8/layout/hList1"/>
    <dgm:cxn modelId="{0F2B65F2-FD3C-4854-B895-E98543E40CBB}" type="presParOf" srcId="{5EB24CCF-928A-4018-A934-89F31F564A83}" destId="{C0A6D3D8-DBC2-45B6-8DEF-789A72552BB4}" srcOrd="1" destOrd="0" presId="urn:microsoft.com/office/officeart/2005/8/layout/hList1"/>
    <dgm:cxn modelId="{BDF7D680-650F-4BF6-9A25-71A1E8852B42}" type="presOf" srcId="{3A7B819B-DBE9-4610-B22A-5573EA6D532D}" destId="{C0A6D3D8-DBC2-45B6-8DEF-789A72552BB4}" srcOrd="0" destOrd="0" presId="urn:microsoft.com/office/officeart/2005/8/layout/hList1"/>
    <dgm:cxn modelId="{30222E29-DFB2-4DA6-8353-056A8B7604DB}" type="presOf" srcId="{4531BD49-4534-4D7F-8E2A-06D74F91840B}" destId="{C0A6D3D8-DBC2-45B6-8DEF-789A72552BB4}" srcOrd="0" destOrd="1" presId="urn:microsoft.com/office/officeart/2005/8/layout/hList1"/>
    <dgm:cxn modelId="{0BD40D32-F10E-4EA8-9151-8B249005A91E}" type="presOf" srcId="{A25A5D04-13A8-4652-896F-4C61E4EEB0C6}" destId="{C0A6D3D8-DBC2-45B6-8DEF-789A72552BB4}" srcOrd="0" destOrd="2" presId="urn:microsoft.com/office/officeart/2005/8/layout/hList1"/>
    <dgm:cxn modelId="{26050258-C903-4C1B-8190-FB6C8FCEF4FC}" type="presParOf" srcId="{D5FB6A06-3991-4223-AD64-C4F7F6F4DF69}" destId="{C4F6D2AE-A2A5-43DC-B705-8E8ECE0E1613}" srcOrd="1" destOrd="0" presId="urn:microsoft.com/office/officeart/2005/8/layout/hList1"/>
    <dgm:cxn modelId="{23D8E8A6-4536-4720-93FB-4C00C8F1BBCD}" type="presParOf" srcId="{D5FB6A06-3991-4223-AD64-C4F7F6F4DF69}" destId="{C1832C44-4F6B-4ABA-88DC-7D5A80779E4B}" srcOrd="2" destOrd="0" presId="urn:microsoft.com/office/officeart/2005/8/layout/hList1"/>
    <dgm:cxn modelId="{D6924695-2120-417F-B054-1E635FA2048E}" type="presParOf" srcId="{C1832C44-4F6B-4ABA-88DC-7D5A80779E4B}" destId="{3E0BA246-3456-471B-AD87-1436FD251DD8}" srcOrd="0" destOrd="2" presId="urn:microsoft.com/office/officeart/2005/8/layout/hList1"/>
    <dgm:cxn modelId="{832D61AB-7C09-44C1-89EE-4470A8F41B8B}" type="presOf" srcId="{FE969E54-0D5D-4815-BDC4-3309E2F7325D}" destId="{3E0BA246-3456-471B-AD87-1436FD251DD8}" srcOrd="0" destOrd="0" presId="urn:microsoft.com/office/officeart/2005/8/layout/hList1"/>
    <dgm:cxn modelId="{49BD4E19-BECD-4DE0-8212-FA0B8F508F18}" type="presParOf" srcId="{C1832C44-4F6B-4ABA-88DC-7D5A80779E4B}" destId="{33CF15AD-8A19-4E9A-9BED-239A79CAF737}" srcOrd="1" destOrd="2" presId="urn:microsoft.com/office/officeart/2005/8/layout/hList1"/>
    <dgm:cxn modelId="{550CC841-23A4-4AB6-B01C-F59CBBEFFF40}" type="presOf" srcId="{35600F67-42C2-4D1B-B072-DC2A36FCB136}" destId="{33CF15AD-8A19-4E9A-9BED-239A79CAF737}" srcOrd="0" destOrd="0" presId="urn:microsoft.com/office/officeart/2005/8/layout/hList1"/>
    <dgm:cxn modelId="{FCA67B51-D5B4-417E-AEE1-ACB80CC16B07}" type="presOf" srcId="{F6489E15-01A4-4765-A8EC-9245F8867F24}" destId="{33CF15AD-8A19-4E9A-9BED-239A79CAF737}" srcOrd="0" destOrd="1" presId="urn:microsoft.com/office/officeart/2005/8/layout/hList1"/>
    <dgm:cxn modelId="{5D3F13BD-44C9-4C6A-8800-8A2B583F3DC1}" type="presOf" srcId="{FF708D06-A110-47FD-ABFF-85A862C33543}" destId="{33CF15AD-8A19-4E9A-9BED-239A79CAF737}" srcOrd="0" destOrd="2" presId="urn:microsoft.com/office/officeart/2005/8/layout/hList1"/>
    <dgm:cxn modelId="{7A9ED607-13D8-456B-A2AE-CFA09DD498A5}" type="presOf" srcId="{2BDEC71A-56DF-4880-A4B7-B0744F37058B}" destId="{33CF15AD-8A19-4E9A-9BED-239A79CAF737}" srcOrd="0" destOrd="3" presId="urn:microsoft.com/office/officeart/2005/8/layout/hList1"/>
    <dgm:cxn modelId="{D40295B5-F108-4D9E-AD82-9981A13F7B6D}" type="presOf" srcId="{F262EA63-2E49-49ED-8C0D-878735A88C67}" destId="{33CF15AD-8A19-4E9A-9BED-239A79CAF737}" srcOrd="0" destOrd="4" presId="urn:microsoft.com/office/officeart/2005/8/layout/hList1"/>
    <dgm:cxn modelId="{BED51F63-4A15-4491-896B-F0447B8FAF8C}" type="presOf" srcId="{832A81A8-824A-45F5-8735-3A149B8B1A6C}" destId="{33CF15AD-8A19-4E9A-9BED-239A79CAF737}" srcOrd="0" destOrd="5"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60080" cy="4307840"/>
        <a:chOff x="0" y="0"/>
        <a:chExt cx="8260080" cy="4307840"/>
      </a:xfrm>
    </dsp:grpSpPr>
    <dsp:sp modelId="{5D9704F8-5A95-419F-B794-1E2F82666BDB}">
      <dsp:nvSpPr>
        <dsp:cNvPr id="3" name="矩形 2"/>
        <dsp:cNvSpPr/>
      </dsp:nvSpPr>
      <dsp:spPr bwMode="white">
        <a:xfrm>
          <a:off x="0" y="666888"/>
          <a:ext cx="2518317" cy="7776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92024" tIns="109728" rIns="192024" bIns="109728"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spc="42" dirty="0">
              <a:solidFill>
                <a:schemeClr val="bg1"/>
              </a:solidFill>
              <a:latin typeface="MFMVNF+Arial" panose="02000500000000000000"/>
              <a:cs typeface="MFMVNF+Arial" panose="02000500000000000000"/>
              <a:sym typeface="+mn-ea"/>
            </a:rPr>
            <a:t>缴费阶段</a:t>
          </a:r>
          <a:endParaRPr lang="zh-CN" altLang="en-US" spc="42" dirty="0">
            <a:solidFill>
              <a:schemeClr val="bg1"/>
            </a:solidFill>
            <a:latin typeface="MFMVNF+Arial" panose="02000500000000000000"/>
            <a:cs typeface="MFMVNF+Arial" panose="02000500000000000000"/>
            <a:sym typeface="+mn-ea"/>
          </a:endParaRPr>
        </a:p>
      </dsp:txBody>
      <dsp:txXfrm>
        <a:off x="0" y="666888"/>
        <a:ext cx="2518317" cy="777600"/>
      </dsp:txXfrm>
    </dsp:sp>
    <dsp:sp modelId="{C0A6D3D8-DBC2-45B6-8DEF-789A72552BB4}">
      <dsp:nvSpPr>
        <dsp:cNvPr id="4" name="矩形 3"/>
        <dsp:cNvSpPr/>
      </dsp:nvSpPr>
      <dsp:spPr bwMode="white">
        <a:xfrm>
          <a:off x="0" y="1444488"/>
          <a:ext cx="2518317" cy="219646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44018" tIns="144018" rIns="192024" bIns="216027" anchor="t"/>
        <a:lstStyle>
          <a:lvl1pPr algn="l">
            <a:defRPr sz="27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lvl="1">
            <a:lnSpc>
              <a:spcPct val="100000"/>
            </a:lnSpc>
            <a:spcBef>
              <a:spcPct val="0"/>
            </a:spcBef>
            <a:spcAft>
              <a:spcPct val="15000"/>
            </a:spcAft>
            <a:buChar char="•"/>
          </a:pPr>
          <a:r>
            <a:rPr lang="zh-CN" altLang="en-US" spc="42" dirty="0">
              <a:solidFill>
                <a:srgbClr val="000000"/>
              </a:solidFill>
              <a:latin typeface="MFMVNF+Arial" panose="02000500000000000000"/>
              <a:cs typeface="MFMVNF+Arial" panose="02000500000000000000"/>
              <a:sym typeface="+mn-ea"/>
            </a:rPr>
            <a:t>不缴</a:t>
          </a:r>
          <a:endParaRPr lang="zh-CN" altLang="en-US">
            <a:solidFill>
              <a:schemeClr val="dk1"/>
            </a:solidFill>
          </a:endParaRPr>
        </a:p>
        <a:p>
          <a:pPr lvl="1">
            <a:lnSpc>
              <a:spcPct val="100000"/>
            </a:lnSpc>
            <a:spcBef>
              <a:spcPct val="0"/>
            </a:spcBef>
            <a:spcAft>
              <a:spcPct val="15000"/>
            </a:spcAft>
            <a:buChar char="•"/>
          </a:pPr>
          <a:r>
            <a:rPr lang="zh-CN" spc="42" dirty="0">
              <a:solidFill>
                <a:srgbClr val="000000"/>
              </a:solidFill>
              <a:latin typeface="MFMVNF+Arial" panose="02000500000000000000"/>
              <a:cs typeface="MFMVNF+Arial" panose="02000500000000000000"/>
              <a:sym typeface="+mn-ea"/>
            </a:rPr>
            <a:t>晚缴</a:t>
          </a:r>
          <a:endParaRPr lang="zh-CN" spc="42" dirty="0">
            <a:solidFill>
              <a:srgbClr val="000000"/>
            </a:solidFill>
            <a:latin typeface="MFMVNF+Arial" panose="02000500000000000000"/>
            <a:cs typeface="MFMVNF+Arial" panose="02000500000000000000"/>
            <a:sym typeface="+mn-ea"/>
          </a:endParaRPr>
        </a:p>
        <a:p>
          <a:pPr lvl="1">
            <a:lnSpc>
              <a:spcPct val="100000"/>
            </a:lnSpc>
            <a:spcBef>
              <a:spcPct val="0"/>
            </a:spcBef>
            <a:spcAft>
              <a:spcPct val="15000"/>
            </a:spcAft>
            <a:buChar char="•"/>
          </a:pPr>
          <a:r>
            <a:rPr lang="zh-CN" spc="42" dirty="0">
              <a:solidFill>
                <a:srgbClr val="000000"/>
              </a:solidFill>
              <a:latin typeface="MFMVNF+Arial" panose="02000500000000000000"/>
              <a:cs typeface="MFMVNF+Arial" panose="02000500000000000000"/>
              <a:sym typeface="+mn-ea"/>
            </a:rPr>
            <a:t>少缴</a:t>
          </a:r>
          <a:endParaRPr lang="zh-CN" spc="42" dirty="0">
            <a:solidFill>
              <a:srgbClr val="000000"/>
            </a:solidFill>
            <a:latin typeface="MFMVNF+Arial" panose="02000500000000000000"/>
            <a:cs typeface="MFMVNF+Arial" panose="02000500000000000000"/>
            <a:sym typeface="+mn-ea"/>
          </a:endParaRPr>
        </a:p>
        <a:p>
          <a:pPr lvl="1">
            <a:lnSpc>
              <a:spcPct val="100000"/>
            </a:lnSpc>
            <a:spcBef>
              <a:spcPct val="0"/>
            </a:spcBef>
            <a:spcAft>
              <a:spcPct val="15000"/>
            </a:spcAft>
            <a:buChar char="•"/>
          </a:pPr>
          <a:r>
            <a:rPr lang="zh-CN" spc="42" dirty="0">
              <a:solidFill>
                <a:srgbClr val="000000"/>
              </a:solidFill>
              <a:latin typeface="MFMVNF+Arial" panose="02000500000000000000"/>
              <a:cs typeface="MFMVNF+Arial" panose="02000500000000000000"/>
              <a:sym typeface="+mn-ea"/>
            </a:rPr>
            <a:t>错缴</a:t>
          </a:r>
          <a:endParaRPr lang="zh-CN" altLang="en-US">
            <a:solidFill>
              <a:schemeClr val="dk1"/>
            </a:solidFill>
          </a:endParaRPr>
        </a:p>
      </dsp:txBody>
      <dsp:txXfrm>
        <a:off x="0" y="1444488"/>
        <a:ext cx="2518317" cy="2196465"/>
      </dsp:txXfrm>
    </dsp:sp>
    <dsp:sp modelId="{3E0BA246-3456-471B-AD87-1436FD251DD8}">
      <dsp:nvSpPr>
        <dsp:cNvPr id="5" name="矩形 4"/>
        <dsp:cNvSpPr/>
      </dsp:nvSpPr>
      <dsp:spPr bwMode="white">
        <a:xfrm>
          <a:off x="2870881" y="666888"/>
          <a:ext cx="2518317" cy="7776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92024" tIns="109728" rIns="192024" bIns="109728"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spc="42" dirty="0">
              <a:solidFill>
                <a:schemeClr val="bg1"/>
              </a:solidFill>
              <a:latin typeface="MFMVNF+Arial" panose="02000500000000000000"/>
              <a:cs typeface="MFMVNF+Arial" panose="02000500000000000000"/>
              <a:sym typeface="+mn-ea"/>
            </a:rPr>
            <a:t>待遇申领阶段</a:t>
          </a:r>
          <a:endParaRPr lang="zh-CN" altLang="en-US" spc="42" dirty="0">
            <a:solidFill>
              <a:schemeClr val="bg1"/>
            </a:solidFill>
            <a:latin typeface="MFMVNF+Arial" panose="02000500000000000000"/>
            <a:cs typeface="MFMVNF+Arial" panose="02000500000000000000"/>
            <a:sym typeface="+mn-ea"/>
          </a:endParaRPr>
        </a:p>
      </dsp:txBody>
      <dsp:txXfrm>
        <a:off x="2870881" y="666888"/>
        <a:ext cx="2518317" cy="777600"/>
      </dsp:txXfrm>
    </dsp:sp>
    <dsp:sp modelId="{33CF15AD-8A19-4E9A-9BED-239A79CAF737}">
      <dsp:nvSpPr>
        <dsp:cNvPr id="6" name="矩形 5"/>
        <dsp:cNvSpPr/>
      </dsp:nvSpPr>
      <dsp:spPr bwMode="white">
        <a:xfrm>
          <a:off x="2870881" y="1444488"/>
          <a:ext cx="2518317" cy="219646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44018" tIns="144018" rIns="192024" bIns="216027" anchor="t"/>
        <a:lstStyle>
          <a:lvl1pPr algn="l">
            <a:defRPr sz="27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lvl="1">
            <a:lnSpc>
              <a:spcPct val="100000"/>
            </a:lnSpc>
            <a:spcBef>
              <a:spcPct val="0"/>
            </a:spcBef>
            <a:spcAft>
              <a:spcPct val="15000"/>
            </a:spcAft>
            <a:buChar char="•"/>
          </a:pPr>
          <a:r>
            <a:rPr lang="zh-CN" altLang="en-US" spc="42" dirty="0">
              <a:solidFill>
                <a:srgbClr val="000000"/>
              </a:solidFill>
              <a:latin typeface="MFMVNF+Arial" panose="02000500000000000000"/>
              <a:cs typeface="MFMVNF+Arial" panose="02000500000000000000"/>
              <a:sym typeface="+mn-ea"/>
            </a:rPr>
            <a:t>拒不办理</a:t>
          </a:r>
          <a:endParaRPr lang="zh-CN" altLang="en-US" spc="42" dirty="0">
            <a:solidFill>
              <a:srgbClr val="000000"/>
            </a:solidFill>
            <a:latin typeface="MFMVNF+Arial" panose="02000500000000000000"/>
            <a:cs typeface="MFMVNF+Arial" panose="02000500000000000000"/>
            <a:sym typeface="+mn-ea"/>
          </a:endParaRPr>
        </a:p>
        <a:p>
          <a:pPr lvl="1">
            <a:lnSpc>
              <a:spcPct val="100000"/>
            </a:lnSpc>
            <a:spcBef>
              <a:spcPct val="0"/>
            </a:spcBef>
            <a:spcAft>
              <a:spcPct val="15000"/>
            </a:spcAft>
            <a:buChar char="•"/>
          </a:pPr>
          <a:r>
            <a:rPr lang="zh-CN" altLang="en-US" spc="42" dirty="0">
              <a:solidFill>
                <a:srgbClr val="000000"/>
              </a:solidFill>
              <a:latin typeface="MFMVNF+Arial" panose="02000500000000000000"/>
              <a:cs typeface="MFMVNF+Arial" panose="02000500000000000000"/>
              <a:sym typeface="+mn-ea"/>
            </a:rPr>
            <a:t>拖延过期</a:t>
          </a:r>
          <a:endParaRPr lang="zh-CN" altLang="en-US" spc="42" dirty="0">
            <a:solidFill>
              <a:srgbClr val="000000"/>
            </a:solidFill>
            <a:latin typeface="MFMVNF+Arial" panose="02000500000000000000"/>
            <a:cs typeface="MFMVNF+Arial" panose="02000500000000000000"/>
            <a:sym typeface="+mn-ea"/>
          </a:endParaRPr>
        </a:p>
        <a:p>
          <a:pPr lvl="1">
            <a:lnSpc>
              <a:spcPct val="100000"/>
            </a:lnSpc>
            <a:spcBef>
              <a:spcPct val="0"/>
            </a:spcBef>
            <a:spcAft>
              <a:spcPct val="15000"/>
            </a:spcAft>
            <a:buChar char="•"/>
          </a:pPr>
          <a:r>
            <a:rPr lang="zh-CN" altLang="en-US" spc="42" dirty="0">
              <a:solidFill>
                <a:srgbClr val="000000"/>
              </a:solidFill>
              <a:latin typeface="MFMVNF+Arial" panose="02000500000000000000"/>
              <a:cs typeface="MFMVNF+Arial" panose="02000500000000000000"/>
              <a:sym typeface="+mn-ea"/>
            </a:rPr>
            <a:t>虚假错误</a:t>
          </a:r>
          <a:endParaRPr lang="zh-CN" altLang="en-US" spc="42" dirty="0">
            <a:solidFill>
              <a:srgbClr val="000000"/>
            </a:solidFill>
            <a:latin typeface="MFMVNF+Arial" panose="02000500000000000000"/>
            <a:cs typeface="MFMVNF+Arial" panose="02000500000000000000"/>
            <a:sym typeface="+mn-ea"/>
          </a:endParaRPr>
        </a:p>
        <a:p>
          <a:pPr lvl="1">
            <a:lnSpc>
              <a:spcPct val="100000"/>
            </a:lnSpc>
            <a:spcBef>
              <a:spcPct val="0"/>
            </a:spcBef>
            <a:spcAft>
              <a:spcPct val="15000"/>
            </a:spcAft>
            <a:buChar char="•"/>
          </a:pPr>
          <a:r>
            <a:rPr lang="zh-CN" altLang="en-US" spc="42" dirty="0">
              <a:solidFill>
                <a:srgbClr val="000000"/>
              </a:solidFill>
              <a:latin typeface="MFMVNF+Arial" panose="02000500000000000000"/>
              <a:cs typeface="MFMVNF+Arial" panose="02000500000000000000"/>
              <a:sym typeface="+mn-ea"/>
            </a:rPr>
            <a:t>支付争议</a:t>
          </a:r>
          <a:endParaRPr lang="zh-CN" altLang="en-US">
            <a:solidFill>
              <a:schemeClr val="dk1"/>
            </a:solidFill>
          </a:endParaRPr>
        </a:p>
      </dsp:txBody>
      <dsp:txXfrm>
        <a:off x="2870881" y="1444488"/>
        <a:ext cx="2518317" cy="2196465"/>
      </dsp:txXfrm>
    </dsp:sp>
    <dsp:sp modelId="{FC453BFD-315B-4968-86FA-B7D3125F3320}">
      <dsp:nvSpPr>
        <dsp:cNvPr id="7" name="矩形 6"/>
        <dsp:cNvSpPr/>
      </dsp:nvSpPr>
      <dsp:spPr bwMode="white">
        <a:xfrm>
          <a:off x="5741763" y="666888"/>
          <a:ext cx="2518317" cy="7776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92024" tIns="109728" rIns="192024" bIns="109728"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t>法律责任</a:t>
          </a:r>
          <a:endParaRPr lang="zh-CN" altLang="en-US"/>
        </a:p>
      </dsp:txBody>
      <dsp:txXfrm>
        <a:off x="5741763" y="666888"/>
        <a:ext cx="2518317" cy="777600"/>
      </dsp:txXfrm>
    </dsp:sp>
    <dsp:sp modelId="{B357C82A-FE93-416B-AFBF-A74F9E99C4E4}">
      <dsp:nvSpPr>
        <dsp:cNvPr id="8" name="矩形 7"/>
        <dsp:cNvSpPr/>
      </dsp:nvSpPr>
      <dsp:spPr bwMode="white">
        <a:xfrm>
          <a:off x="5741763" y="1444488"/>
          <a:ext cx="2518317" cy="219646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44018" tIns="144018" rIns="192024" bIns="216027" anchor="t"/>
        <a:lstStyle>
          <a:lvl1pPr algn="l">
            <a:defRPr sz="27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lvl="1">
            <a:lnSpc>
              <a:spcPct val="100000"/>
            </a:lnSpc>
            <a:spcBef>
              <a:spcPct val="0"/>
            </a:spcBef>
            <a:spcAft>
              <a:spcPct val="15000"/>
            </a:spcAft>
            <a:buChar char="•"/>
          </a:pPr>
          <a:r>
            <a:rPr lang="zh-CN" altLang="en-US" spc="42" dirty="0">
              <a:solidFill>
                <a:srgbClr val="000000"/>
              </a:solidFill>
              <a:latin typeface="MFMVNF+Arial" panose="02000500000000000000"/>
              <a:cs typeface="MFMVNF+Arial" panose="02000500000000000000"/>
              <a:sym typeface="+mn-ea"/>
            </a:rPr>
            <a:t>经济成本</a:t>
          </a:r>
          <a:endParaRPr lang="zh-CN" altLang="en-US" spc="42" dirty="0">
            <a:solidFill>
              <a:srgbClr val="000000"/>
            </a:solidFill>
            <a:latin typeface="MFMVNF+Arial" panose="02000500000000000000"/>
            <a:cs typeface="MFMVNF+Arial" panose="02000500000000000000"/>
            <a:sym typeface="+mn-ea"/>
          </a:endParaRPr>
        </a:p>
        <a:p>
          <a:pPr lvl="1">
            <a:lnSpc>
              <a:spcPct val="100000"/>
            </a:lnSpc>
            <a:spcBef>
              <a:spcPct val="0"/>
            </a:spcBef>
            <a:spcAft>
              <a:spcPct val="15000"/>
            </a:spcAft>
            <a:buChar char="•"/>
          </a:pPr>
          <a:r>
            <a:rPr lang="zh-CN" altLang="en-US" spc="42" dirty="0">
              <a:solidFill>
                <a:srgbClr val="000000"/>
              </a:solidFill>
              <a:latin typeface="MFMVNF+Arial" panose="02000500000000000000"/>
              <a:cs typeface="MFMVNF+Arial" panose="02000500000000000000"/>
              <a:sym typeface="+mn-ea"/>
            </a:rPr>
            <a:t>责任处罚</a:t>
          </a:r>
          <a:endParaRPr lang="zh-CN" altLang="en-US" spc="42" dirty="0">
            <a:solidFill>
              <a:srgbClr val="000000"/>
            </a:solidFill>
            <a:latin typeface="MFMVNF+Arial" panose="02000500000000000000"/>
            <a:cs typeface="MFMVNF+Arial" panose="02000500000000000000"/>
            <a:sym typeface="+mn-ea"/>
          </a:endParaRPr>
        </a:p>
        <a:p>
          <a:pPr lvl="1">
            <a:lnSpc>
              <a:spcPct val="100000"/>
            </a:lnSpc>
            <a:spcBef>
              <a:spcPct val="0"/>
            </a:spcBef>
            <a:spcAft>
              <a:spcPct val="15000"/>
            </a:spcAft>
            <a:buChar char="•"/>
          </a:pPr>
          <a:r>
            <a:rPr lang="zh-CN" altLang="en-US" spc="42" dirty="0">
              <a:solidFill>
                <a:srgbClr val="000000"/>
              </a:solidFill>
              <a:latin typeface="MFMVNF+Arial" panose="02000500000000000000"/>
              <a:cs typeface="MFMVNF+Arial" panose="02000500000000000000"/>
              <a:sym typeface="+mn-ea"/>
            </a:rPr>
            <a:t>信誉损失</a:t>
          </a:r>
          <a:endParaRPr lang="zh-CN" altLang="en-US" spc="42" dirty="0">
            <a:solidFill>
              <a:srgbClr val="000000"/>
            </a:solidFill>
            <a:latin typeface="MFMVNF+Arial" panose="02000500000000000000"/>
            <a:cs typeface="MFMVNF+Arial" panose="02000500000000000000"/>
            <a:sym typeface="+mn-ea"/>
          </a:endParaRPr>
        </a:p>
        <a:p>
          <a:pPr lvl="1">
            <a:lnSpc>
              <a:spcPct val="100000"/>
            </a:lnSpc>
            <a:spcBef>
              <a:spcPct val="0"/>
            </a:spcBef>
            <a:spcAft>
              <a:spcPct val="15000"/>
            </a:spcAft>
            <a:buChar char="•"/>
          </a:pPr>
          <a:r>
            <a:rPr lang="zh-CN" altLang="en-US" spc="42" dirty="0">
              <a:solidFill>
                <a:srgbClr val="000000"/>
              </a:solidFill>
              <a:latin typeface="MFMVNF+Arial" panose="02000500000000000000"/>
              <a:cs typeface="MFMVNF+Arial" panose="02000500000000000000"/>
              <a:sym typeface="+mn-ea"/>
            </a:rPr>
            <a:t>隐性成本</a:t>
          </a:r>
          <a:endParaRPr lang="zh-CN" altLang="en-US">
            <a:solidFill>
              <a:schemeClr val="dk1"/>
            </a:solidFill>
          </a:endParaRPr>
        </a:p>
      </dsp:txBody>
      <dsp:txXfrm>
        <a:off x="5741763" y="1444488"/>
        <a:ext cx="2518317" cy="2196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4438015"/>
        <a:chOff x="0" y="0"/>
        <a:chExt cx="8128000" cy="4438015"/>
      </a:xfrm>
    </dsp:grpSpPr>
    <dsp:sp modelId="{5D9704F8-5A95-419F-B794-1E2F82666BDB}">
      <dsp:nvSpPr>
        <dsp:cNvPr id="3" name="矩形 2"/>
        <dsp:cNvSpPr/>
      </dsp:nvSpPr>
      <dsp:spPr bwMode="white">
        <a:xfrm>
          <a:off x="0" y="31981"/>
          <a:ext cx="3798131" cy="1519252"/>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227584" tIns="130048" rIns="227584" bIns="13004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a:solidFill>
                <a:schemeClr val="tx1"/>
              </a:solidFill>
              <a:latin typeface="黑体" panose="02010609060101010101" charset="-122"/>
              <a:ea typeface="黑体" panose="02010609060101010101" charset="-122"/>
              <a:cs typeface="黑体" panose="02010609060101010101" charset="-122"/>
            </a:rPr>
            <a:t>工伤</a:t>
          </a:r>
          <a:endParaRPr lang="zh-CN" altLang="en-US" sz="3200">
            <a:solidFill>
              <a:schemeClr val="tx1"/>
            </a:solidFill>
            <a:latin typeface="黑体" panose="02010609060101010101" charset="-122"/>
            <a:ea typeface="黑体" panose="02010609060101010101" charset="-122"/>
            <a:cs typeface="黑体" panose="02010609060101010101" charset="-122"/>
          </a:endParaRPr>
        </a:p>
        <a:p>
          <a:pPr lvl="0">
            <a:lnSpc>
              <a:spcPct val="100000"/>
            </a:lnSpc>
            <a:spcBef>
              <a:spcPct val="0"/>
            </a:spcBef>
            <a:spcAft>
              <a:spcPct val="35000"/>
            </a:spcAft>
          </a:pPr>
          <a:r>
            <a:rPr lang="zh-CN" altLang="en-US" sz="3200">
              <a:solidFill>
                <a:srgbClr val="FF0000"/>
              </a:solidFill>
              <a:latin typeface="黑体" panose="02010609060101010101" charset="-122"/>
              <a:ea typeface="黑体" panose="02010609060101010101" charset="-122"/>
              <a:cs typeface="黑体" panose="02010609060101010101" charset="-122"/>
            </a:rPr>
            <a:t>受不起</a:t>
          </a:r>
          <a:r>
            <a:rPr lang="zh-CN" altLang="en-US" sz="3200">
              <a:solidFill>
                <a:schemeClr val="tx1"/>
              </a:solidFill>
              <a:latin typeface="黑体" panose="02010609060101010101" charset="-122"/>
              <a:ea typeface="黑体" panose="02010609060101010101" charset="-122"/>
              <a:cs typeface="黑体" panose="02010609060101010101" charset="-122"/>
            </a:rPr>
            <a:t>的伤</a:t>
          </a:r>
          <a:endParaRPr lang="zh-CN" altLang="en-US" sz="3200">
            <a:solidFill>
              <a:schemeClr val="tx1"/>
            </a:solidFill>
            <a:latin typeface="黑体" panose="02010609060101010101" charset="-122"/>
            <a:ea typeface="黑体" panose="02010609060101010101" charset="-122"/>
            <a:cs typeface="黑体" panose="02010609060101010101" charset="-122"/>
          </a:endParaRPr>
        </a:p>
      </dsp:txBody>
      <dsp:txXfrm>
        <a:off x="0" y="31981"/>
        <a:ext cx="3798131" cy="1519252"/>
      </dsp:txXfrm>
    </dsp:sp>
    <dsp:sp modelId="{C0A6D3D8-DBC2-45B6-8DEF-789A72552BB4}">
      <dsp:nvSpPr>
        <dsp:cNvPr id="4" name="矩形 3"/>
        <dsp:cNvSpPr/>
      </dsp:nvSpPr>
      <dsp:spPr bwMode="white">
        <a:xfrm>
          <a:off x="0" y="1551234"/>
          <a:ext cx="3798131" cy="28548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06680" tIns="106680" rIns="142240" bIns="16002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gn="l">
            <a:lnSpc>
              <a:spcPct val="100000"/>
            </a:lnSpc>
            <a:spcBef>
              <a:spcPct val="0"/>
            </a:spcBef>
            <a:spcAft>
              <a:spcPct val="15000"/>
            </a:spcAft>
            <a:buChar char="•"/>
          </a:pP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遇到</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突发</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工伤</a:t>
          </a:r>
          <a:endParaRPr sz="2000" spc="305" dirty="0">
            <a:solidFill>
              <a:schemeClr val="accent1"/>
            </a:solidFill>
            <a:latin typeface="仿宋" panose="02010609060101010101" charset="-122"/>
            <a:ea typeface="仿宋" panose="02010609060101010101" charset="-122"/>
            <a:cs typeface="QUIMMK+HYQiHeiKW-55S" panose="02000500000000000000" charset="-122"/>
          </a:endParaRPr>
        </a:p>
        <a:p>
          <a:pPr marL="228600" lvl="1" indent="-228600" algn="l">
            <a:lnSpc>
              <a:spcPct val="100000"/>
            </a:lnSpc>
            <a:spcBef>
              <a:spcPct val="0"/>
            </a:spcBef>
            <a:spcAft>
              <a:spcPct val="15000"/>
            </a:spcAft>
            <a:buChar char="•"/>
          </a:pP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你是否</a:t>
          </a:r>
          <a:r>
            <a:rPr sz="2000" dirty="0">
              <a:solidFill>
                <a:srgbClr val="FF0000"/>
              </a:solidFill>
              <a:latin typeface="仿宋" panose="02010609060101010101" charset="-122"/>
              <a:ea typeface="仿宋" panose="02010609060101010101" charset="-122"/>
              <a:cs typeface="KSBQSV+HYShuSongErKW" panose="02000500000000000000" charset="-122"/>
              <a:sym typeface="+mn-ea"/>
            </a:rPr>
            <a:t>毫无准备</a:t>
          </a: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a:t>
          </a:r>
          <a:endParaRPr sz="2000" dirty="0">
            <a:solidFill>
              <a:schemeClr val="accent1"/>
            </a:solidFill>
            <a:latin typeface="仿宋" panose="02010609060101010101" charset="-122"/>
            <a:ea typeface="仿宋" panose="02010609060101010101" charset="-122"/>
            <a:cs typeface="KSBQSV+HYShuSongErKW" panose="02000500000000000000" charset="-122"/>
            <a:sym typeface="+mn-ea"/>
          </a:endParaRPr>
        </a:p>
        <a:p>
          <a:pPr marL="228600" lvl="1" indent="-228600" algn="l">
            <a:lnSpc>
              <a:spcPct val="100000"/>
            </a:lnSpc>
            <a:spcBef>
              <a:spcPct val="0"/>
            </a:spcBef>
            <a:spcAft>
              <a:spcPct val="15000"/>
            </a:spcAft>
            <a:buChar char="•"/>
          </a:pP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面对</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工伤认定</a:t>
          </a:r>
          <a:endParaRPr sz="2000" spc="305" dirty="0">
            <a:solidFill>
              <a:schemeClr val="accent1"/>
            </a:solidFill>
            <a:latin typeface="仿宋" panose="02010609060101010101" charset="-122"/>
            <a:ea typeface="仿宋" panose="02010609060101010101" charset="-122"/>
            <a:cs typeface="QUIMMK+HYQiHeiKW-55S" panose="02000500000000000000" charset="-122"/>
            <a:sym typeface="+mn-ea"/>
          </a:endParaRPr>
        </a:p>
        <a:p>
          <a:pPr marL="228600" lvl="1" indent="-228600" algn="l">
            <a:lnSpc>
              <a:spcPct val="100000"/>
            </a:lnSpc>
            <a:spcBef>
              <a:spcPct val="0"/>
            </a:spcBef>
            <a:spcAft>
              <a:spcPct val="15000"/>
            </a:spcAft>
            <a:buChar char="•"/>
          </a:pP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你是否</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思路全无</a:t>
          </a: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a:t>
          </a:r>
          <a:endParaRPr sz="2000" spc="305" dirty="0">
            <a:solidFill>
              <a:schemeClr val="accent1"/>
            </a:solidFill>
            <a:latin typeface="仿宋" panose="02010609060101010101" charset="-122"/>
            <a:ea typeface="仿宋" panose="02010609060101010101" charset="-122"/>
            <a:cs typeface="QUIMMK+HYQiHeiKW-55S" panose="02000500000000000000" charset="-122"/>
            <a:sym typeface="+mn-ea"/>
          </a:endParaRPr>
        </a:p>
        <a:p>
          <a:pPr marL="228600" lvl="1" indent="-228600" algn="l">
            <a:lnSpc>
              <a:spcPct val="100000"/>
            </a:lnSpc>
            <a:spcBef>
              <a:spcPct val="0"/>
            </a:spcBef>
            <a:spcAft>
              <a:spcPct val="15000"/>
            </a:spcAft>
            <a:buChar char="•"/>
          </a:pP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面对</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赔偿谈判</a:t>
          </a:r>
          <a:endParaRPr sz="2000" spc="305" dirty="0">
            <a:solidFill>
              <a:srgbClr val="FF0000"/>
            </a:solidFill>
            <a:latin typeface="仿宋" panose="02010609060101010101" charset="-122"/>
            <a:ea typeface="仿宋" panose="02010609060101010101" charset="-122"/>
            <a:cs typeface="QUIMMK+HYQiHeiKW-55S" panose="02000500000000000000" charset="-122"/>
          </a:endParaRPr>
        </a:p>
        <a:p>
          <a:pPr marL="228600" lvl="1" indent="-228600" algn="l">
            <a:lnSpc>
              <a:spcPct val="100000"/>
            </a:lnSpc>
            <a:spcBef>
              <a:spcPct val="0"/>
            </a:spcBef>
            <a:spcAft>
              <a:spcPct val="15000"/>
            </a:spcAft>
            <a:buChar char="•"/>
          </a:pP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你是否</a:t>
          </a:r>
          <a:r>
            <a:rPr sz="2000" dirty="0">
              <a:solidFill>
                <a:srgbClr val="FF0000"/>
              </a:solidFill>
              <a:latin typeface="仿宋" panose="02010609060101010101" charset="-122"/>
              <a:ea typeface="仿宋" panose="02010609060101010101" charset="-122"/>
              <a:cs typeface="KSBQSV+HYShuSongErKW" panose="02000500000000000000" charset="-122"/>
              <a:sym typeface="+mn-ea"/>
            </a:rPr>
            <a:t>毫无底气</a:t>
          </a: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a:t>
          </a:r>
          <a:endParaRPr sz="2000" dirty="0">
            <a:solidFill>
              <a:schemeClr val="accent1"/>
            </a:solidFill>
            <a:latin typeface="仿宋" panose="02010609060101010101" charset="-122"/>
            <a:ea typeface="仿宋" panose="02010609060101010101" charset="-122"/>
            <a:cs typeface="KSBQSV+HYShuSongErKW" panose="02000500000000000000" charset="-122"/>
            <a:sym typeface="+mn-ea"/>
          </a:endParaRPr>
        </a:p>
        <a:p>
          <a:pPr marL="228600" lvl="1" indent="-228600" algn="l">
            <a:lnSpc>
              <a:spcPct val="100000"/>
            </a:lnSpc>
            <a:spcBef>
              <a:spcPct val="0"/>
            </a:spcBef>
            <a:spcAft>
              <a:spcPct val="15000"/>
            </a:spcAft>
            <a:buChar char="•"/>
          </a:pPr>
          <a:r>
            <a:rPr sz="2000" spc="305" dirty="0">
              <a:solidFill>
                <a:schemeClr val="accent1"/>
              </a:solidFill>
              <a:latin typeface="仿宋" panose="02010609060101010101" charset="-122"/>
              <a:ea typeface="仿宋" panose="02010609060101010101" charset="-122"/>
              <a:cs typeface="QUIMMK+HYQiHeiKW-55S" panose="02000500000000000000" charset="-122"/>
              <a:sym typeface="+mn-ea"/>
            </a:rPr>
            <a:t>面对</a:t>
          </a:r>
          <a:r>
            <a:rPr sz="2000" spc="305" dirty="0">
              <a:solidFill>
                <a:srgbClr val="FF0000"/>
              </a:solidFill>
              <a:latin typeface="仿宋" panose="02010609060101010101" charset="-122"/>
              <a:ea typeface="仿宋" panose="02010609060101010101" charset="-122"/>
              <a:cs typeface="QUIMMK+HYQiHeiKW-55S" panose="02000500000000000000" charset="-122"/>
              <a:sym typeface="+mn-ea"/>
            </a:rPr>
            <a:t>无理取闹</a:t>
          </a:r>
          <a:endParaRPr sz="2000" spc="305" dirty="0">
            <a:solidFill>
              <a:srgbClr val="FF0000"/>
            </a:solidFill>
            <a:latin typeface="仿宋" panose="02010609060101010101" charset="-122"/>
            <a:ea typeface="仿宋" panose="02010609060101010101" charset="-122"/>
            <a:cs typeface="QUIMMK+HYQiHeiKW-55S" panose="02000500000000000000" charset="-122"/>
          </a:endParaRPr>
        </a:p>
        <a:p>
          <a:pPr marL="228600" lvl="1" indent="-228600" algn="l">
            <a:lnSpc>
              <a:spcPct val="100000"/>
            </a:lnSpc>
            <a:spcBef>
              <a:spcPct val="0"/>
            </a:spcBef>
            <a:spcAft>
              <a:spcPct val="15000"/>
            </a:spcAft>
            <a:buChar char="•"/>
          </a:pPr>
          <a:r>
            <a:rPr sz="2000" dirty="0">
              <a:solidFill>
                <a:schemeClr val="accent1"/>
              </a:solidFill>
              <a:latin typeface="仿宋" panose="02010609060101010101" charset="-122"/>
              <a:ea typeface="仿宋" panose="02010609060101010101" charset="-122"/>
              <a:cs typeface="KSBQSV+HYShuSongErKW" panose="02000500000000000000" charset="-122"/>
              <a:sym typeface="+mn-ea"/>
            </a:rPr>
            <a:t>你是否</a:t>
          </a:r>
          <a:r>
            <a:rPr sz="2000" dirty="0">
              <a:solidFill>
                <a:srgbClr val="FF0000"/>
              </a:solidFill>
              <a:latin typeface="仿宋" panose="02010609060101010101" charset="-122"/>
              <a:ea typeface="仿宋" panose="02010609060101010101" charset="-122"/>
              <a:cs typeface="KSBQSV+HYShuSongErKW" panose="02000500000000000000" charset="-122"/>
              <a:sym typeface="+mn-ea"/>
            </a:rPr>
            <a:t>束手无策</a:t>
          </a:r>
          <a:r>
            <a:rPr lang="zh-CN" sz="2000" dirty="0">
              <a:solidFill>
                <a:schemeClr val="accent1"/>
              </a:solidFill>
              <a:latin typeface="仿宋" panose="02010609060101010101" charset="-122"/>
              <a:ea typeface="仿宋" panose="02010609060101010101" charset="-122"/>
              <a:cs typeface="KSBQSV+HYShuSongErKW" panose="02000500000000000000" charset="-122"/>
              <a:sym typeface="+mn-ea"/>
            </a:rPr>
            <a:t>？</a:t>
          </a:r>
          <a:endParaRPr lang="zh-CN" sz="2000" dirty="0">
            <a:solidFill>
              <a:schemeClr val="accent1"/>
            </a:solidFill>
            <a:latin typeface="仿宋" panose="02010609060101010101" charset="-122"/>
            <a:ea typeface="仿宋" panose="02010609060101010101" charset="-122"/>
            <a:cs typeface="KSBQSV+HYShuSongErKW" panose="02000500000000000000" charset="-122"/>
            <a:sym typeface="+mn-ea"/>
          </a:endParaRPr>
        </a:p>
      </dsp:txBody>
      <dsp:txXfrm>
        <a:off x="0" y="1551234"/>
        <a:ext cx="3798131" cy="2854800"/>
      </dsp:txXfrm>
    </dsp:sp>
    <dsp:sp modelId="{3E0BA246-3456-471B-AD87-1436FD251DD8}">
      <dsp:nvSpPr>
        <dsp:cNvPr id="5" name="矩形 4"/>
        <dsp:cNvSpPr/>
      </dsp:nvSpPr>
      <dsp:spPr bwMode="white">
        <a:xfrm>
          <a:off x="4329869" y="31981"/>
          <a:ext cx="3798131" cy="1519252"/>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284480" tIns="162560" rIns="284480" bIns="162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a:t>工伤认定</a:t>
          </a:r>
          <a:endParaRPr lang="zh-CN" altLang="en-US" sz="4000"/>
        </a:p>
      </dsp:txBody>
      <dsp:txXfrm>
        <a:off x="4329869" y="31981"/>
        <a:ext cx="3798131" cy="1519252"/>
      </dsp:txXfrm>
    </dsp:sp>
    <dsp:sp modelId="{33CF15AD-8A19-4E9A-9BED-239A79CAF737}">
      <dsp:nvSpPr>
        <dsp:cNvPr id="6" name="矩形 5"/>
        <dsp:cNvSpPr/>
      </dsp:nvSpPr>
      <dsp:spPr bwMode="white">
        <a:xfrm>
          <a:off x="4329869" y="1551234"/>
          <a:ext cx="3798131" cy="28548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49352" tIns="149352" rIns="199136" bIns="224028"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2800">
              <a:solidFill>
                <a:schemeClr val="dk1"/>
              </a:solidFill>
              <a:latin typeface="仿宋" panose="02010609060101010101" charset="-122"/>
              <a:ea typeface="仿宋" panose="02010609060101010101" charset="-122"/>
            </a:rPr>
            <a:t>一个关系</a:t>
          </a:r>
          <a:endParaRPr lang="zh-CN" altLang="en-US" sz="2800">
            <a:solidFill>
              <a:schemeClr val="dk1"/>
            </a:solidFill>
            <a:latin typeface="仿宋" panose="02010609060101010101" charset="-122"/>
            <a:ea typeface="仿宋" panose="02010609060101010101" charset="-122"/>
          </a:endParaRPr>
        </a:p>
        <a:p>
          <a:pPr marL="285750" lvl="1" indent="-285750">
            <a:lnSpc>
              <a:spcPct val="100000"/>
            </a:lnSpc>
            <a:spcBef>
              <a:spcPct val="0"/>
            </a:spcBef>
            <a:spcAft>
              <a:spcPct val="15000"/>
            </a:spcAft>
            <a:buChar char="•"/>
          </a:pPr>
          <a:r>
            <a:rPr lang="zh-CN" altLang="en-US" sz="2800">
              <a:solidFill>
                <a:schemeClr val="dk1"/>
              </a:solidFill>
              <a:latin typeface="仿宋" panose="02010609060101010101" charset="-122"/>
              <a:ea typeface="仿宋" panose="02010609060101010101" charset="-122"/>
            </a:rPr>
            <a:t>三工因素</a:t>
          </a:r>
          <a:endParaRPr lang="zh-CN" altLang="en-US" sz="2800">
            <a:solidFill>
              <a:schemeClr val="dk1"/>
            </a:solidFill>
            <a:latin typeface="仿宋" panose="02010609060101010101" charset="-122"/>
            <a:ea typeface="仿宋" panose="02010609060101010101" charset="-122"/>
          </a:endParaRPr>
        </a:p>
        <a:p>
          <a:pPr marL="285750" lvl="1" indent="-285750">
            <a:lnSpc>
              <a:spcPct val="100000"/>
            </a:lnSpc>
            <a:spcBef>
              <a:spcPct val="0"/>
            </a:spcBef>
            <a:spcAft>
              <a:spcPct val="15000"/>
            </a:spcAft>
            <a:buChar char="•"/>
          </a:pPr>
          <a:r>
            <a:rPr lang="zh-CN" altLang="en-US" sz="2800">
              <a:solidFill>
                <a:schemeClr val="dk1"/>
              </a:solidFill>
              <a:latin typeface="仿宋" panose="02010609060101010101" charset="-122"/>
              <a:ea typeface="仿宋" panose="02010609060101010101" charset="-122"/>
            </a:rPr>
            <a:t>无过错责任</a:t>
          </a:r>
          <a:endParaRPr lang="zh-CN" altLang="en-US" sz="2800">
            <a:solidFill>
              <a:schemeClr val="dk1"/>
            </a:solidFill>
            <a:latin typeface="仿宋" panose="02010609060101010101" charset="-122"/>
            <a:ea typeface="仿宋" panose="02010609060101010101" charset="-122"/>
          </a:endParaRPr>
        </a:p>
        <a:p>
          <a:pPr marL="285750" lvl="1" indent="-285750">
            <a:lnSpc>
              <a:spcPct val="100000"/>
            </a:lnSpc>
            <a:spcBef>
              <a:spcPct val="0"/>
            </a:spcBef>
            <a:spcAft>
              <a:spcPct val="15000"/>
            </a:spcAft>
            <a:buChar char="•"/>
          </a:pPr>
          <a:r>
            <a:rPr lang="zh-CN" altLang="en-US" sz="2800">
              <a:solidFill>
                <a:schemeClr val="dk1"/>
              </a:solidFill>
              <a:latin typeface="仿宋" panose="02010609060101010101" charset="-122"/>
              <a:ea typeface="仿宋" panose="02010609060101010101" charset="-122"/>
            </a:rPr>
            <a:t>举证责任倒置</a:t>
          </a:r>
          <a:endParaRPr lang="zh-CN" altLang="en-US" sz="2800">
            <a:solidFill>
              <a:schemeClr val="dk1"/>
            </a:solidFill>
            <a:latin typeface="仿宋" panose="02010609060101010101" charset="-122"/>
            <a:ea typeface="仿宋" panose="02010609060101010101" charset="-122"/>
          </a:endParaRPr>
        </a:p>
      </dsp:txBody>
      <dsp:txXfrm>
        <a:off x="4329869" y="1551234"/>
        <a:ext cx="3798131"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196205"/>
        <a:chOff x="0" y="0"/>
        <a:chExt cx="8128000" cy="5196205"/>
      </a:xfrm>
    </dsp:grpSpPr>
    <dsp:sp modelId="{5D9704F8-5A95-419F-B794-1E2F82666BDB}">
      <dsp:nvSpPr>
        <dsp:cNvPr id="3" name="矩形 2"/>
        <dsp:cNvSpPr/>
      </dsp:nvSpPr>
      <dsp:spPr bwMode="white">
        <a:xfrm>
          <a:off x="0" y="411076"/>
          <a:ext cx="3798131" cy="1519252"/>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284480" tIns="162560" rIns="284480" bIns="162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a:latin typeface="仿宋" panose="02010609060101010101" charset="-122"/>
              <a:ea typeface="仿宋" panose="02010609060101010101" charset="-122"/>
            </a:rPr>
            <a:t>三个思维</a:t>
          </a:r>
          <a:endParaRPr lang="zh-CN" altLang="en-US" sz="4000">
            <a:latin typeface="仿宋" panose="02010609060101010101" charset="-122"/>
            <a:ea typeface="仿宋" panose="02010609060101010101" charset="-122"/>
          </a:endParaRPr>
        </a:p>
      </dsp:txBody>
      <dsp:txXfrm>
        <a:off x="0" y="411076"/>
        <a:ext cx="3798131" cy="1519252"/>
      </dsp:txXfrm>
    </dsp:sp>
    <dsp:sp modelId="{C0A6D3D8-DBC2-45B6-8DEF-789A72552BB4}">
      <dsp:nvSpPr>
        <dsp:cNvPr id="4" name="矩形 3"/>
        <dsp:cNvSpPr/>
      </dsp:nvSpPr>
      <dsp:spPr bwMode="white">
        <a:xfrm>
          <a:off x="0" y="1930329"/>
          <a:ext cx="3798131" cy="28548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92024" tIns="192024" rIns="256032" bIns="28803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3600">
              <a:solidFill>
                <a:schemeClr val="dk1"/>
              </a:solidFill>
              <a:latin typeface="仿宋" panose="02010609060101010101" charset="-122"/>
              <a:ea typeface="仿宋" panose="02010609060101010101" charset="-122"/>
            </a:rPr>
            <a:t>主导思维</a:t>
          </a:r>
          <a:endParaRPr lang="zh-CN" altLang="en-US" sz="3600">
            <a:solidFill>
              <a:schemeClr val="dk1"/>
            </a:solidFill>
            <a:latin typeface="仿宋" panose="02010609060101010101" charset="-122"/>
            <a:ea typeface="仿宋" panose="02010609060101010101" charset="-122"/>
          </a:endParaRPr>
        </a:p>
        <a:p>
          <a:pPr marL="285750" lvl="1" indent="-285750">
            <a:lnSpc>
              <a:spcPct val="100000"/>
            </a:lnSpc>
            <a:spcBef>
              <a:spcPct val="0"/>
            </a:spcBef>
            <a:spcAft>
              <a:spcPct val="15000"/>
            </a:spcAft>
            <a:buChar char="•"/>
          </a:pPr>
          <a:r>
            <a:rPr lang="zh-CN" altLang="en-US" sz="3600">
              <a:solidFill>
                <a:schemeClr val="dk1"/>
              </a:solidFill>
              <a:latin typeface="仿宋" panose="02010609060101010101" charset="-122"/>
              <a:ea typeface="仿宋" panose="02010609060101010101" charset="-122"/>
            </a:rPr>
            <a:t>团队思维</a:t>
          </a:r>
          <a:endParaRPr lang="zh-CN" altLang="en-US" sz="3600">
            <a:solidFill>
              <a:schemeClr val="dk1"/>
            </a:solidFill>
            <a:latin typeface="仿宋" panose="02010609060101010101" charset="-122"/>
            <a:ea typeface="仿宋" panose="02010609060101010101" charset="-122"/>
          </a:endParaRPr>
        </a:p>
        <a:p>
          <a:pPr marL="285750" lvl="1" indent="-285750">
            <a:lnSpc>
              <a:spcPct val="100000"/>
            </a:lnSpc>
            <a:spcBef>
              <a:spcPct val="0"/>
            </a:spcBef>
            <a:spcAft>
              <a:spcPct val="15000"/>
            </a:spcAft>
            <a:buChar char="•"/>
          </a:pPr>
          <a:r>
            <a:rPr lang="zh-CN" altLang="en-US" sz="3600">
              <a:solidFill>
                <a:schemeClr val="dk1"/>
              </a:solidFill>
              <a:latin typeface="仿宋" panose="02010609060101010101" charset="-122"/>
              <a:ea typeface="仿宋" panose="02010609060101010101" charset="-122"/>
            </a:rPr>
            <a:t>沟通思维</a:t>
          </a:r>
          <a:endParaRPr lang="zh-CN" altLang="en-US" sz="3600">
            <a:solidFill>
              <a:schemeClr val="dk1"/>
            </a:solidFill>
            <a:latin typeface="仿宋" panose="02010609060101010101" charset="-122"/>
            <a:ea typeface="仿宋" panose="02010609060101010101" charset="-122"/>
          </a:endParaRPr>
        </a:p>
      </dsp:txBody>
      <dsp:txXfrm>
        <a:off x="0" y="1930329"/>
        <a:ext cx="3798131" cy="2854800"/>
      </dsp:txXfrm>
    </dsp:sp>
    <dsp:sp modelId="{3E0BA246-3456-471B-AD87-1436FD251DD8}">
      <dsp:nvSpPr>
        <dsp:cNvPr id="5" name="矩形 4"/>
        <dsp:cNvSpPr/>
      </dsp:nvSpPr>
      <dsp:spPr bwMode="white">
        <a:xfrm>
          <a:off x="4329869" y="411076"/>
          <a:ext cx="3798131" cy="1519252"/>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284480" tIns="162560" rIns="284480" bIns="162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a:latin typeface="仿宋" panose="02010609060101010101" charset="-122"/>
              <a:ea typeface="仿宋" panose="02010609060101010101" charset="-122"/>
            </a:rPr>
            <a:t>六大误区</a:t>
          </a:r>
          <a:endParaRPr lang="zh-CN" altLang="en-US" sz="4000">
            <a:latin typeface="仿宋" panose="02010609060101010101" charset="-122"/>
            <a:ea typeface="仿宋" panose="02010609060101010101" charset="-122"/>
          </a:endParaRPr>
        </a:p>
      </dsp:txBody>
      <dsp:txXfrm>
        <a:off x="4329869" y="411076"/>
        <a:ext cx="3798131" cy="1519252"/>
      </dsp:txXfrm>
    </dsp:sp>
    <dsp:sp modelId="{33CF15AD-8A19-4E9A-9BED-239A79CAF737}">
      <dsp:nvSpPr>
        <dsp:cNvPr id="6" name="矩形 5"/>
        <dsp:cNvSpPr/>
      </dsp:nvSpPr>
      <dsp:spPr bwMode="white">
        <a:xfrm>
          <a:off x="4329869" y="1930329"/>
          <a:ext cx="3798131" cy="28548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sz="1600" spc="305" dirty="0">
              <a:solidFill>
                <a:schemeClr val="tx1"/>
              </a:solidFill>
              <a:latin typeface="仿宋" panose="02010609060101010101" charset="-122"/>
              <a:ea typeface="仿宋" panose="02010609060101010101" charset="-122"/>
              <a:cs typeface="仿宋" panose="02010609060101010101" charset="-122"/>
              <a:sym typeface="+mn-ea"/>
            </a:rPr>
            <a:t>没有劳动关系就</a:t>
          </a:r>
          <a:r>
            <a:rPr lang="zh-CN" sz="1600" spc="305" dirty="0">
              <a:solidFill>
                <a:schemeClr val="tx1"/>
              </a:solidFill>
              <a:latin typeface="仿宋" panose="02010609060101010101" charset="-122"/>
              <a:ea typeface="仿宋" panose="02010609060101010101" charset="-122"/>
              <a:cs typeface="仿宋" panose="02010609060101010101" charset="-122"/>
              <a:sym typeface="+mn-ea"/>
            </a:rPr>
            <a:t>没</a:t>
          </a:r>
          <a:r>
            <a:rPr sz="1600" spc="305" dirty="0">
              <a:solidFill>
                <a:schemeClr val="tx1"/>
              </a:solidFill>
              <a:latin typeface="仿宋" panose="02010609060101010101" charset="-122"/>
              <a:ea typeface="仿宋" panose="02010609060101010101" charset="-122"/>
              <a:cs typeface="仿宋" panose="02010609060101010101" charset="-122"/>
              <a:sym typeface="+mn-ea"/>
            </a:rPr>
            <a:t>有工伤责任</a:t>
          </a:r>
          <a:endParaRPr sz="1600" spc="305" dirty="0">
            <a:solidFill>
              <a:schemeClr val="tx1"/>
            </a:solidFill>
            <a:latin typeface="仿宋" panose="02010609060101010101" charset="-122"/>
            <a:ea typeface="仿宋" panose="02010609060101010101" charset="-122"/>
            <a:cs typeface="仿宋" panose="02010609060101010101" charset="-122"/>
            <a:sym typeface="+mn-ea"/>
          </a:endParaRPr>
        </a:p>
        <a:p>
          <a:pPr marL="171450" lvl="1" indent="-171450">
            <a:lnSpc>
              <a:spcPct val="100000"/>
            </a:lnSpc>
            <a:spcBef>
              <a:spcPct val="0"/>
            </a:spcBef>
            <a:spcAft>
              <a:spcPct val="15000"/>
            </a:spcAft>
            <a:buChar char="•"/>
          </a:pPr>
          <a:r>
            <a:rPr sz="1600" spc="305" dirty="0">
              <a:solidFill>
                <a:schemeClr val="tx1"/>
              </a:solidFill>
              <a:latin typeface="仿宋" panose="02010609060101010101" charset="-122"/>
              <a:ea typeface="仿宋" panose="02010609060101010101" charset="-122"/>
              <a:cs typeface="仿宋" panose="02010609060101010101" charset="-122"/>
              <a:sym typeface="+mn-ea"/>
            </a:rPr>
            <a:t>员工违规操作不属于工伤</a:t>
          </a:r>
          <a:endParaRPr sz="1600" spc="305" dirty="0">
            <a:solidFill>
              <a:schemeClr val="tx1"/>
            </a:solidFill>
            <a:latin typeface="仿宋" panose="02010609060101010101" charset="-122"/>
            <a:ea typeface="仿宋" panose="02010609060101010101" charset="-122"/>
            <a:cs typeface="仿宋" panose="02010609060101010101" charset="-122"/>
            <a:sym typeface="+mn-ea"/>
          </a:endParaRPr>
        </a:p>
        <a:p>
          <a:pPr marL="171450" lvl="1" indent="-171450">
            <a:lnSpc>
              <a:spcPct val="100000"/>
            </a:lnSpc>
            <a:spcBef>
              <a:spcPct val="0"/>
            </a:spcBef>
            <a:spcAft>
              <a:spcPct val="15000"/>
            </a:spcAft>
            <a:buChar char="•"/>
          </a:pPr>
          <a:r>
            <a:rPr sz="1600" spc="305" dirty="0">
              <a:solidFill>
                <a:schemeClr val="tx1"/>
              </a:solidFill>
              <a:latin typeface="仿宋" panose="02010609060101010101" charset="-122"/>
              <a:ea typeface="仿宋" panose="02010609060101010101" charset="-122"/>
              <a:cs typeface="仿宋" panose="02010609060101010101" charset="-122"/>
              <a:sym typeface="+mn-ea"/>
            </a:rPr>
            <a:t>员工工伤救治是员工自己的事</a:t>
          </a:r>
          <a:endParaRPr sz="1600" spc="305" dirty="0">
            <a:solidFill>
              <a:schemeClr val="tx1"/>
            </a:solidFill>
            <a:latin typeface="仿宋" panose="02010609060101010101" charset="-122"/>
            <a:ea typeface="仿宋" panose="02010609060101010101" charset="-122"/>
            <a:cs typeface="仿宋" panose="02010609060101010101" charset="-122"/>
            <a:sym typeface="+mn-ea"/>
          </a:endParaRPr>
        </a:p>
        <a:p>
          <a:pPr marL="171450" lvl="1" indent="-171450">
            <a:lnSpc>
              <a:spcPct val="100000"/>
            </a:lnSpc>
            <a:spcBef>
              <a:spcPct val="0"/>
            </a:spcBef>
            <a:spcAft>
              <a:spcPct val="15000"/>
            </a:spcAft>
            <a:buChar char="•"/>
          </a:pPr>
          <a:r>
            <a:rPr sz="1600" spc="305" dirty="0">
              <a:solidFill>
                <a:schemeClr val="tx1"/>
              </a:solidFill>
              <a:latin typeface="仿宋" panose="02010609060101010101" charset="-122"/>
              <a:ea typeface="仿宋" panose="02010609060101010101" charset="-122"/>
              <a:cs typeface="仿宋" panose="02010609060101010101" charset="-122"/>
              <a:sym typeface="+mn-ea"/>
            </a:rPr>
            <a:t>不必为试用期员工上工</a:t>
          </a:r>
          <a:r>
            <a:rPr sz="1600" dirty="0">
              <a:solidFill>
                <a:schemeClr val="tx1"/>
              </a:solidFill>
              <a:latin typeface="仿宋" panose="02010609060101010101" charset="-122"/>
              <a:ea typeface="仿宋" panose="02010609060101010101" charset="-122"/>
              <a:cs typeface="仿宋" panose="02010609060101010101" charset="-122"/>
              <a:sym typeface="+mn-ea"/>
            </a:rPr>
            <a:t>伤</a:t>
          </a:r>
          <a:endParaRPr sz="1600" spc="305" dirty="0">
            <a:solidFill>
              <a:schemeClr val="tx1"/>
            </a:solidFill>
            <a:latin typeface="仿宋" panose="02010609060101010101" charset="-122"/>
            <a:ea typeface="仿宋" panose="02010609060101010101" charset="-122"/>
            <a:cs typeface="仿宋" panose="02010609060101010101" charset="-122"/>
            <a:sym typeface="+mn-ea"/>
          </a:endParaRPr>
        </a:p>
        <a:p>
          <a:pPr marL="171450" lvl="1" indent="-171450">
            <a:lnSpc>
              <a:spcPct val="100000"/>
            </a:lnSpc>
            <a:spcBef>
              <a:spcPct val="0"/>
            </a:spcBef>
            <a:spcAft>
              <a:spcPct val="15000"/>
            </a:spcAft>
            <a:buChar char="•"/>
          </a:pPr>
          <a:r>
            <a:rPr sz="1600" spc="305" dirty="0">
              <a:solidFill>
                <a:schemeClr val="tx1"/>
              </a:solidFill>
              <a:latin typeface="仿宋" panose="02010609060101010101" charset="-122"/>
              <a:ea typeface="仿宋" panose="02010609060101010101" charset="-122"/>
              <a:cs typeface="仿宋" panose="02010609060101010101" charset="-122"/>
              <a:sym typeface="+mn-ea"/>
            </a:rPr>
            <a:t>只要员工签了“私了协议”就没有问题</a:t>
          </a:r>
          <a:endParaRPr sz="1600" spc="305" dirty="0">
            <a:solidFill>
              <a:schemeClr val="tx1"/>
            </a:solidFill>
            <a:latin typeface="仿宋" panose="02010609060101010101" charset="-122"/>
            <a:ea typeface="仿宋" panose="02010609060101010101" charset="-122"/>
            <a:cs typeface="仿宋" panose="02010609060101010101" charset="-122"/>
            <a:sym typeface="+mn-ea"/>
          </a:endParaRPr>
        </a:p>
        <a:p>
          <a:pPr marL="171450" lvl="1" indent="-171450">
            <a:lnSpc>
              <a:spcPct val="100000"/>
            </a:lnSpc>
            <a:spcBef>
              <a:spcPct val="0"/>
            </a:spcBef>
            <a:spcAft>
              <a:spcPct val="15000"/>
            </a:spcAft>
            <a:buChar char="•"/>
          </a:pPr>
          <a:r>
            <a:rPr sz="1600" spc="305" dirty="0">
              <a:solidFill>
                <a:schemeClr val="tx1"/>
              </a:solidFill>
              <a:latin typeface="仿宋" panose="02010609060101010101" charset="-122"/>
              <a:ea typeface="仿宋" panose="02010609060101010101" charset="-122"/>
              <a:cs typeface="仿宋" panose="02010609060101010101" charset="-122"/>
              <a:sym typeface="+mn-ea"/>
            </a:rPr>
            <a:t>员工工伤后没有回来上班与单位没有关系</a:t>
          </a:r>
          <a:endParaRPr lang="zh-CN" altLang="en-US" sz="1600" spc="305" dirty="0">
            <a:solidFill>
              <a:schemeClr val="tx1"/>
            </a:solidFill>
            <a:latin typeface="仿宋" panose="02010609060101010101" charset="-122"/>
            <a:ea typeface="仿宋" panose="02010609060101010101" charset="-122"/>
            <a:cs typeface="仿宋" panose="02010609060101010101" charset="-122"/>
            <a:sym typeface="+mn-ea"/>
          </a:endParaRPr>
        </a:p>
      </dsp:txBody>
      <dsp:txXfrm>
        <a:off x="4329869" y="1930329"/>
        <a:ext cx="3798131"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6340" t="52248" r="31728" b="33798"/>
          <a:stretch>
            <a:fillRect/>
          </a:stretch>
        </p:blipFill>
        <p:spPr>
          <a:xfrm>
            <a:off x="10583577" y="0"/>
            <a:ext cx="1208991" cy="1077213"/>
          </a:xfrm>
          <a:prstGeom prst="rect">
            <a:avLst/>
          </a:prstGeom>
        </p:spPr>
      </p:pic>
      <p:cxnSp>
        <p:nvCxnSpPr>
          <p:cNvPr id="11" name="直接连接符 10"/>
          <p:cNvCxnSpPr/>
          <p:nvPr userDrawn="1"/>
        </p:nvCxnSpPr>
        <p:spPr>
          <a:xfrm>
            <a:off x="0" y="1131001"/>
            <a:ext cx="12193201" cy="0"/>
          </a:xfrm>
          <a:prstGeom prst="line">
            <a:avLst/>
          </a:prstGeom>
          <a:ln w="19050">
            <a:solidFill>
              <a:srgbClr val="88420E"/>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1" hasCustomPrompt="1"/>
          </p:nvPr>
        </p:nvSpPr>
        <p:spPr>
          <a:xfrm>
            <a:off x="1091239" y="443927"/>
            <a:ext cx="9508135" cy="520700"/>
          </a:xfrm>
        </p:spPr>
        <p:txBody>
          <a:bodyPr tIns="0" bIns="0" anchor="ctr" anchorCtr="0">
            <a:normAutofit/>
          </a:bodyPr>
          <a:lstStyle>
            <a:lvl1pPr marL="0" indent="0">
              <a:lnSpc>
                <a:spcPct val="100000"/>
              </a:lnSpc>
              <a:spcBef>
                <a:spcPts val="0"/>
              </a:spcBef>
              <a:defRPr sz="1800"/>
            </a:lvl1pPr>
          </a:lstStyle>
          <a:p>
            <a:pPr lvl="0"/>
            <a:r>
              <a:rPr lang="zh-CN" altLang="en-US"/>
              <a:t>编辑母版文本样式</a:t>
            </a:r>
            <a:endParaRPr lang="zh-CN" altLang="en-US"/>
          </a:p>
        </p:txBody>
      </p:sp>
      <p:sp>
        <p:nvSpPr>
          <p:cNvPr id="22" name="燕尾形 21"/>
          <p:cNvSpPr/>
          <p:nvPr userDrawn="1"/>
        </p:nvSpPr>
        <p:spPr>
          <a:xfrm>
            <a:off x="150097" y="511156"/>
            <a:ext cx="281210" cy="386242"/>
          </a:xfrm>
          <a:prstGeom prst="chevron">
            <a:avLst>
              <a:gd name="adj" fmla="val 55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燕尾形 22"/>
          <p:cNvSpPr/>
          <p:nvPr userDrawn="1"/>
        </p:nvSpPr>
        <p:spPr>
          <a:xfrm>
            <a:off x="412041" y="511156"/>
            <a:ext cx="281210" cy="386242"/>
          </a:xfrm>
          <a:prstGeom prst="chevron">
            <a:avLst>
              <a:gd name="adj" fmla="val 550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燕尾形 23"/>
          <p:cNvSpPr/>
          <p:nvPr userDrawn="1"/>
        </p:nvSpPr>
        <p:spPr>
          <a:xfrm>
            <a:off x="673984" y="511156"/>
            <a:ext cx="281210" cy="386242"/>
          </a:xfrm>
          <a:prstGeom prst="chevron">
            <a:avLst>
              <a:gd name="adj" fmla="val 55028"/>
            </a:avLst>
          </a:prstGeom>
          <a:solidFill>
            <a:srgbClr val="884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5339" y="777240"/>
            <a:ext cx="8316144" cy="6337300"/>
          </a:xfrm>
          <a:prstGeom prst="rect">
            <a:avLst/>
          </a:prstGeom>
        </p:spPr>
      </p:pic>
      <p:sp>
        <p:nvSpPr>
          <p:cNvPr id="3" name="矩形 2"/>
          <p:cNvSpPr/>
          <p:nvPr userDrawn="1"/>
        </p:nvSpPr>
        <p:spPr>
          <a:xfrm>
            <a:off x="3266036" y="2168434"/>
            <a:ext cx="5173401" cy="380564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userDrawn="1"/>
        </p:nvPicPr>
        <p:blipFill>
          <a:blip r:embed="rId4"/>
          <a:stretch>
            <a:fillRect/>
          </a:stretch>
        </p:blipFill>
        <p:spPr>
          <a:xfrm>
            <a:off x="112336" y="5892799"/>
            <a:ext cx="2044901" cy="67733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5" Type="http://schemas.openxmlformats.org/officeDocument/2006/relationships/theme" Target="../theme/theme10.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5" Type="http://schemas.openxmlformats.org/officeDocument/2006/relationships/theme" Target="../theme/theme1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12.xml.rels><?xml version="1.0" encoding="UTF-8" standalone="yes"?>
<Relationships xmlns="http://schemas.openxmlformats.org/package/2006/relationships"><Relationship Id="rId5" Type="http://schemas.openxmlformats.org/officeDocument/2006/relationships/theme" Target="../theme/theme12.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4" Type="http://schemas.openxmlformats.org/officeDocument/2006/relationships/theme" Target="../theme/theme6.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5" Type="http://schemas.openxmlformats.org/officeDocument/2006/relationships/theme" Target="../theme/theme7.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5" Type="http://schemas.openxmlformats.org/officeDocument/2006/relationships/theme" Target="../theme/theme8.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5" Type="http://schemas.openxmlformats.org/officeDocument/2006/relationships/theme" Target="../theme/theme9.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604" y="427735"/>
            <a:ext cx="906488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03604" y="2459482"/>
            <a:ext cx="906488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424511" y="9944862"/>
            <a:ext cx="3223068"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03604" y="9944862"/>
            <a:ext cx="2316580"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251906" y="9944862"/>
            <a:ext cx="2316580"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1.xml"/><Relationship Id="rId7" Type="http://schemas.openxmlformats.org/officeDocument/2006/relationships/image" Target="../media/image6.png"/><Relationship Id="rId6" Type="http://schemas.openxmlformats.org/officeDocument/2006/relationships/image" Target="../media/image5.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0.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1.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2.jpe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4.jpe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5.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4.jpe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9.jpe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4.jpe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标题 10"/>
          <p:cNvSpPr>
            <a:spLocks noGrp="1"/>
          </p:cNvSpPr>
          <p:nvPr>
            <p:ph type="title"/>
          </p:nvPr>
        </p:nvSpPr>
        <p:spPr>
          <a:xfrm>
            <a:off x="377666" y="427735"/>
            <a:ext cx="6797992" cy="276860"/>
          </a:xfrm>
        </p:spPr>
        <p:txBody>
          <a:bodyPr/>
          <a:p>
            <a:endParaRPr lang="zh-CN" altLang="en-US"/>
          </a:p>
        </p:txBody>
      </p:sp>
      <p:sp>
        <p:nvSpPr>
          <p:cNvPr id="12" name="文本占位符 11"/>
          <p:cNvSpPr>
            <a:spLocks noGrp="1"/>
          </p:cNvSpPr>
          <p:nvPr>
            <p:ph type="body" idx="1"/>
          </p:nvPr>
        </p:nvSpPr>
        <p:spPr>
          <a:xfrm>
            <a:off x="377666" y="2459482"/>
            <a:ext cx="6797992" cy="276860"/>
          </a:xfrm>
        </p:spPr>
        <p:txBody>
          <a:bodyPr/>
          <a:p>
            <a:endParaRPr lang="zh-CN" altLang="en-US"/>
          </a:p>
        </p:txBody>
      </p:sp>
      <p:sp>
        <p:nvSpPr>
          <p:cNvPr id="2" name="object 1"/>
          <p:cNvSpPr/>
          <p:nvPr/>
        </p:nvSpPr>
        <p:spPr>
          <a:xfrm>
            <a:off x="-2480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503895" y="2060575"/>
            <a:ext cx="5238750" cy="1692275"/>
          </a:xfrm>
          <a:prstGeom prst="rect">
            <a:avLst/>
          </a:prstGeom>
        </p:spPr>
        <p:txBody>
          <a:bodyPr vert="horz" wrap="square" lIns="0" tIns="0" rIns="0" bIns="0" rtlCol="0">
            <a:spAutoFit/>
          </a:bodyPr>
          <a:lstStyle/>
          <a:p>
            <a:pPr marL="0" marR="0">
              <a:lnSpc>
                <a:spcPts val="6000"/>
              </a:lnSpc>
              <a:spcBef>
                <a:spcPts val="0"/>
              </a:spcBef>
              <a:spcAft>
                <a:spcPts val="0"/>
              </a:spcAft>
            </a:pPr>
            <a:r>
              <a:rPr sz="6000" spc="810" dirty="0">
                <a:solidFill>
                  <a:srgbClr val="FF0000"/>
                </a:solidFill>
                <a:latin typeface="DEFMKL+HYFangSongKW" panose="02000500000000000000" charset="-122"/>
                <a:cs typeface="DEFMKL+HYFangSongKW" panose="02000500000000000000" charset="-122"/>
              </a:rPr>
              <a:t>社保工伤实操</a:t>
            </a:r>
            <a:endParaRPr sz="6000" spc="810" dirty="0">
              <a:solidFill>
                <a:srgbClr val="FF0000"/>
              </a:solidFill>
              <a:latin typeface="DEFMKL+HYFangSongKW" panose="02000500000000000000" charset="-122"/>
              <a:cs typeface="DEFMKL+HYFangSongKW" panose="02000500000000000000" charset="-122"/>
            </a:endParaRPr>
          </a:p>
          <a:p>
            <a:pPr marL="864870" marR="0">
              <a:lnSpc>
                <a:spcPts val="6000"/>
              </a:lnSpc>
              <a:spcBef>
                <a:spcPts val="1200"/>
              </a:spcBef>
              <a:spcAft>
                <a:spcPts val="0"/>
              </a:spcAft>
            </a:pPr>
            <a:r>
              <a:rPr sz="6000" spc="810" dirty="0">
                <a:solidFill>
                  <a:srgbClr val="FF0000"/>
                </a:solidFill>
                <a:latin typeface="DEFMKL+HYFangSongKW" panose="02000500000000000000" charset="-122"/>
                <a:cs typeface="DEFMKL+HYFangSongKW" panose="02000500000000000000" charset="-122"/>
              </a:rPr>
              <a:t>疑难问题</a:t>
            </a:r>
            <a:endParaRPr sz="6000" spc="810" dirty="0">
              <a:solidFill>
                <a:srgbClr val="FF0000"/>
              </a:solidFill>
              <a:latin typeface="DEFMKL+HYFangSongKW" panose="02000500000000000000" charset="-122"/>
              <a:cs typeface="DEFMKL+HYFangSongKW" panose="02000500000000000000" charset="-122"/>
            </a:endParaRPr>
          </a:p>
        </p:txBody>
      </p:sp>
      <p:sp>
        <p:nvSpPr>
          <p:cNvPr id="4" name="object 4"/>
          <p:cNvSpPr txBox="1"/>
          <p:nvPr/>
        </p:nvSpPr>
        <p:spPr>
          <a:xfrm>
            <a:off x="5376510" y="3774889"/>
            <a:ext cx="1219835" cy="358140"/>
          </a:xfrm>
          <a:prstGeom prst="rect">
            <a:avLst/>
          </a:prstGeom>
        </p:spPr>
        <p:txBody>
          <a:bodyPr vert="horz" wrap="square" lIns="0" tIns="0" rIns="0" bIns="0" rtlCol="0">
            <a:spAutoFit/>
          </a:bodyPr>
          <a:lstStyle/>
          <a:p>
            <a:pPr marL="0" marR="0">
              <a:lnSpc>
                <a:spcPts val="2795"/>
              </a:lnSpc>
              <a:spcBef>
                <a:spcPts val="0"/>
              </a:spcBef>
              <a:spcAft>
                <a:spcPts val="0"/>
              </a:spcAft>
            </a:pPr>
            <a:r>
              <a:rPr sz="2800" b="1" dirty="0">
                <a:solidFill>
                  <a:schemeClr val="accent1"/>
                </a:solidFill>
                <a:latin typeface="Arial Bold" panose="020B0604020202090204" charset="0"/>
                <a:cs typeface="KSBQSV+HYShuSongErKW" panose="02000500000000000000" charset="-122"/>
              </a:rPr>
              <a:t>方维忠</a:t>
            </a:r>
            <a:endParaRPr sz="2800" b="1" dirty="0">
              <a:solidFill>
                <a:schemeClr val="accent1"/>
              </a:solidFill>
              <a:latin typeface="Arial Bold" panose="020B0604020202090204" charset="0"/>
              <a:cs typeface="KSBQSV+HYShuSongErKW" panose="02000500000000000000" charset="-122"/>
            </a:endParaRPr>
          </a:p>
        </p:txBody>
      </p:sp>
      <p:pic>
        <p:nvPicPr>
          <p:cNvPr id="7" name="图片 6"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8" name="图片 7" descr="议和网logo"/>
          <p:cNvPicPr>
            <a:picLocks noChangeAspect="1"/>
          </p:cNvPicPr>
          <p:nvPr/>
        </p:nvPicPr>
        <p:blipFill>
          <a:blip r:embed="rId3"/>
          <a:stretch>
            <a:fillRect/>
          </a:stretch>
        </p:blipFill>
        <p:spPr>
          <a:xfrm>
            <a:off x="8160385" y="309880"/>
            <a:ext cx="1550035" cy="571500"/>
          </a:xfrm>
          <a:prstGeom prst="rect">
            <a:avLst/>
          </a:prstGeom>
        </p:spPr>
      </p:pic>
      <p:sp>
        <p:nvSpPr>
          <p:cNvPr id="5" name="文本框 4"/>
          <p:cNvSpPr txBox="1"/>
          <p:nvPr/>
        </p:nvSpPr>
        <p:spPr>
          <a:xfrm>
            <a:off x="263525" y="404495"/>
            <a:ext cx="6244590" cy="275590"/>
          </a:xfrm>
          <a:prstGeom prst="rect">
            <a:avLst/>
          </a:prstGeom>
          <a:noFill/>
        </p:spPr>
        <p:txBody>
          <a:bodyPr wrap="square" rtlCol="0">
            <a:spAutoFit/>
          </a:bodyPr>
          <a:p>
            <a:pPr marL="0" marR="0" indent="0" algn="l" defTabSz="821690" rtl="0" fontAlgn="auto" latinLnBrk="0" hangingPunct="0">
              <a:spcBef>
                <a:spcPts val="0"/>
              </a:spcBef>
              <a:spcAft>
                <a:spcPts val="0"/>
              </a:spcAft>
              <a:buClrTx/>
              <a:buSzTx/>
              <a:buFontTx/>
              <a:buNone/>
            </a:pPr>
            <a:r>
              <a:rPr lang="zh-CN" altLang="en-US" sz="1200" cap="all" dirty="0">
                <a:solidFill>
                  <a:srgbClr val="0070C0"/>
                </a:solidFill>
                <a:latin typeface="思源黑体 CN Heavy" panose="020B0A00000000000000" pitchFamily="34" charset="-122"/>
                <a:ea typeface="思源黑体 CN Heavy" panose="020B0A00000000000000" pitchFamily="34" charset="-122"/>
                <a:cs typeface="Poppins Regular"/>
                <a:sym typeface="思源黑体 CN Normal" panose="020B0400000000000000" charset="-122"/>
              </a:rPr>
              <a:t>【</a:t>
            </a:r>
            <a:r>
              <a:rPr lang="en-US" altLang="zh-CN" sz="1200" cap="all" dirty="0">
                <a:solidFill>
                  <a:srgbClr val="0070C0"/>
                </a:solidFill>
                <a:latin typeface="思源黑体 CN Heavy" panose="020B0A00000000000000" pitchFamily="34" charset="-122"/>
                <a:ea typeface="思源黑体 CN Heavy" panose="020B0A00000000000000" pitchFamily="34" charset="-122"/>
                <a:cs typeface="Poppins Regular"/>
                <a:sym typeface="思源黑体 CN Normal" panose="020B0400000000000000" charset="-122"/>
              </a:rPr>
              <a:t>劳动风险防控全流程精英实战训练营</a:t>
            </a:r>
            <a:r>
              <a:rPr lang="zh-CN" altLang="en-US" sz="1200" cap="all" dirty="0">
                <a:solidFill>
                  <a:srgbClr val="0070C0"/>
                </a:solidFill>
                <a:latin typeface="思源黑体 CN Heavy" panose="020B0A00000000000000" pitchFamily="34" charset="-122"/>
                <a:ea typeface="思源黑体 CN Heavy" panose="020B0A00000000000000" pitchFamily="34" charset="-122"/>
                <a:cs typeface="Poppins Regular"/>
                <a:sym typeface="思源黑体 CN Normal" panose="020B0400000000000000" charset="-122"/>
              </a:rPr>
              <a:t>】本课件仅作为内部课程学习交流使用</a:t>
            </a:r>
            <a:endParaRPr lang="zh-CN" altLang="en-US" sz="1200" cap="all" dirty="0">
              <a:solidFill>
                <a:srgbClr val="0070C0"/>
              </a:solidFill>
              <a:latin typeface="思源黑体 CN Heavy" panose="020B0A00000000000000" pitchFamily="34" charset="-122"/>
              <a:ea typeface="思源黑体 CN Heavy" panose="020B0A00000000000000" pitchFamily="34" charset="-122"/>
              <a:cs typeface="Poppins Regular"/>
              <a:sym typeface="思源黑体 CN Normal" panose="020B04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740106" y="835239"/>
            <a:ext cx="1521475" cy="1460500"/>
          </a:xfrm>
          <a:prstGeom prst="rect">
            <a:avLst/>
          </a:prstGeom>
        </p:spPr>
        <p:txBody>
          <a:bodyPr vert="horz" wrap="square" lIns="0" tIns="0" rIns="0" bIns="0" rtlCol="0">
            <a:spAutoFit/>
          </a:bodyPr>
          <a:lstStyle/>
          <a:p>
            <a:pPr marL="0" marR="0">
              <a:lnSpc>
                <a:spcPts val="11390"/>
              </a:lnSpc>
              <a:spcBef>
                <a:spcPts val="0"/>
              </a:spcBef>
              <a:spcAft>
                <a:spcPts val="0"/>
              </a:spcAft>
            </a:pPr>
            <a:r>
              <a:rPr sz="8650" dirty="0">
                <a:solidFill>
                  <a:schemeClr val="accent1"/>
                </a:solidFill>
                <a:latin typeface="QUIMMK+HYQiHeiKW-55S" panose="02000500000000000000" charset="-122"/>
                <a:cs typeface="QUIMMK+HYQiHeiKW-55S" panose="02000500000000000000" charset="-122"/>
              </a:rPr>
              <a:t>0</a:t>
            </a:r>
            <a:r>
              <a:rPr lang="en-US" sz="8650" dirty="0">
                <a:solidFill>
                  <a:schemeClr val="accent1"/>
                </a:solidFill>
                <a:latin typeface="QUIMMK+HYQiHeiKW-55S" panose="02000500000000000000" charset="-122"/>
                <a:cs typeface="QUIMMK+HYQiHeiKW-55S" panose="02000500000000000000" charset="-122"/>
              </a:rPr>
              <a:t>4</a:t>
            </a:r>
            <a:endParaRPr lang="en-US" sz="8650" dirty="0">
              <a:solidFill>
                <a:schemeClr val="accent1"/>
              </a:solidFill>
              <a:latin typeface="QUIMMK+HYQiHeiKW-55S" panose="02000500000000000000" charset="-122"/>
              <a:cs typeface="QUIMMK+HYQiHeiKW-55S" panose="02000500000000000000" charset="-122"/>
            </a:endParaRPr>
          </a:p>
        </p:txBody>
      </p:sp>
      <p:sp>
        <p:nvSpPr>
          <p:cNvPr id="4" name="object 4"/>
          <p:cNvSpPr txBox="1"/>
          <p:nvPr/>
        </p:nvSpPr>
        <p:spPr>
          <a:xfrm>
            <a:off x="3046060" y="1266825"/>
            <a:ext cx="3957955" cy="459105"/>
          </a:xfrm>
          <a:prstGeom prst="rect">
            <a:avLst/>
          </a:prstGeom>
        </p:spPr>
        <p:txBody>
          <a:bodyPr vert="horz" wrap="square" lIns="0" tIns="0" rIns="0" bIns="0" rtlCol="0">
            <a:spAutoFit/>
          </a:bodyPr>
          <a:lstStyle/>
          <a:p>
            <a:pPr marL="0" marR="0">
              <a:lnSpc>
                <a:spcPts val="3580"/>
              </a:lnSpc>
              <a:spcBef>
                <a:spcPts val="0"/>
              </a:spcBef>
              <a:spcAft>
                <a:spcPts val="0"/>
              </a:spcAft>
            </a:pPr>
            <a:r>
              <a:rPr sz="3200" b="1" i="1" dirty="0">
                <a:solidFill>
                  <a:schemeClr val="accent1"/>
                </a:solidFill>
                <a:latin typeface="LKKHSV+Arial Bold Italic" panose="02000500000000000000"/>
                <a:cs typeface="LKKHSV+Arial Bold Italic" panose="02000500000000000000"/>
              </a:rPr>
              <a:t>Part </a:t>
            </a:r>
            <a:r>
              <a:rPr lang="en-US" sz="3200" b="1" i="1" dirty="0">
                <a:solidFill>
                  <a:schemeClr val="accent1"/>
                </a:solidFill>
                <a:latin typeface="LKKHSV+Arial Bold Italic" panose="02000500000000000000"/>
                <a:cs typeface="LKKHSV+Arial Bold Italic" panose="02000500000000000000"/>
              </a:rPr>
              <a:t>Four</a:t>
            </a:r>
            <a:endParaRPr lang="en-US" sz="3200" b="1" i="1" dirty="0">
              <a:solidFill>
                <a:schemeClr val="accent1"/>
              </a:solidFill>
              <a:latin typeface="LKKHSV+Arial Bold Italic" panose="02000500000000000000"/>
              <a:cs typeface="LKKHSV+Arial Bold Italic" panose="02000500000000000000"/>
            </a:endParaRPr>
          </a:p>
        </p:txBody>
      </p:sp>
      <p:sp>
        <p:nvSpPr>
          <p:cNvPr id="5" name="object 5"/>
          <p:cNvSpPr txBox="1"/>
          <p:nvPr/>
        </p:nvSpPr>
        <p:spPr>
          <a:xfrm>
            <a:off x="3046060" y="1725930"/>
            <a:ext cx="6668135"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dirty="0">
                <a:solidFill>
                  <a:schemeClr val="accent1"/>
                </a:solidFill>
                <a:latin typeface="黑体" panose="02010609060101010101" charset="-122"/>
                <a:ea typeface="黑体" panose="02010609060101010101" charset="-122"/>
                <a:cs typeface="KSBQSV+HYShuSongErKW" panose="02000500000000000000" charset="-122"/>
              </a:rPr>
              <a:t>社保</a:t>
            </a:r>
            <a:r>
              <a:rPr lang="zh-CN" sz="3200" dirty="0">
                <a:solidFill>
                  <a:schemeClr val="accent1"/>
                </a:solidFill>
                <a:latin typeface="黑体" panose="02010609060101010101" charset="-122"/>
                <a:ea typeface="黑体" panose="02010609060101010101" charset="-122"/>
                <a:cs typeface="KSBQSV+HYShuSongErKW" panose="02000500000000000000" charset="-122"/>
              </a:rPr>
              <a:t>常见风险与社保违规的法律责任</a:t>
            </a:r>
            <a:endParaRPr lang="zh-CN" sz="3200" dirty="0">
              <a:solidFill>
                <a:schemeClr val="accent1"/>
              </a:solidFill>
              <a:latin typeface="黑体" panose="02010609060101010101" charset="-122"/>
              <a:ea typeface="黑体" panose="02010609060101010101" charset="-122"/>
              <a:cs typeface="KSBQSV+HYShuSongErKW" panose="02000500000000000000" charset="-122"/>
            </a:endParaRPr>
          </a:p>
        </p:txBody>
      </p:sp>
      <p:graphicFrame>
        <p:nvGraphicFramePr>
          <p:cNvPr id="6" name="图示 5"/>
          <p:cNvGraphicFramePr/>
          <p:nvPr/>
        </p:nvGraphicFramePr>
        <p:xfrm>
          <a:off x="1920205" y="2274570"/>
          <a:ext cx="8260080" cy="43078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3" name="图片 12" descr="议和劳动人事学院logo"/>
          <p:cNvPicPr>
            <a:picLocks noChangeAspect="1"/>
          </p:cNvPicPr>
          <p:nvPr/>
        </p:nvPicPr>
        <p:blipFill>
          <a:blip r:embed="rId6"/>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7"/>
          <a:stretch>
            <a:fillRect/>
          </a:stretch>
        </p:blipFill>
        <p:spPr>
          <a:xfrm>
            <a:off x="8160385" y="309880"/>
            <a:ext cx="1550035" cy="571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17745"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888830" y="1064412"/>
            <a:ext cx="1856739"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spc="205" dirty="0">
                <a:solidFill>
                  <a:schemeClr val="accent1"/>
                </a:solidFill>
                <a:latin typeface="黑体" panose="02010609060101010101" charset="-122"/>
                <a:ea typeface="黑体" panose="02010609060101010101" charset="-122"/>
                <a:cs typeface="VROIPI+STFangsong" panose="02000500000000000000" charset="-122"/>
              </a:rPr>
              <a:t>案例讨论</a:t>
            </a:r>
            <a:endParaRPr sz="3200" spc="205" dirty="0">
              <a:solidFill>
                <a:schemeClr val="accent1"/>
              </a:solidFill>
              <a:latin typeface="黑体" panose="02010609060101010101" charset="-122"/>
              <a:ea typeface="黑体" panose="02010609060101010101" charset="-122"/>
              <a:cs typeface="VROIPI+STFangsong" panose="02000500000000000000" charset="-122"/>
            </a:endParaRPr>
          </a:p>
        </p:txBody>
      </p:sp>
      <p:sp>
        <p:nvSpPr>
          <p:cNvPr id="5" name="object 5"/>
          <p:cNvSpPr txBox="1"/>
          <p:nvPr/>
        </p:nvSpPr>
        <p:spPr>
          <a:xfrm>
            <a:off x="2064350" y="1771180"/>
            <a:ext cx="8000366" cy="5109210"/>
          </a:xfrm>
          <a:prstGeom prst="rect">
            <a:avLst/>
          </a:prstGeom>
        </p:spPr>
        <p:txBody>
          <a:bodyPr vert="horz" wrap="square" lIns="0" tIns="0" rIns="0" bIns="0" rtlCol="0">
            <a:spAutoFit/>
          </a:bodyPr>
          <a:lstStyle/>
          <a:p>
            <a:pPr marL="0" marR="0" fontAlgn="auto">
              <a:lnSpc>
                <a:spcPct val="100000"/>
              </a:lnSpc>
              <a:spcBef>
                <a:spcPts val="0"/>
              </a:spcBef>
              <a:spcAft>
                <a:spcPts val="0"/>
              </a:spcAft>
            </a:pPr>
            <a:r>
              <a:rPr lang="en-US" altLang="zh-CN" sz="2400" dirty="0">
                <a:solidFill>
                  <a:srgbClr val="000000"/>
                </a:solidFill>
                <a:latin typeface="MFMVNF+Arial" panose="02000500000000000000"/>
                <a:cs typeface="MFMVNF+Arial" panose="02000500000000000000"/>
                <a:sym typeface="+mn-ea"/>
              </a:rPr>
              <a:t>1</a:t>
            </a:r>
            <a:r>
              <a:rPr lang="zh-CN" altLang="en-US" sz="2400" dirty="0">
                <a:solidFill>
                  <a:srgbClr val="000000"/>
                </a:solidFill>
                <a:latin typeface="MFMVNF+Arial" panose="02000500000000000000"/>
                <a:cs typeface="MFMVNF+Arial" panose="02000500000000000000"/>
                <a:sym typeface="+mn-ea"/>
              </a:rPr>
              <a:t>、</a:t>
            </a:r>
            <a:r>
              <a:rPr lang="zh-CN" sz="2400" dirty="0">
                <a:solidFill>
                  <a:srgbClr val="000000"/>
                </a:solidFill>
                <a:latin typeface="MFMVNF+Arial" panose="02000500000000000000"/>
                <a:cs typeface="MFMVNF+Arial" panose="02000500000000000000"/>
                <a:sym typeface="+mn-ea"/>
              </a:rPr>
              <a:t>社保补缴有什么政策规定？有没有时效</a:t>
            </a:r>
            <a:r>
              <a:rPr sz="2400" spc="150" dirty="0">
                <a:solidFill>
                  <a:srgbClr val="000000"/>
                </a:solidFill>
                <a:latin typeface="VROIPI+STFangsong" panose="02000500000000000000" charset="-122"/>
                <a:cs typeface="VROIPI+STFangsong" panose="02000500000000000000" charset="-122"/>
                <a:sym typeface="+mn-ea"/>
              </a:rPr>
              <a:t> ？</a:t>
            </a:r>
            <a:endParaRPr sz="24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altLang="zh-CN" sz="2400" dirty="0">
                <a:solidFill>
                  <a:srgbClr val="000000"/>
                </a:solidFill>
                <a:latin typeface="MFMVNF+Arial" panose="02000500000000000000"/>
                <a:cs typeface="MFMVNF+Arial" panose="02000500000000000000"/>
                <a:sym typeface="+mn-ea"/>
              </a:rPr>
              <a:t>2</a:t>
            </a:r>
            <a:r>
              <a:rPr lang="zh-CN" altLang="en-US" sz="2400" dirty="0">
                <a:solidFill>
                  <a:srgbClr val="000000"/>
                </a:solidFill>
                <a:latin typeface="MFMVNF+Arial" panose="02000500000000000000"/>
                <a:cs typeface="MFMVNF+Arial" panose="02000500000000000000"/>
                <a:sym typeface="+mn-ea"/>
              </a:rPr>
              <a:t>、</a:t>
            </a:r>
            <a:r>
              <a:rPr lang="zh-CN" sz="2400" dirty="0">
                <a:solidFill>
                  <a:srgbClr val="000000"/>
                </a:solidFill>
                <a:latin typeface="MFMVNF+Arial" panose="02000500000000000000"/>
                <a:cs typeface="MFMVNF+Arial" panose="02000500000000000000"/>
                <a:sym typeface="+mn-ea"/>
              </a:rPr>
              <a:t>找第三方代缴社保有哪些法律风险？</a:t>
            </a:r>
            <a:endParaRPr lang="zh-CN" sz="2400" dirty="0">
              <a:solidFill>
                <a:srgbClr val="000000"/>
              </a:solidFill>
              <a:latin typeface="MFMVNF+Arial" panose="02000500000000000000"/>
              <a:cs typeface="MFMVNF+Arial" panose="02000500000000000000"/>
              <a:sym typeface="+mn-ea"/>
            </a:endParaRPr>
          </a:p>
          <a:p>
            <a:pPr marL="0" marR="0" fontAlgn="auto">
              <a:lnSpc>
                <a:spcPct val="100000"/>
              </a:lnSpc>
              <a:spcBef>
                <a:spcPts val="0"/>
              </a:spcBef>
              <a:spcAft>
                <a:spcPts val="0"/>
              </a:spcAft>
            </a:pPr>
            <a:r>
              <a:rPr lang="en-US" altLang="zh-CN" sz="2400" dirty="0">
                <a:solidFill>
                  <a:srgbClr val="000000"/>
                </a:solidFill>
                <a:latin typeface="MFMVNF+Arial" panose="02000500000000000000"/>
                <a:cs typeface="MFMVNF+Arial" panose="02000500000000000000"/>
                <a:sym typeface="+mn-ea"/>
              </a:rPr>
              <a:t>3</a:t>
            </a:r>
            <a:r>
              <a:rPr lang="zh-CN" altLang="en-US" sz="2400" dirty="0">
                <a:solidFill>
                  <a:srgbClr val="000000"/>
                </a:solidFill>
                <a:latin typeface="MFMVNF+Arial" panose="02000500000000000000"/>
                <a:cs typeface="MFMVNF+Arial" panose="02000500000000000000"/>
                <a:sym typeface="+mn-ea"/>
              </a:rPr>
              <a:t>、</a:t>
            </a:r>
            <a:r>
              <a:rPr lang="zh-CN" sz="2400" dirty="0">
                <a:solidFill>
                  <a:srgbClr val="000000"/>
                </a:solidFill>
                <a:latin typeface="MFMVNF+Arial" panose="02000500000000000000"/>
                <a:cs typeface="MFMVNF+Arial" panose="02000500000000000000"/>
                <a:sym typeface="+mn-ea"/>
              </a:rPr>
              <a:t>劳动者主动放弃缴纳社保费是否有效？</a:t>
            </a:r>
            <a:endParaRPr lang="zh-CN" sz="2400" dirty="0">
              <a:solidFill>
                <a:srgbClr val="000000"/>
              </a:solidFill>
              <a:latin typeface="MFMVNF+Arial" panose="02000500000000000000"/>
              <a:cs typeface="MFMVNF+Arial" panose="02000500000000000000"/>
              <a:sym typeface="+mn-ea"/>
            </a:endParaRPr>
          </a:p>
          <a:p>
            <a:pPr marL="0" marR="0" fontAlgn="auto">
              <a:lnSpc>
                <a:spcPct val="100000"/>
              </a:lnSpc>
              <a:spcBef>
                <a:spcPts val="0"/>
              </a:spcBef>
              <a:spcAft>
                <a:spcPts val="0"/>
              </a:spcAft>
            </a:pPr>
            <a:r>
              <a:rPr lang="en-US" altLang="zh-CN" sz="2400" dirty="0">
                <a:solidFill>
                  <a:srgbClr val="000000"/>
                </a:solidFill>
                <a:latin typeface="MFMVNF+Arial" panose="02000500000000000000"/>
                <a:cs typeface="MFMVNF+Arial" panose="02000500000000000000"/>
                <a:sym typeface="+mn-ea"/>
              </a:rPr>
              <a:t>4</a:t>
            </a:r>
            <a:r>
              <a:rPr lang="zh-CN" altLang="en-US" sz="2400" dirty="0">
                <a:solidFill>
                  <a:srgbClr val="000000"/>
                </a:solidFill>
                <a:latin typeface="MFMVNF+Arial" panose="02000500000000000000"/>
                <a:cs typeface="MFMVNF+Arial" panose="02000500000000000000"/>
                <a:sym typeface="+mn-ea"/>
              </a:rPr>
              <a:t>、</a:t>
            </a:r>
            <a:r>
              <a:rPr lang="zh-CN" sz="2400" dirty="0">
                <a:solidFill>
                  <a:srgbClr val="000000"/>
                </a:solidFill>
                <a:latin typeface="MFMVNF+Arial" panose="02000500000000000000"/>
                <a:cs typeface="MFMVNF+Arial" panose="02000500000000000000"/>
                <a:sym typeface="+mn-ea"/>
              </a:rPr>
              <a:t>试用期缴不绵社保费？</a:t>
            </a:r>
            <a:endParaRPr lang="zh-CN" sz="2400" dirty="0">
              <a:solidFill>
                <a:srgbClr val="000000"/>
              </a:solidFill>
              <a:latin typeface="MFMVNF+Arial" panose="02000500000000000000"/>
              <a:cs typeface="MFMVNF+Arial" panose="02000500000000000000"/>
              <a:sym typeface="+mn-ea"/>
            </a:endParaRPr>
          </a:p>
          <a:p>
            <a:pPr marL="0" marR="0" fontAlgn="auto">
              <a:lnSpc>
                <a:spcPct val="100000"/>
              </a:lnSpc>
              <a:spcBef>
                <a:spcPts val="0"/>
              </a:spcBef>
              <a:spcAft>
                <a:spcPts val="0"/>
              </a:spcAft>
            </a:pPr>
            <a:r>
              <a:rPr lang="en-US" altLang="zh-CN" sz="2400" dirty="0">
                <a:solidFill>
                  <a:srgbClr val="000000"/>
                </a:solidFill>
                <a:latin typeface="MFMVNF+Arial" panose="02000500000000000000"/>
                <a:cs typeface="MFMVNF+Arial" panose="02000500000000000000"/>
                <a:sym typeface="+mn-ea"/>
              </a:rPr>
              <a:t>5</a:t>
            </a:r>
            <a:r>
              <a:rPr lang="zh-CN" altLang="en-US" sz="2400" dirty="0">
                <a:solidFill>
                  <a:srgbClr val="000000"/>
                </a:solidFill>
                <a:latin typeface="MFMVNF+Arial" panose="02000500000000000000"/>
                <a:cs typeface="MFMVNF+Arial" panose="02000500000000000000"/>
                <a:sym typeface="+mn-ea"/>
              </a:rPr>
              <a:t>、员工不缴纳社保，单位可否以此为由解雇？</a:t>
            </a:r>
            <a:endParaRPr lang="zh-CN" altLang="en-US" sz="2400" dirty="0">
              <a:solidFill>
                <a:srgbClr val="000000"/>
              </a:solidFill>
              <a:latin typeface="MFMVNF+Arial" panose="02000500000000000000"/>
              <a:cs typeface="MFMVNF+Arial" panose="02000500000000000000"/>
              <a:sym typeface="+mn-ea"/>
            </a:endParaRPr>
          </a:p>
          <a:p>
            <a:pPr marL="0" marR="0">
              <a:lnSpc>
                <a:spcPts val="3120"/>
              </a:lnSpc>
              <a:spcBef>
                <a:spcPts val="0"/>
              </a:spcBef>
              <a:spcAft>
                <a:spcPts val="0"/>
              </a:spcAft>
            </a:pPr>
            <a:r>
              <a:rPr lang="en-US" sz="2400" spc="150" dirty="0">
                <a:solidFill>
                  <a:srgbClr val="000000"/>
                </a:solidFill>
                <a:latin typeface="VROIPI+STFangsong" panose="02000500000000000000" charset="-122"/>
                <a:cs typeface="VROIPI+STFangsong" panose="02000500000000000000" charset="-122"/>
                <a:sym typeface="+mn-ea"/>
              </a:rPr>
              <a:t>6</a:t>
            </a:r>
            <a:r>
              <a:rPr lang="zh-CN" altLang="en-US" sz="2400" spc="150" dirty="0">
                <a:solidFill>
                  <a:srgbClr val="000000"/>
                </a:solidFill>
                <a:latin typeface="VROIPI+STFangsong" panose="02000500000000000000" charset="-122"/>
                <a:cs typeface="VROIPI+STFangsong" panose="02000500000000000000" charset="-122"/>
                <a:sym typeface="+mn-ea"/>
              </a:rPr>
              <a:t>、员工未提前</a:t>
            </a:r>
            <a:r>
              <a:rPr lang="en-US" altLang="zh-CN" sz="2400" spc="150" dirty="0">
                <a:solidFill>
                  <a:srgbClr val="000000"/>
                </a:solidFill>
                <a:latin typeface="VROIPI+STFangsong" panose="02000500000000000000" charset="-122"/>
                <a:cs typeface="VROIPI+STFangsong" panose="02000500000000000000" charset="-122"/>
                <a:sym typeface="+mn-ea"/>
              </a:rPr>
              <a:t>30</a:t>
            </a:r>
            <a:r>
              <a:rPr lang="zh-CN" altLang="en-US" sz="2400" spc="150" dirty="0">
                <a:solidFill>
                  <a:srgbClr val="000000"/>
                </a:solidFill>
                <a:latin typeface="VROIPI+STFangsong" panose="02000500000000000000" charset="-122"/>
                <a:cs typeface="VROIPI+STFangsong" panose="02000500000000000000" charset="-122"/>
                <a:sym typeface="+mn-ea"/>
              </a:rPr>
              <a:t>天提出辞职，用人单位可否不办理社保转移手续</a:t>
            </a:r>
            <a:r>
              <a:rPr sz="2400" spc="150" dirty="0">
                <a:solidFill>
                  <a:srgbClr val="000000"/>
                </a:solidFill>
                <a:latin typeface="VROIPI+STFangsong" panose="02000500000000000000" charset="-122"/>
                <a:cs typeface="VROIPI+STFangsong" panose="02000500000000000000" charset="-122"/>
                <a:sym typeface="+mn-ea"/>
              </a:rPr>
              <a:t>？</a:t>
            </a:r>
            <a:endParaRPr sz="24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sz="2400" spc="150" dirty="0">
                <a:solidFill>
                  <a:srgbClr val="000000"/>
                </a:solidFill>
                <a:latin typeface="VROIPI+STFangsong" panose="02000500000000000000" charset="-122"/>
                <a:cs typeface="VROIPI+STFangsong" panose="02000500000000000000" charset="-122"/>
                <a:sym typeface="+mn-ea"/>
              </a:rPr>
              <a:t>7</a:t>
            </a:r>
            <a:r>
              <a:rPr lang="zh-CN" altLang="en-US" sz="2400" spc="150" dirty="0">
                <a:solidFill>
                  <a:srgbClr val="000000"/>
                </a:solidFill>
                <a:latin typeface="VROIPI+STFangsong" panose="02000500000000000000" charset="-122"/>
                <a:cs typeface="VROIPI+STFangsong" panose="02000500000000000000" charset="-122"/>
                <a:sym typeface="+mn-ea"/>
              </a:rPr>
              <a:t>、未及时办理退休手续，用人单位应承担什么法律后果？</a:t>
            </a:r>
            <a:endParaRPr lang="zh-CN" altLang="en-US" sz="24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400" spc="150" dirty="0">
                <a:solidFill>
                  <a:srgbClr val="000000"/>
                </a:solidFill>
                <a:latin typeface="VROIPI+STFangsong" panose="02000500000000000000" charset="-122"/>
                <a:cs typeface="VROIPI+STFangsong" panose="02000500000000000000" charset="-122"/>
                <a:sym typeface="+mn-ea"/>
              </a:rPr>
              <a:t>8</a:t>
            </a:r>
            <a:r>
              <a:rPr lang="zh-CN" altLang="en-US" sz="2400" spc="150" dirty="0">
                <a:solidFill>
                  <a:srgbClr val="000000"/>
                </a:solidFill>
                <a:latin typeface="VROIPI+STFangsong" panose="02000500000000000000" charset="-122"/>
                <a:cs typeface="VROIPI+STFangsong" panose="02000500000000000000" charset="-122"/>
                <a:sym typeface="+mn-ea"/>
              </a:rPr>
              <a:t>、员工到退休年龄但缴费未满</a:t>
            </a:r>
            <a:r>
              <a:rPr lang="en-US" altLang="zh-CN" sz="2400" spc="150" dirty="0">
                <a:solidFill>
                  <a:srgbClr val="000000"/>
                </a:solidFill>
                <a:latin typeface="VROIPI+STFangsong" panose="02000500000000000000" charset="-122"/>
                <a:cs typeface="VROIPI+STFangsong" panose="02000500000000000000" charset="-122"/>
                <a:sym typeface="+mn-ea"/>
              </a:rPr>
              <a:t>15</a:t>
            </a:r>
            <a:r>
              <a:rPr lang="zh-CN" altLang="en-US" sz="2400" spc="150" dirty="0">
                <a:solidFill>
                  <a:srgbClr val="000000"/>
                </a:solidFill>
                <a:latin typeface="VROIPI+STFangsong" panose="02000500000000000000" charset="-122"/>
                <a:cs typeface="VROIPI+STFangsong" panose="02000500000000000000" charset="-122"/>
                <a:sym typeface="+mn-ea"/>
              </a:rPr>
              <a:t>年的解决方案</a:t>
            </a:r>
            <a:endParaRPr lang="zh-CN" altLang="en-US" sz="24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400" spc="150" dirty="0">
                <a:solidFill>
                  <a:srgbClr val="000000"/>
                </a:solidFill>
                <a:latin typeface="VROIPI+STFangsong" panose="02000500000000000000" charset="-122"/>
                <a:cs typeface="VROIPI+STFangsong" panose="02000500000000000000" charset="-122"/>
                <a:sym typeface="+mn-ea"/>
              </a:rPr>
              <a:t>9</a:t>
            </a:r>
            <a:r>
              <a:rPr lang="zh-CN" altLang="en-US" sz="2400" spc="150" dirty="0">
                <a:solidFill>
                  <a:srgbClr val="000000"/>
                </a:solidFill>
                <a:latin typeface="VROIPI+STFangsong" panose="02000500000000000000" charset="-122"/>
                <a:cs typeface="VROIPI+STFangsong" panose="02000500000000000000" charset="-122"/>
                <a:sym typeface="+mn-ea"/>
              </a:rPr>
              <a:t>、假冒身份入职，发生工伤，如何理赔？</a:t>
            </a:r>
            <a:endParaRPr lang="zh-CN" altLang="en-US" sz="24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400" spc="150" dirty="0">
                <a:solidFill>
                  <a:srgbClr val="000000"/>
                </a:solidFill>
                <a:latin typeface="VROIPI+STFangsong" panose="02000500000000000000" charset="-122"/>
                <a:cs typeface="VROIPI+STFangsong" panose="02000500000000000000" charset="-122"/>
                <a:sym typeface="+mn-ea"/>
              </a:rPr>
              <a:t>10</a:t>
            </a:r>
            <a:r>
              <a:rPr lang="zh-CN" altLang="en-US" sz="2400" spc="150" dirty="0">
                <a:solidFill>
                  <a:srgbClr val="000000"/>
                </a:solidFill>
                <a:latin typeface="VROIPI+STFangsong" panose="02000500000000000000" charset="-122"/>
                <a:cs typeface="VROIPI+STFangsong" panose="02000500000000000000" charset="-122"/>
                <a:sym typeface="+mn-ea"/>
              </a:rPr>
              <a:t>、社保违规有哪些法律责任？</a:t>
            </a:r>
            <a:endParaRPr lang="zh-CN" altLang="en-US" sz="24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endParaRPr lang="zh-CN" altLang="en-US" sz="2800" dirty="0">
              <a:solidFill>
                <a:srgbClr val="000000"/>
              </a:solidFill>
              <a:latin typeface="MFMVNF+Arial" panose="02000500000000000000"/>
              <a:cs typeface="MFMVNF+Arial" panose="02000500000000000000"/>
              <a:sym typeface="+mn-ea"/>
            </a:endParaRPr>
          </a:p>
          <a:p>
            <a:pPr marL="0" marR="0" fontAlgn="auto">
              <a:lnSpc>
                <a:spcPct val="100000"/>
              </a:lnSpc>
              <a:spcBef>
                <a:spcPts val="0"/>
              </a:spcBef>
              <a:spcAft>
                <a:spcPts val="0"/>
              </a:spcAft>
            </a:pPr>
            <a:endParaRPr lang="zh-CN" altLang="en-US" sz="2800" dirty="0">
              <a:solidFill>
                <a:srgbClr val="000000"/>
              </a:solidFill>
              <a:latin typeface="MFMVNF+Arial" panose="02000500000000000000"/>
              <a:cs typeface="MFMVNF+Arial" panose="02000500000000000000"/>
              <a:sym typeface="+mn-ea"/>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841" y="1194014"/>
            <a:ext cx="1521475" cy="1460500"/>
          </a:xfrm>
          <a:prstGeom prst="rect">
            <a:avLst/>
          </a:prstGeom>
        </p:spPr>
        <p:txBody>
          <a:bodyPr vert="horz" wrap="square" lIns="0" tIns="0" rIns="0" bIns="0" rtlCol="0">
            <a:spAutoFit/>
          </a:bodyPr>
          <a:lstStyle/>
          <a:p>
            <a:pPr marL="0" marR="0">
              <a:lnSpc>
                <a:spcPts val="11390"/>
              </a:lnSpc>
              <a:spcBef>
                <a:spcPts val="0"/>
              </a:spcBef>
              <a:spcAft>
                <a:spcPts val="0"/>
              </a:spcAft>
            </a:pPr>
            <a:r>
              <a:rPr sz="8650" dirty="0">
                <a:solidFill>
                  <a:schemeClr val="accent1"/>
                </a:solidFill>
                <a:latin typeface="QUIMMK+HYQiHeiKW-55S" panose="02000500000000000000" charset="-122"/>
                <a:cs typeface="QUIMMK+HYQiHeiKW-55S" panose="02000500000000000000" charset="-122"/>
              </a:rPr>
              <a:t>0</a:t>
            </a:r>
            <a:r>
              <a:rPr lang="en-US" sz="8650" dirty="0">
                <a:solidFill>
                  <a:schemeClr val="accent1"/>
                </a:solidFill>
                <a:latin typeface="QUIMMK+HYQiHeiKW-55S" panose="02000500000000000000" charset="-122"/>
                <a:cs typeface="QUIMMK+HYQiHeiKW-55S" panose="02000500000000000000" charset="-122"/>
              </a:rPr>
              <a:t>5</a:t>
            </a:r>
            <a:endParaRPr lang="en-US" sz="8650" dirty="0">
              <a:solidFill>
                <a:schemeClr val="accent1"/>
              </a:solidFill>
              <a:latin typeface="QUIMMK+HYQiHeiKW-55S" panose="02000500000000000000" charset="-122"/>
              <a:cs typeface="QUIMMK+HYQiHeiKW-55S" panose="02000500000000000000" charset="-122"/>
            </a:endParaRPr>
          </a:p>
        </p:txBody>
      </p:sp>
      <p:sp>
        <p:nvSpPr>
          <p:cNvPr id="4" name="object 4"/>
          <p:cNvSpPr txBox="1"/>
          <p:nvPr/>
        </p:nvSpPr>
        <p:spPr>
          <a:xfrm>
            <a:off x="3072730" y="1454785"/>
            <a:ext cx="3957955" cy="459105"/>
          </a:xfrm>
          <a:prstGeom prst="rect">
            <a:avLst/>
          </a:prstGeom>
        </p:spPr>
        <p:txBody>
          <a:bodyPr vert="horz" wrap="square" lIns="0" tIns="0" rIns="0" bIns="0" rtlCol="0">
            <a:spAutoFit/>
          </a:bodyPr>
          <a:lstStyle/>
          <a:p>
            <a:pPr marL="0" marR="0">
              <a:lnSpc>
                <a:spcPts val="3580"/>
              </a:lnSpc>
              <a:spcBef>
                <a:spcPts val="0"/>
              </a:spcBef>
              <a:spcAft>
                <a:spcPts val="0"/>
              </a:spcAft>
            </a:pPr>
            <a:r>
              <a:rPr sz="3200" b="1" i="1" dirty="0">
                <a:solidFill>
                  <a:schemeClr val="accent1"/>
                </a:solidFill>
                <a:latin typeface="LKKHSV+Arial Bold Italic" panose="02000500000000000000"/>
                <a:cs typeface="LKKHSV+Arial Bold Italic" panose="02000500000000000000"/>
              </a:rPr>
              <a:t>Part </a:t>
            </a:r>
            <a:r>
              <a:rPr lang="en-US" sz="3200" b="1" i="1" dirty="0">
                <a:solidFill>
                  <a:schemeClr val="accent1"/>
                </a:solidFill>
                <a:latin typeface="LKKHSV+Arial Bold Italic" panose="02000500000000000000"/>
                <a:cs typeface="LKKHSV+Arial Bold Italic" panose="02000500000000000000"/>
              </a:rPr>
              <a:t>Five</a:t>
            </a:r>
            <a:endParaRPr lang="en-US" sz="3200" b="1" i="1" dirty="0">
              <a:solidFill>
                <a:schemeClr val="accent1"/>
              </a:solidFill>
              <a:latin typeface="LKKHSV+Arial Bold Italic" panose="02000500000000000000"/>
              <a:cs typeface="LKKHSV+Arial Bold Italic" panose="02000500000000000000"/>
            </a:endParaRPr>
          </a:p>
        </p:txBody>
      </p:sp>
      <p:sp>
        <p:nvSpPr>
          <p:cNvPr id="5" name="object 5"/>
          <p:cNvSpPr txBox="1"/>
          <p:nvPr/>
        </p:nvSpPr>
        <p:spPr>
          <a:xfrm>
            <a:off x="3072730" y="1913890"/>
            <a:ext cx="4645025"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dirty="0">
                <a:solidFill>
                  <a:schemeClr val="accent1"/>
                </a:solidFill>
                <a:latin typeface="黑体" panose="02010609060101010101" charset="-122"/>
                <a:ea typeface="黑体" panose="02010609060101010101" charset="-122"/>
                <a:cs typeface="KSBQSV+HYShuSongErKW" panose="02000500000000000000" charset="-122"/>
              </a:rPr>
              <a:t>社保</a:t>
            </a:r>
            <a:r>
              <a:rPr lang="zh-CN" sz="3200" dirty="0">
                <a:solidFill>
                  <a:schemeClr val="accent1"/>
                </a:solidFill>
                <a:latin typeface="黑体" panose="02010609060101010101" charset="-122"/>
                <a:ea typeface="黑体" panose="02010609060101010101" charset="-122"/>
                <a:cs typeface="KSBQSV+HYShuSongErKW" panose="02000500000000000000" charset="-122"/>
              </a:rPr>
              <a:t>争议及应急预案</a:t>
            </a:r>
            <a:endParaRPr lang="zh-CN" sz="3200" dirty="0">
              <a:solidFill>
                <a:schemeClr val="accent1"/>
              </a:solidFill>
              <a:latin typeface="黑体" panose="02010609060101010101" charset="-122"/>
              <a:ea typeface="黑体" panose="02010609060101010101" charset="-122"/>
              <a:cs typeface="KSBQSV+HYShuSongErKW" panose="02000500000000000000" charset="-122"/>
            </a:endParaRPr>
          </a:p>
        </p:txBody>
      </p:sp>
      <p:sp>
        <p:nvSpPr>
          <p:cNvPr id="2" name="文本框 1"/>
          <p:cNvSpPr txBox="1"/>
          <p:nvPr/>
        </p:nvSpPr>
        <p:spPr>
          <a:xfrm>
            <a:off x="2784440" y="2202180"/>
            <a:ext cx="7589520" cy="3599815"/>
          </a:xfrm>
          <a:prstGeom prst="rect">
            <a:avLst/>
          </a:prstGeom>
          <a:noFill/>
        </p:spPr>
        <p:txBody>
          <a:bodyPr wrap="none" rtlCol="0">
            <a:spAutoFit/>
          </a:bodyPr>
          <a:p>
            <a:pPr algn="l" fontAlgn="auto"/>
            <a:endParaRPr lang="zh-CN" sz="3200" spc="42" dirty="0">
              <a:solidFill>
                <a:schemeClr val="accent1"/>
              </a:solidFill>
              <a:latin typeface="仿宋" panose="02010609060101010101" charset="-122"/>
              <a:ea typeface="仿宋" panose="02010609060101010101" charset="-122"/>
              <a:cs typeface="MFMVNF+Arial" panose="02000500000000000000"/>
              <a:sym typeface="+mn-ea"/>
            </a:endParaRPr>
          </a:p>
          <a:p>
            <a:pPr algn="l" fontAlgn="auto"/>
            <a:r>
              <a:rPr lang="zh-CN" sz="3200" spc="42" dirty="0">
                <a:solidFill>
                  <a:schemeClr val="accent1"/>
                </a:solidFill>
                <a:latin typeface="仿宋" panose="02010609060101010101" charset="-122"/>
                <a:ea typeface="仿宋" panose="02010609060101010101" charset="-122"/>
                <a:cs typeface="MFMVNF+Arial" panose="02000500000000000000"/>
                <a:sym typeface="+mn-ea"/>
              </a:rPr>
              <a:t>（一）社保争议与劳动争议</a:t>
            </a:r>
            <a:endParaRPr sz="3200" spc="155" dirty="0">
              <a:solidFill>
                <a:schemeClr val="accent1"/>
              </a:solidFill>
              <a:latin typeface="仿宋" panose="02010609060101010101" charset="-122"/>
              <a:ea typeface="仿宋" panose="02010609060101010101" charset="-122"/>
              <a:cs typeface="VROIPI+STFangsong" panose="02000500000000000000" charset="-122"/>
            </a:endParaRPr>
          </a:p>
          <a:p>
            <a:pPr algn="l" fontAlgn="auto"/>
            <a:r>
              <a:rPr lang="zh-CN" sz="3200" spc="155" dirty="0">
                <a:solidFill>
                  <a:schemeClr val="accent1"/>
                </a:solidFill>
                <a:latin typeface="仿宋" panose="02010609060101010101" charset="-122"/>
                <a:ea typeface="仿宋" panose="02010609060101010101" charset="-122"/>
                <a:cs typeface="VROIPI+STFangsong" panose="02000500000000000000" charset="-122"/>
                <a:sym typeface="+mn-ea"/>
              </a:rPr>
              <a:t>（二）什么时候容易爆发社保争议？</a:t>
            </a:r>
            <a:endParaRPr lang="zh-CN" sz="3200" spc="155" dirty="0">
              <a:solidFill>
                <a:schemeClr val="accent1"/>
              </a:solidFill>
              <a:latin typeface="仿宋" panose="02010609060101010101" charset="-122"/>
              <a:ea typeface="仿宋" panose="02010609060101010101" charset="-122"/>
              <a:cs typeface="VROIPI+STFangsong" panose="02000500000000000000" charset="-122"/>
              <a:sym typeface="+mn-ea"/>
            </a:endParaRPr>
          </a:p>
          <a:p>
            <a:pPr algn="l" fontAlgn="auto"/>
            <a:r>
              <a:rPr lang="zh-CN" sz="3200" spc="155" dirty="0">
                <a:solidFill>
                  <a:schemeClr val="accent1"/>
                </a:solidFill>
                <a:latin typeface="仿宋" panose="02010609060101010101" charset="-122"/>
                <a:ea typeface="仿宋" panose="02010609060101010101" charset="-122"/>
                <a:cs typeface="VROIPI+STFangsong" panose="02000500000000000000" charset="-122"/>
                <a:sym typeface="+mn-ea"/>
              </a:rPr>
              <a:t>（三）社保争议的主要类型有哪些？</a:t>
            </a:r>
            <a:endParaRPr lang="zh-CN" sz="3200" spc="155" dirty="0">
              <a:solidFill>
                <a:schemeClr val="accent1"/>
              </a:solidFill>
              <a:latin typeface="仿宋" panose="02010609060101010101" charset="-122"/>
              <a:ea typeface="仿宋" panose="02010609060101010101" charset="-122"/>
              <a:cs typeface="VROIPI+STFangsong" panose="02000500000000000000" charset="-122"/>
              <a:sym typeface="+mn-ea"/>
            </a:endParaRPr>
          </a:p>
          <a:p>
            <a:pPr algn="l" fontAlgn="auto"/>
            <a:r>
              <a:rPr lang="zh-CN" sz="3200" spc="42" dirty="0">
                <a:solidFill>
                  <a:schemeClr val="accent1"/>
                </a:solidFill>
                <a:latin typeface="仿宋" panose="02010609060101010101" charset="-122"/>
                <a:ea typeface="仿宋" panose="02010609060101010101" charset="-122"/>
                <a:cs typeface="MFMVNF+Arial" panose="02000500000000000000"/>
                <a:sym typeface="+mn-ea"/>
              </a:rPr>
              <a:t>（四）社保争议的一般抗辩理由有哪些？</a:t>
            </a:r>
            <a:endParaRPr lang="zh-CN" sz="3200" spc="42" dirty="0">
              <a:solidFill>
                <a:schemeClr val="accent1"/>
              </a:solidFill>
              <a:latin typeface="仿宋" panose="02010609060101010101" charset="-122"/>
              <a:ea typeface="仿宋" panose="02010609060101010101" charset="-122"/>
              <a:cs typeface="MFMVNF+Arial" panose="02000500000000000000"/>
              <a:sym typeface="+mn-ea"/>
            </a:endParaRPr>
          </a:p>
          <a:p>
            <a:pPr algn="l" fontAlgn="auto"/>
            <a:r>
              <a:rPr lang="zh-CN" sz="3200" spc="155" dirty="0">
                <a:solidFill>
                  <a:schemeClr val="accent1"/>
                </a:solidFill>
                <a:latin typeface="仿宋" panose="02010609060101010101" charset="-122"/>
                <a:ea typeface="仿宋" panose="02010609060101010101" charset="-122"/>
                <a:cs typeface="VROIPI+STFangsong" panose="02000500000000000000" charset="-122"/>
                <a:sym typeface="+mn-ea"/>
              </a:rPr>
              <a:t>（五）社保争议的应急预案有哪些？</a:t>
            </a:r>
            <a:endParaRPr sz="3200" spc="155" dirty="0">
              <a:solidFill>
                <a:srgbClr val="000000"/>
              </a:solidFill>
              <a:latin typeface="仿宋" panose="02010609060101010101" charset="-122"/>
              <a:ea typeface="仿宋" panose="02010609060101010101" charset="-122"/>
              <a:cs typeface="VROIPI+STFangsong" panose="02000500000000000000" charset="-122"/>
            </a:endParaRPr>
          </a:p>
          <a:p>
            <a:pPr algn="l"/>
            <a:endParaRPr lang="zh-CN" spc="155" dirty="0">
              <a:solidFill>
                <a:srgbClr val="000000"/>
              </a:solidFill>
              <a:latin typeface="VROIPI+STFangsong" panose="02000500000000000000" charset="-122"/>
              <a:cs typeface="VROIPI+STFangsong" panose="02000500000000000000" charset="-122"/>
            </a:endParaRPr>
          </a:p>
          <a:p>
            <a:pPr algn="l"/>
            <a:endParaRPr lang="zh-CN" altLang="en-US"/>
          </a:p>
        </p:txBody>
      </p:sp>
      <p:pic>
        <p:nvPicPr>
          <p:cNvPr id="13" name="图片 12" descr="议和劳动人事学院logo"/>
          <p:cNvPicPr>
            <a:picLocks noChangeAspect="1"/>
          </p:cNvPicPr>
          <p:nvPr/>
        </p:nvPicPr>
        <p:blipFill>
          <a:blip r:embed="rId1"/>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2"/>
          <a:stretch>
            <a:fillRect/>
          </a:stretch>
        </p:blipFill>
        <p:spPr>
          <a:xfrm>
            <a:off x="8160385" y="309880"/>
            <a:ext cx="1550035" cy="571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888830" y="992657"/>
            <a:ext cx="1856739"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spc="205" dirty="0">
                <a:solidFill>
                  <a:schemeClr val="accent1"/>
                </a:solidFill>
                <a:latin typeface="黑体" panose="02010609060101010101" charset="-122"/>
                <a:ea typeface="黑体" panose="02010609060101010101" charset="-122"/>
                <a:cs typeface="VROIPI+STFangsong" panose="02000500000000000000" charset="-122"/>
              </a:rPr>
              <a:t>案例讨论</a:t>
            </a:r>
            <a:endParaRPr sz="3200" spc="205" dirty="0">
              <a:solidFill>
                <a:schemeClr val="accent1"/>
              </a:solidFill>
              <a:latin typeface="黑体" panose="02010609060101010101" charset="-122"/>
              <a:ea typeface="黑体" panose="02010609060101010101" charset="-122"/>
              <a:cs typeface="VROIPI+STFangsong" panose="02000500000000000000" charset="-122"/>
            </a:endParaRPr>
          </a:p>
        </p:txBody>
      </p:sp>
      <p:sp>
        <p:nvSpPr>
          <p:cNvPr id="4" name="object 4"/>
          <p:cNvSpPr txBox="1"/>
          <p:nvPr/>
        </p:nvSpPr>
        <p:spPr>
          <a:xfrm>
            <a:off x="2096735" y="1842739"/>
            <a:ext cx="8228966" cy="4401185"/>
          </a:xfrm>
          <a:prstGeom prst="rect">
            <a:avLst/>
          </a:prstGeom>
        </p:spPr>
        <p:txBody>
          <a:bodyPr vert="horz" wrap="square" lIns="0" tIns="0" rIns="0" bIns="0" rtlCol="0">
            <a:spAutoFit/>
          </a:bodyPr>
          <a:lstStyle/>
          <a:p>
            <a:pPr marL="0" marR="0">
              <a:lnSpc>
                <a:spcPts val="312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rPr>
              <a:t>1</a:t>
            </a:r>
            <a:r>
              <a:rPr lang="zh-CN" altLang="en-US" sz="2800" spc="150" dirty="0">
                <a:solidFill>
                  <a:srgbClr val="000000"/>
                </a:solidFill>
                <a:latin typeface="VROIPI+STFangsong" panose="02000500000000000000" charset="-122"/>
                <a:cs typeface="VROIPI+STFangsong" panose="02000500000000000000" charset="-122"/>
              </a:rPr>
              <a:t>、如何理解和掌握《劳动争议调解仲裁法》第</a:t>
            </a:r>
            <a:r>
              <a:rPr lang="en-US" altLang="zh-CN" sz="2800" spc="150" dirty="0">
                <a:solidFill>
                  <a:srgbClr val="000000"/>
                </a:solidFill>
                <a:latin typeface="VROIPI+STFangsong" panose="02000500000000000000" charset="-122"/>
                <a:cs typeface="VROIPI+STFangsong" panose="02000500000000000000" charset="-122"/>
              </a:rPr>
              <a:t>2</a:t>
            </a:r>
            <a:r>
              <a:rPr lang="zh-CN" altLang="en-US" sz="2800" spc="150" dirty="0">
                <a:solidFill>
                  <a:srgbClr val="000000"/>
                </a:solidFill>
                <a:latin typeface="VROIPI+STFangsong" panose="02000500000000000000" charset="-122"/>
                <a:cs typeface="VROIPI+STFangsong" panose="02000500000000000000" charset="-122"/>
              </a:rPr>
              <a:t>条第四项关于社保争议的范围？</a:t>
            </a:r>
            <a:r>
              <a:rPr sz="2800" spc="150" dirty="0">
                <a:solidFill>
                  <a:srgbClr val="000000"/>
                </a:solidFill>
                <a:latin typeface="VROIPI+STFangsong" panose="02000500000000000000" charset="-122"/>
                <a:cs typeface="VROIPI+STFangsong" panose="02000500000000000000" charset="-122"/>
              </a:rPr>
              <a:t> </a:t>
            </a:r>
            <a:endParaRPr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rPr>
              <a:t>2</a:t>
            </a:r>
            <a:r>
              <a:rPr lang="zh-CN" altLang="en-US" sz="2800" spc="150" dirty="0">
                <a:solidFill>
                  <a:srgbClr val="000000"/>
                </a:solidFill>
                <a:latin typeface="VROIPI+STFangsong" panose="02000500000000000000" charset="-122"/>
                <a:cs typeface="VROIPI+STFangsong" panose="02000500000000000000" charset="-122"/>
              </a:rPr>
              <a:t>、用人单位未缴纳医疗保险，患病员工医疗费是否直接可以向用人单位主张赔偿？</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3</a:t>
            </a:r>
            <a:r>
              <a:rPr lang="zh-CN" altLang="en-US" sz="2800" spc="150" dirty="0">
                <a:solidFill>
                  <a:srgbClr val="000000"/>
                </a:solidFill>
                <a:latin typeface="VROIPI+STFangsong" panose="02000500000000000000" charset="-122"/>
                <a:cs typeface="VROIPI+STFangsong" panose="02000500000000000000" charset="-122"/>
              </a:rPr>
              <a:t>、员工因用人单位未按照本人工资基数缴纳工伤保险费，员工是否可以要求补差？</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4</a:t>
            </a:r>
            <a:r>
              <a:rPr lang="zh-CN" altLang="en-US" sz="2800" spc="150" dirty="0">
                <a:solidFill>
                  <a:srgbClr val="000000"/>
                </a:solidFill>
                <a:latin typeface="VROIPI+STFangsong" panose="02000500000000000000" charset="-122"/>
                <a:cs typeface="VROIPI+STFangsong" panose="02000500000000000000" charset="-122"/>
              </a:rPr>
              <a:t>、内部承包、停薪留职情形下约定由劳动者缴纳社保费用人单位部分有什么法律风险？</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5</a:t>
            </a:r>
            <a:r>
              <a:rPr lang="zh-CN" altLang="en-US" sz="2800" spc="150" dirty="0">
                <a:solidFill>
                  <a:srgbClr val="000000"/>
                </a:solidFill>
                <a:latin typeface="VROIPI+STFangsong" panose="02000500000000000000" charset="-122"/>
                <a:cs typeface="VROIPI+STFangsong" panose="02000500000000000000" charset="-122"/>
              </a:rPr>
              <a:t>、产假期间，女职工没有应发工资，如何代扣代缴个人部分？</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6</a:t>
            </a:r>
            <a:r>
              <a:rPr lang="zh-CN" altLang="en-US" sz="2800" spc="150" dirty="0">
                <a:solidFill>
                  <a:srgbClr val="000000"/>
                </a:solidFill>
                <a:latin typeface="VROIPI+STFangsong" panose="02000500000000000000" charset="-122"/>
                <a:cs typeface="VROIPI+STFangsong" panose="02000500000000000000" charset="-122"/>
              </a:rPr>
              <a:t>、工伤事故与交通事故赔偿是否可以兼得？</a:t>
            </a:r>
            <a:endParaRPr lang="zh-CN" altLang="en-US" sz="2800" spc="150" dirty="0">
              <a:solidFill>
                <a:srgbClr val="000000"/>
              </a:solidFill>
              <a:latin typeface="VROIPI+STFangsong" panose="02000500000000000000" charset="-122"/>
              <a:cs typeface="VROIPI+STFangsong" panose="02000500000000000000" charset="-122"/>
            </a:endParaRPr>
          </a:p>
        </p:txBody>
      </p:sp>
      <p:pic>
        <p:nvPicPr>
          <p:cNvPr id="13" name="图片 12" descr="议和劳动人事学院logo"/>
          <p:cNvPicPr>
            <a:picLocks noChangeAspect="1"/>
          </p:cNvPicPr>
          <p:nvPr/>
        </p:nvPicPr>
        <p:blipFill>
          <a:blip r:embed="rId1"/>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2"/>
          <a:stretch>
            <a:fillRect/>
          </a:stretch>
        </p:blipFill>
        <p:spPr>
          <a:xfrm>
            <a:off x="8160385" y="309880"/>
            <a:ext cx="1550035" cy="571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524841" y="1122259"/>
            <a:ext cx="1521475" cy="1460500"/>
          </a:xfrm>
          <a:prstGeom prst="rect">
            <a:avLst/>
          </a:prstGeom>
        </p:spPr>
        <p:txBody>
          <a:bodyPr vert="horz" wrap="square" lIns="0" tIns="0" rIns="0" bIns="0" rtlCol="0">
            <a:spAutoFit/>
          </a:bodyPr>
          <a:lstStyle/>
          <a:p>
            <a:pPr marL="0" marR="0">
              <a:lnSpc>
                <a:spcPts val="11390"/>
              </a:lnSpc>
              <a:spcBef>
                <a:spcPts val="0"/>
              </a:spcBef>
              <a:spcAft>
                <a:spcPts val="0"/>
              </a:spcAft>
            </a:pPr>
            <a:r>
              <a:rPr sz="8650" dirty="0">
                <a:solidFill>
                  <a:schemeClr val="accent1"/>
                </a:solidFill>
                <a:latin typeface="QUIMMK+HYQiHeiKW-55S" panose="02000500000000000000" charset="-122"/>
                <a:cs typeface="QUIMMK+HYQiHeiKW-55S" panose="02000500000000000000" charset="-122"/>
              </a:rPr>
              <a:t>0</a:t>
            </a:r>
            <a:r>
              <a:rPr lang="en-US" sz="8650" dirty="0">
                <a:solidFill>
                  <a:schemeClr val="accent1"/>
                </a:solidFill>
                <a:latin typeface="QUIMMK+HYQiHeiKW-55S" panose="02000500000000000000" charset="-122"/>
                <a:cs typeface="QUIMMK+HYQiHeiKW-55S" panose="02000500000000000000" charset="-122"/>
              </a:rPr>
              <a:t>6</a:t>
            </a:r>
            <a:endParaRPr lang="en-US" sz="8650" dirty="0">
              <a:solidFill>
                <a:schemeClr val="accent1"/>
              </a:solidFill>
              <a:latin typeface="QUIMMK+HYQiHeiKW-55S" panose="02000500000000000000" charset="-122"/>
              <a:cs typeface="QUIMMK+HYQiHeiKW-55S" panose="02000500000000000000" charset="-122"/>
            </a:endParaRPr>
          </a:p>
        </p:txBody>
      </p:sp>
      <p:sp>
        <p:nvSpPr>
          <p:cNvPr id="4" name="object 4"/>
          <p:cNvSpPr txBox="1"/>
          <p:nvPr/>
        </p:nvSpPr>
        <p:spPr>
          <a:xfrm>
            <a:off x="3072488" y="1410551"/>
            <a:ext cx="1869153" cy="459105"/>
          </a:xfrm>
          <a:prstGeom prst="rect">
            <a:avLst/>
          </a:prstGeom>
        </p:spPr>
        <p:txBody>
          <a:bodyPr vert="horz" wrap="square" lIns="0" tIns="0" rIns="0" bIns="0" rtlCol="0">
            <a:spAutoFit/>
          </a:bodyPr>
          <a:lstStyle/>
          <a:p>
            <a:pPr marL="0" marR="0">
              <a:lnSpc>
                <a:spcPts val="3580"/>
              </a:lnSpc>
              <a:spcBef>
                <a:spcPts val="0"/>
              </a:spcBef>
              <a:spcAft>
                <a:spcPts val="0"/>
              </a:spcAft>
            </a:pPr>
            <a:r>
              <a:rPr sz="3200" b="1" i="1" dirty="0">
                <a:solidFill>
                  <a:schemeClr val="accent1"/>
                </a:solidFill>
                <a:latin typeface="LKKHSV+Arial Bold Italic" panose="02000500000000000000"/>
                <a:cs typeface="LKKHSV+Arial Bold Italic" panose="02000500000000000000"/>
              </a:rPr>
              <a:t>Part </a:t>
            </a:r>
            <a:r>
              <a:rPr lang="en-US" sz="3200" b="1" i="1" dirty="0">
                <a:solidFill>
                  <a:schemeClr val="accent1"/>
                </a:solidFill>
                <a:latin typeface="LKKHSV+Arial Bold Italic" panose="02000500000000000000"/>
                <a:cs typeface="LKKHSV+Arial Bold Italic" panose="02000500000000000000"/>
              </a:rPr>
              <a:t>Six</a:t>
            </a:r>
            <a:endParaRPr lang="en-US" sz="3200" b="1" i="1" dirty="0">
              <a:solidFill>
                <a:schemeClr val="accent1"/>
              </a:solidFill>
              <a:latin typeface="LKKHSV+Arial Bold Italic" panose="02000500000000000000"/>
              <a:cs typeface="LKKHSV+Arial Bold Italic" panose="02000500000000000000"/>
            </a:endParaRPr>
          </a:p>
        </p:txBody>
      </p:sp>
      <p:sp>
        <p:nvSpPr>
          <p:cNvPr id="5" name="object 5"/>
          <p:cNvSpPr txBox="1"/>
          <p:nvPr/>
        </p:nvSpPr>
        <p:spPr>
          <a:xfrm>
            <a:off x="3072730" y="1869440"/>
            <a:ext cx="5126355"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dirty="0">
                <a:solidFill>
                  <a:schemeClr val="accent1"/>
                </a:solidFill>
                <a:latin typeface="黑体" panose="02010609060101010101" charset="-122"/>
                <a:ea typeface="黑体" panose="02010609060101010101" charset="-122"/>
                <a:cs typeface="KSBQSV+HYShuSongErKW" panose="02000500000000000000" charset="-122"/>
              </a:rPr>
              <a:t>社保</a:t>
            </a:r>
            <a:r>
              <a:rPr lang="zh-CN" sz="3200" dirty="0">
                <a:solidFill>
                  <a:schemeClr val="accent1"/>
                </a:solidFill>
                <a:latin typeface="黑体" panose="02010609060101010101" charset="-122"/>
                <a:ea typeface="黑体" panose="02010609060101010101" charset="-122"/>
                <a:cs typeface="KSBQSV+HYShuSongErKW" panose="02000500000000000000" charset="-122"/>
              </a:rPr>
              <a:t>合规与用工成本优化</a:t>
            </a:r>
            <a:endParaRPr lang="zh-CN" sz="3200" dirty="0">
              <a:solidFill>
                <a:schemeClr val="accent1"/>
              </a:solidFill>
              <a:latin typeface="黑体" panose="02010609060101010101" charset="-122"/>
              <a:ea typeface="黑体" panose="02010609060101010101" charset="-122"/>
              <a:cs typeface="KSBQSV+HYShuSongErKW" panose="02000500000000000000" charset="-122"/>
            </a:endParaRPr>
          </a:p>
        </p:txBody>
      </p:sp>
      <p:sp>
        <p:nvSpPr>
          <p:cNvPr id="2" name="文本框 1"/>
          <p:cNvSpPr txBox="1"/>
          <p:nvPr/>
        </p:nvSpPr>
        <p:spPr>
          <a:xfrm>
            <a:off x="2783805" y="2418715"/>
            <a:ext cx="7349490" cy="3384550"/>
          </a:xfrm>
          <a:prstGeom prst="rect">
            <a:avLst/>
          </a:prstGeom>
          <a:noFill/>
        </p:spPr>
        <p:txBody>
          <a:bodyPr wrap="square" rtlCol="0">
            <a:spAutoFit/>
          </a:bodyPr>
          <a:p>
            <a:pPr marL="0" marR="0" algn="l">
              <a:lnSpc>
                <a:spcPts val="3120"/>
              </a:lnSpc>
              <a:spcBef>
                <a:spcPts val="0"/>
              </a:spcBef>
              <a:spcAft>
                <a:spcPts val="0"/>
              </a:spcAft>
            </a:pPr>
            <a:endParaRPr lang="zh-CN" spc="42" dirty="0">
              <a:solidFill>
                <a:srgbClr val="000000"/>
              </a:solidFill>
              <a:latin typeface="MFMVNF+Arial" panose="02000500000000000000"/>
              <a:cs typeface="MFMVNF+Arial" panose="02000500000000000000"/>
              <a:sym typeface="+mn-ea"/>
            </a:endParaRPr>
          </a:p>
          <a:p>
            <a:pPr marL="0" marR="0" algn="l">
              <a:lnSpc>
                <a:spcPts val="3120"/>
              </a:lnSpc>
              <a:spcBef>
                <a:spcPts val="0"/>
              </a:spcBef>
              <a:spcAft>
                <a:spcPts val="0"/>
              </a:spcAft>
            </a:pPr>
            <a:r>
              <a:rPr lang="zh-CN" sz="3200" spc="42" dirty="0">
                <a:solidFill>
                  <a:schemeClr val="accent1"/>
                </a:solidFill>
                <a:latin typeface="仿宋" panose="02010609060101010101" charset="-122"/>
                <a:ea typeface="仿宋" panose="02010609060101010101" charset="-122"/>
                <a:cs typeface="仿宋" panose="02010609060101010101" charset="-122"/>
                <a:sym typeface="+mn-ea"/>
              </a:rPr>
              <a:t>（一）为什么社保要合规？</a:t>
            </a:r>
            <a:endParaRPr lang="zh-CN" sz="3200" spc="42" dirty="0">
              <a:solidFill>
                <a:schemeClr val="accent1"/>
              </a:solidFill>
              <a:latin typeface="仿宋" panose="02010609060101010101" charset="-122"/>
              <a:ea typeface="仿宋" panose="02010609060101010101" charset="-122"/>
              <a:cs typeface="仿宋" panose="02010609060101010101" charset="-122"/>
            </a:endParaRPr>
          </a:p>
          <a:p>
            <a:pPr marL="0" marR="0" algn="l">
              <a:lnSpc>
                <a:spcPts val="3120"/>
              </a:lnSpc>
              <a:spcBef>
                <a:spcPts val="0"/>
              </a:spcBef>
              <a:spcAft>
                <a:spcPts val="0"/>
              </a:spcAft>
            </a:pPr>
            <a:r>
              <a:rPr lang="zh-CN" sz="3200" spc="42" dirty="0">
                <a:solidFill>
                  <a:schemeClr val="accent1"/>
                </a:solidFill>
                <a:latin typeface="仿宋" panose="02010609060101010101" charset="-122"/>
                <a:ea typeface="仿宋" panose="02010609060101010101" charset="-122"/>
                <a:cs typeface="仿宋" panose="02010609060101010101" charset="-122"/>
                <a:sym typeface="+mn-ea"/>
              </a:rPr>
              <a:t>（二）如何通过入在离环节的社保管理，</a:t>
            </a:r>
            <a:r>
              <a:rPr lang="en-US" altLang="zh-CN" sz="3200" spc="42" dirty="0">
                <a:solidFill>
                  <a:schemeClr val="accent1"/>
                </a:solidFill>
                <a:latin typeface="仿宋" panose="02010609060101010101" charset="-122"/>
                <a:ea typeface="仿宋" panose="02010609060101010101" charset="-122"/>
                <a:cs typeface="仿宋" panose="02010609060101010101" charset="-122"/>
                <a:sym typeface="+mn-ea"/>
              </a:rPr>
              <a:t>      </a:t>
            </a:r>
            <a:r>
              <a:rPr lang="zh-CN" sz="3200" spc="42" dirty="0">
                <a:solidFill>
                  <a:schemeClr val="accent1"/>
                </a:solidFill>
                <a:latin typeface="仿宋" panose="02010609060101010101" charset="-122"/>
                <a:ea typeface="仿宋" panose="02010609060101010101" charset="-122"/>
                <a:cs typeface="仿宋" panose="02010609060101010101" charset="-122"/>
                <a:sym typeface="+mn-ea"/>
              </a:rPr>
              <a:t>防范社保风险</a:t>
            </a:r>
            <a:endParaRPr lang="zh-CN" sz="3200" spc="42" dirty="0">
              <a:solidFill>
                <a:schemeClr val="accent1"/>
              </a:solidFill>
              <a:latin typeface="仿宋" panose="02010609060101010101" charset="-122"/>
              <a:ea typeface="仿宋" panose="02010609060101010101" charset="-122"/>
              <a:cs typeface="仿宋" panose="02010609060101010101" charset="-122"/>
            </a:endParaRPr>
          </a:p>
          <a:p>
            <a:pPr marL="0" marR="0" algn="l">
              <a:lnSpc>
                <a:spcPts val="3120"/>
              </a:lnSpc>
              <a:spcBef>
                <a:spcPts val="0"/>
              </a:spcBef>
              <a:spcAft>
                <a:spcPts val="0"/>
              </a:spcAft>
            </a:pPr>
            <a:r>
              <a:rPr lang="zh-CN" sz="3200" spc="42" dirty="0">
                <a:solidFill>
                  <a:schemeClr val="accent1"/>
                </a:solidFill>
                <a:latin typeface="仿宋" panose="02010609060101010101" charset="-122"/>
                <a:ea typeface="仿宋" panose="02010609060101010101" charset="-122"/>
                <a:cs typeface="仿宋" panose="02010609060101010101" charset="-122"/>
                <a:sym typeface="+mn-ea"/>
              </a:rPr>
              <a:t>（三）如何通过划清责任，解决历史问题？</a:t>
            </a:r>
            <a:endParaRPr lang="zh-CN" sz="3200" spc="42" dirty="0">
              <a:solidFill>
                <a:schemeClr val="accent1"/>
              </a:solidFill>
              <a:latin typeface="仿宋" panose="02010609060101010101" charset="-122"/>
              <a:ea typeface="仿宋" panose="02010609060101010101" charset="-122"/>
              <a:cs typeface="仿宋" panose="02010609060101010101" charset="-122"/>
            </a:endParaRPr>
          </a:p>
          <a:p>
            <a:pPr marL="0" marR="0" algn="l">
              <a:lnSpc>
                <a:spcPts val="3120"/>
              </a:lnSpc>
              <a:spcBef>
                <a:spcPts val="0"/>
              </a:spcBef>
              <a:spcAft>
                <a:spcPts val="0"/>
              </a:spcAft>
            </a:pPr>
            <a:r>
              <a:rPr lang="zh-CN" sz="3200" spc="42" dirty="0">
                <a:solidFill>
                  <a:schemeClr val="accent1"/>
                </a:solidFill>
                <a:latin typeface="仿宋" panose="02010609060101010101" charset="-122"/>
                <a:ea typeface="仿宋" panose="02010609060101010101" charset="-122"/>
                <a:cs typeface="仿宋" panose="02010609060101010101" charset="-122"/>
                <a:sym typeface="+mn-ea"/>
              </a:rPr>
              <a:t>（四）用工成本优化主要方式</a:t>
            </a:r>
            <a:r>
              <a:rPr sz="3200" spc="150" dirty="0">
                <a:solidFill>
                  <a:schemeClr val="accent1"/>
                </a:solidFill>
                <a:latin typeface="仿宋" panose="02010609060101010101" charset="-122"/>
                <a:ea typeface="仿宋" panose="02010609060101010101" charset="-122"/>
                <a:cs typeface="仿宋" panose="02010609060101010101" charset="-122"/>
                <a:sym typeface="+mn-ea"/>
              </a:rPr>
              <a:t> </a:t>
            </a:r>
            <a:endParaRPr sz="3200" spc="150" dirty="0">
              <a:solidFill>
                <a:srgbClr val="000000"/>
              </a:solidFill>
              <a:latin typeface="仿宋" panose="02010609060101010101" charset="-122"/>
              <a:ea typeface="仿宋" panose="02010609060101010101" charset="-122"/>
              <a:cs typeface="仿宋" panose="02010609060101010101" charset="-122"/>
            </a:endParaRPr>
          </a:p>
          <a:p>
            <a:endParaRPr lang="zh-CN" altLang="en-US" sz="3200">
              <a:latin typeface="仿宋" panose="02010609060101010101" charset="-122"/>
              <a:ea typeface="仿宋" panose="02010609060101010101" charset="-122"/>
              <a:cs typeface="仿宋" panose="02010609060101010101" charset="-122"/>
            </a:endParaRPr>
          </a:p>
        </p:txBody>
      </p:sp>
      <p:pic>
        <p:nvPicPr>
          <p:cNvPr id="13" name="图片 12" descr="议和劳动人事学院logo"/>
          <p:cNvPicPr>
            <a:picLocks noChangeAspect="1"/>
          </p:cNvPicPr>
          <p:nvPr/>
        </p:nvPicPr>
        <p:blipFill>
          <a:blip r:embed="rId1"/>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2"/>
          <a:stretch>
            <a:fillRect/>
          </a:stretch>
        </p:blipFill>
        <p:spPr>
          <a:xfrm>
            <a:off x="8160385" y="309880"/>
            <a:ext cx="1550035" cy="571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888830" y="992657"/>
            <a:ext cx="1856739"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spc="205" dirty="0">
                <a:solidFill>
                  <a:schemeClr val="accent1"/>
                </a:solidFill>
                <a:latin typeface="黑体" panose="02010609060101010101" charset="-122"/>
                <a:ea typeface="黑体" panose="02010609060101010101" charset="-122"/>
                <a:cs typeface="VROIPI+STFangsong" panose="02000500000000000000" charset="-122"/>
              </a:rPr>
              <a:t>案例讨论</a:t>
            </a:r>
            <a:endParaRPr sz="3200" spc="205" dirty="0">
              <a:solidFill>
                <a:schemeClr val="accent1"/>
              </a:solidFill>
              <a:latin typeface="黑体" panose="02010609060101010101" charset="-122"/>
              <a:ea typeface="黑体" panose="02010609060101010101" charset="-122"/>
              <a:cs typeface="VROIPI+STFangsong" panose="02000500000000000000" charset="-122"/>
            </a:endParaRPr>
          </a:p>
        </p:txBody>
      </p:sp>
      <p:sp>
        <p:nvSpPr>
          <p:cNvPr id="4" name="object 4"/>
          <p:cNvSpPr txBox="1"/>
          <p:nvPr/>
        </p:nvSpPr>
        <p:spPr>
          <a:xfrm>
            <a:off x="2096735" y="1842739"/>
            <a:ext cx="8228966" cy="400050"/>
          </a:xfrm>
          <a:prstGeom prst="rect">
            <a:avLst/>
          </a:prstGeom>
        </p:spPr>
        <p:txBody>
          <a:bodyPr vert="horz" wrap="square" lIns="0" tIns="0" rIns="0" bIns="0" rtlCol="0">
            <a:spAutoFit/>
          </a:bodyPr>
          <a:lstStyle/>
          <a:p>
            <a:pPr marL="0" marR="0">
              <a:lnSpc>
                <a:spcPts val="312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rPr>
              <a:t>1</a:t>
            </a:r>
            <a:r>
              <a:rPr lang="zh-CN" altLang="en-US" sz="2800" spc="150" dirty="0">
                <a:solidFill>
                  <a:srgbClr val="000000"/>
                </a:solidFill>
                <a:latin typeface="VROIPI+STFangsong" panose="02000500000000000000" charset="-122"/>
                <a:cs typeface="VROIPI+STFangsong" panose="02000500000000000000" charset="-122"/>
              </a:rPr>
              <a:t>、近年来企业社保不合规的典型案例列举</a:t>
            </a:r>
            <a:r>
              <a:rPr sz="2800" spc="150" dirty="0">
                <a:solidFill>
                  <a:srgbClr val="000000"/>
                </a:solidFill>
                <a:latin typeface="VROIPI+STFangsong" panose="02000500000000000000" charset="-122"/>
                <a:cs typeface="VROIPI+STFangsong" panose="02000500000000000000" charset="-122"/>
              </a:rPr>
              <a:t> </a:t>
            </a:r>
            <a:endParaRPr sz="2800" spc="150" dirty="0">
              <a:solidFill>
                <a:srgbClr val="000000"/>
              </a:solidFill>
              <a:latin typeface="VROIPI+STFangsong" panose="02000500000000000000" charset="-122"/>
              <a:cs typeface="VROIPI+STFangsong" panose="02000500000000000000" charset="-122"/>
            </a:endParaRPr>
          </a:p>
        </p:txBody>
      </p:sp>
      <p:sp>
        <p:nvSpPr>
          <p:cNvPr id="5" name="object 5"/>
          <p:cNvSpPr txBox="1"/>
          <p:nvPr/>
        </p:nvSpPr>
        <p:spPr>
          <a:xfrm>
            <a:off x="2073240" y="2275370"/>
            <a:ext cx="8000366" cy="1723390"/>
          </a:xfrm>
          <a:prstGeom prst="rect">
            <a:avLst/>
          </a:prstGeom>
        </p:spPr>
        <p:txBody>
          <a:bodyPr vert="horz" wrap="square" lIns="0" tIns="0" rIns="0" bIns="0" rtlCol="0">
            <a:spAutoFit/>
          </a:bodyPr>
          <a:lstStyle/>
          <a:p>
            <a:pPr marL="0" marR="0" fontAlgn="auto">
              <a:lnSpc>
                <a:spcPct val="10000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rPr>
              <a:t>2</a:t>
            </a:r>
            <a:r>
              <a:rPr lang="zh-CN" altLang="en-US" sz="2800" spc="150" dirty="0">
                <a:solidFill>
                  <a:srgbClr val="000000"/>
                </a:solidFill>
                <a:latin typeface="VROIPI+STFangsong" panose="02000500000000000000" charset="-122"/>
                <a:cs typeface="VROIPI+STFangsong" panose="02000500000000000000" charset="-122"/>
              </a:rPr>
              <a:t>、应当给谁上社保？（社保与劳动关系）</a:t>
            </a:r>
            <a:endParaRPr lang="zh-CN" altLang="en-US"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3</a:t>
            </a:r>
            <a:r>
              <a:rPr lang="zh-CN" altLang="en-US" sz="2800" spc="150" dirty="0">
                <a:solidFill>
                  <a:srgbClr val="000000"/>
                </a:solidFill>
                <a:latin typeface="VROIPI+STFangsong" panose="02000500000000000000" charset="-122"/>
                <a:cs typeface="VROIPI+STFangsong" panose="02000500000000000000" charset="-122"/>
              </a:rPr>
              <a:t>、入职三天受工伤，企业赔偿</a:t>
            </a:r>
            <a:r>
              <a:rPr lang="en-US" altLang="zh-CN" sz="2800" spc="150" dirty="0">
                <a:solidFill>
                  <a:srgbClr val="000000"/>
                </a:solidFill>
                <a:latin typeface="VROIPI+STFangsong" panose="02000500000000000000" charset="-122"/>
                <a:cs typeface="VROIPI+STFangsong" panose="02000500000000000000" charset="-122"/>
              </a:rPr>
              <a:t>16</a:t>
            </a:r>
            <a:r>
              <a:rPr lang="zh-CN" altLang="en-US" sz="2800" spc="150" dirty="0">
                <a:solidFill>
                  <a:srgbClr val="000000"/>
                </a:solidFill>
                <a:latin typeface="VROIPI+STFangsong" panose="02000500000000000000" charset="-122"/>
                <a:cs typeface="VROIPI+STFangsong" panose="02000500000000000000" charset="-122"/>
              </a:rPr>
              <a:t>万</a:t>
            </a:r>
            <a:r>
              <a:rPr sz="2800" spc="150" dirty="0">
                <a:solidFill>
                  <a:srgbClr val="000000"/>
                </a:solidFill>
                <a:latin typeface="VROIPI+STFangsong" panose="02000500000000000000" charset="-122"/>
                <a:cs typeface="VROIPI+STFangsong" panose="02000500000000000000" charset="-122"/>
              </a:rPr>
              <a:t> </a:t>
            </a:r>
            <a:r>
              <a:rPr lang="zh-CN" sz="2800" spc="150" dirty="0">
                <a:solidFill>
                  <a:srgbClr val="000000"/>
                </a:solidFill>
                <a:latin typeface="VROIPI+STFangsong" panose="02000500000000000000" charset="-122"/>
                <a:cs typeface="VROIPI+STFangsong" panose="02000500000000000000" charset="-122"/>
              </a:rPr>
              <a:t>（何时上社保？）</a:t>
            </a:r>
            <a:endParaRPr lang="zh-CN"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4</a:t>
            </a:r>
            <a:r>
              <a:rPr lang="zh-CN" altLang="en-US" sz="2800" spc="150" dirty="0">
                <a:solidFill>
                  <a:srgbClr val="000000"/>
                </a:solidFill>
                <a:latin typeface="VROIPI+STFangsong" panose="02000500000000000000" charset="-122"/>
                <a:cs typeface="VROIPI+STFangsong" panose="02000500000000000000" charset="-122"/>
              </a:rPr>
              <a:t>、异地用工如何上社保？（何地上社保？）</a:t>
            </a:r>
            <a:endParaRPr lang="zh-CN" altLang="en-US" sz="2800" spc="150" dirty="0">
              <a:solidFill>
                <a:srgbClr val="000000"/>
              </a:solidFill>
              <a:latin typeface="VROIPI+STFangsong" panose="02000500000000000000" charset="-122"/>
              <a:cs typeface="VROIPI+STFangsong" panose="02000500000000000000" charset="-122"/>
            </a:endParaRPr>
          </a:p>
        </p:txBody>
      </p:sp>
      <p:sp>
        <p:nvSpPr>
          <p:cNvPr id="6" name="object 6"/>
          <p:cNvSpPr txBox="1"/>
          <p:nvPr/>
        </p:nvSpPr>
        <p:spPr>
          <a:xfrm>
            <a:off x="2096735" y="3998564"/>
            <a:ext cx="8228966" cy="2400300"/>
          </a:xfrm>
          <a:prstGeom prst="rect">
            <a:avLst/>
          </a:prstGeom>
        </p:spPr>
        <p:txBody>
          <a:bodyPr vert="horz" wrap="square" lIns="0" tIns="0" rIns="0" bIns="0" rtlCol="0">
            <a:spAutoFit/>
          </a:bodyPr>
          <a:lstStyle/>
          <a:p>
            <a:pPr marL="0" marR="0">
              <a:lnSpc>
                <a:spcPts val="312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rPr>
              <a:t>5</a:t>
            </a:r>
            <a:r>
              <a:rPr lang="zh-CN" altLang="en-US" sz="2800" spc="150" dirty="0">
                <a:solidFill>
                  <a:srgbClr val="000000"/>
                </a:solidFill>
                <a:latin typeface="VROIPI+STFangsong" panose="02000500000000000000" charset="-122"/>
                <a:cs typeface="VROIPI+STFangsong" panose="02000500000000000000" charset="-122"/>
              </a:rPr>
              <a:t>、如何保障员工的社保知情权</a:t>
            </a:r>
            <a:r>
              <a:rPr sz="2800" spc="150" dirty="0">
                <a:solidFill>
                  <a:srgbClr val="000000"/>
                </a:solidFill>
                <a:latin typeface="VROIPI+STFangsong" panose="02000500000000000000" charset="-122"/>
                <a:cs typeface="VROIPI+STFangsong" panose="02000500000000000000" charset="-122"/>
              </a:rPr>
              <a:t> ？</a:t>
            </a:r>
            <a:r>
              <a:rPr lang="zh-CN" sz="2800" spc="150" dirty="0">
                <a:solidFill>
                  <a:srgbClr val="000000"/>
                </a:solidFill>
                <a:latin typeface="VROIPI+STFangsong" panose="02000500000000000000" charset="-122"/>
                <a:cs typeface="VROIPI+STFangsong" panose="02000500000000000000" charset="-122"/>
              </a:rPr>
              <a:t>（</a:t>
            </a:r>
            <a:r>
              <a:rPr lang="en-US" altLang="zh-CN" sz="2800" spc="150" dirty="0">
                <a:solidFill>
                  <a:srgbClr val="000000"/>
                </a:solidFill>
                <a:latin typeface="VROIPI+STFangsong" panose="02000500000000000000" charset="-122"/>
                <a:cs typeface="VROIPI+STFangsong" panose="02000500000000000000" charset="-122"/>
              </a:rPr>
              <a:t>HR</a:t>
            </a:r>
            <a:r>
              <a:rPr lang="zh-CN" altLang="en-US" sz="2800" spc="150" dirty="0">
                <a:solidFill>
                  <a:srgbClr val="000000"/>
                </a:solidFill>
                <a:latin typeface="VROIPI+STFangsong" panose="02000500000000000000" charset="-122"/>
                <a:cs typeface="VROIPI+STFangsong" panose="02000500000000000000" charset="-122"/>
              </a:rPr>
              <a:t>应从事务办理提升到政策解答）</a:t>
            </a:r>
            <a:endParaRPr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rPr>
              <a:t>6</a:t>
            </a:r>
            <a:r>
              <a:rPr lang="zh-CN" altLang="en-US" sz="2800" spc="150" dirty="0">
                <a:solidFill>
                  <a:srgbClr val="000000"/>
                </a:solidFill>
                <a:latin typeface="VROIPI+STFangsong" panose="02000500000000000000" charset="-122"/>
                <a:cs typeface="VROIPI+STFangsong" panose="02000500000000000000" charset="-122"/>
              </a:rPr>
              <a:t>、离职员工最后一个月如何上社保？</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7</a:t>
            </a:r>
            <a:r>
              <a:rPr lang="zh-CN" altLang="en-US" sz="2800" spc="150" dirty="0">
                <a:solidFill>
                  <a:srgbClr val="000000"/>
                </a:solidFill>
                <a:latin typeface="VROIPI+STFangsong" panose="02000500000000000000" charset="-122"/>
                <a:cs typeface="VROIPI+STFangsong" panose="02000500000000000000" charset="-122"/>
              </a:rPr>
              <a:t>、离岗十年劳动关系未断，单位为员工补缴社保</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8</a:t>
            </a:r>
            <a:r>
              <a:rPr lang="zh-CN" altLang="en-US" sz="2800" spc="150" dirty="0">
                <a:solidFill>
                  <a:srgbClr val="000000"/>
                </a:solidFill>
                <a:latin typeface="VROIPI+STFangsong" panose="02000500000000000000" charset="-122"/>
                <a:cs typeface="VROIPI+STFangsong" panose="02000500000000000000" charset="-122"/>
              </a:rPr>
              <a:t>、操作失误忘记减员，多交社保费怎么办？</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9</a:t>
            </a:r>
            <a:r>
              <a:rPr lang="zh-CN" altLang="en-US" sz="2800" spc="150" dirty="0">
                <a:solidFill>
                  <a:srgbClr val="000000"/>
                </a:solidFill>
                <a:latin typeface="VROIPI+STFangsong" panose="02000500000000000000" charset="-122"/>
                <a:cs typeface="VROIPI+STFangsong" panose="02000500000000000000" charset="-122"/>
              </a:rPr>
              <a:t>、离职协议没签好，钱给事未了</a:t>
            </a:r>
            <a:endParaRPr lang="zh-CN" altLang="en-US" sz="2800" spc="150" dirty="0">
              <a:solidFill>
                <a:srgbClr val="000000"/>
              </a:solidFill>
              <a:latin typeface="VROIPI+STFangsong" panose="02000500000000000000" charset="-122"/>
              <a:cs typeface="VROIPI+STFangsong" panose="02000500000000000000" charset="-122"/>
            </a:endParaRPr>
          </a:p>
        </p:txBody>
      </p:sp>
      <p:pic>
        <p:nvPicPr>
          <p:cNvPr id="13" name="图片 12" descr="议和劳动人事学院logo"/>
          <p:cNvPicPr>
            <a:picLocks noChangeAspect="1"/>
          </p:cNvPicPr>
          <p:nvPr/>
        </p:nvPicPr>
        <p:blipFill>
          <a:blip r:embed="rId1"/>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2"/>
          <a:stretch>
            <a:fillRect/>
          </a:stretch>
        </p:blipFill>
        <p:spPr>
          <a:xfrm>
            <a:off x="8160385" y="309880"/>
            <a:ext cx="1550035" cy="571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524841" y="835239"/>
            <a:ext cx="1521475" cy="1460500"/>
          </a:xfrm>
          <a:prstGeom prst="rect">
            <a:avLst/>
          </a:prstGeom>
        </p:spPr>
        <p:txBody>
          <a:bodyPr vert="horz" wrap="square" lIns="0" tIns="0" rIns="0" bIns="0" rtlCol="0">
            <a:spAutoFit/>
          </a:bodyPr>
          <a:lstStyle/>
          <a:p>
            <a:pPr marL="0" marR="0">
              <a:lnSpc>
                <a:spcPts val="11390"/>
              </a:lnSpc>
              <a:spcBef>
                <a:spcPts val="0"/>
              </a:spcBef>
              <a:spcAft>
                <a:spcPts val="0"/>
              </a:spcAft>
            </a:pPr>
            <a:r>
              <a:rPr sz="8650" dirty="0">
                <a:solidFill>
                  <a:schemeClr val="accent1"/>
                </a:solidFill>
                <a:latin typeface="QUIMMK+HYQiHeiKW-55S" panose="02000500000000000000" charset="-122"/>
                <a:cs typeface="QUIMMK+HYQiHeiKW-55S" panose="02000500000000000000" charset="-122"/>
              </a:rPr>
              <a:t>0</a:t>
            </a:r>
            <a:r>
              <a:rPr lang="en-US" sz="8650" dirty="0">
                <a:solidFill>
                  <a:schemeClr val="accent1"/>
                </a:solidFill>
                <a:latin typeface="QUIMMK+HYQiHeiKW-55S" panose="02000500000000000000" charset="-122"/>
                <a:cs typeface="QUIMMK+HYQiHeiKW-55S" panose="02000500000000000000" charset="-122"/>
              </a:rPr>
              <a:t>7</a:t>
            </a:r>
            <a:endParaRPr lang="en-US" sz="8650" dirty="0">
              <a:solidFill>
                <a:schemeClr val="accent1"/>
              </a:solidFill>
              <a:latin typeface="QUIMMK+HYQiHeiKW-55S" panose="02000500000000000000" charset="-122"/>
              <a:cs typeface="QUIMMK+HYQiHeiKW-55S" panose="02000500000000000000" charset="-122"/>
            </a:endParaRPr>
          </a:p>
        </p:txBody>
      </p:sp>
      <p:sp>
        <p:nvSpPr>
          <p:cNvPr id="4" name="object 4"/>
          <p:cNvSpPr txBox="1"/>
          <p:nvPr/>
        </p:nvSpPr>
        <p:spPr>
          <a:xfrm>
            <a:off x="3072730" y="1123315"/>
            <a:ext cx="3408045" cy="459105"/>
          </a:xfrm>
          <a:prstGeom prst="rect">
            <a:avLst/>
          </a:prstGeom>
        </p:spPr>
        <p:txBody>
          <a:bodyPr vert="horz" wrap="square" lIns="0" tIns="0" rIns="0" bIns="0" rtlCol="0">
            <a:spAutoFit/>
          </a:bodyPr>
          <a:lstStyle/>
          <a:p>
            <a:pPr marL="0" marR="0">
              <a:lnSpc>
                <a:spcPts val="3580"/>
              </a:lnSpc>
              <a:spcBef>
                <a:spcPts val="0"/>
              </a:spcBef>
              <a:spcAft>
                <a:spcPts val="0"/>
              </a:spcAft>
            </a:pPr>
            <a:r>
              <a:rPr sz="3200" b="1" i="1" dirty="0">
                <a:solidFill>
                  <a:schemeClr val="accent1"/>
                </a:solidFill>
                <a:latin typeface="LKKHSV+Arial Bold Italic" panose="02000500000000000000"/>
                <a:cs typeface="LKKHSV+Arial Bold Italic" panose="02000500000000000000"/>
              </a:rPr>
              <a:t>Part </a:t>
            </a:r>
            <a:r>
              <a:rPr lang="en-US" sz="3200" b="1" i="1" dirty="0">
                <a:solidFill>
                  <a:schemeClr val="accent1"/>
                </a:solidFill>
                <a:latin typeface="LKKHSV+Arial Bold Italic" panose="02000500000000000000"/>
                <a:cs typeface="LKKHSV+Arial Bold Italic" panose="02000500000000000000"/>
              </a:rPr>
              <a:t>Seven</a:t>
            </a:r>
            <a:endParaRPr lang="en-US" sz="3200" b="1" i="1" dirty="0">
              <a:solidFill>
                <a:schemeClr val="accent1"/>
              </a:solidFill>
              <a:latin typeface="LKKHSV+Arial Bold Italic" panose="02000500000000000000"/>
              <a:cs typeface="LKKHSV+Arial Bold Italic" panose="02000500000000000000"/>
            </a:endParaRPr>
          </a:p>
        </p:txBody>
      </p:sp>
      <p:sp>
        <p:nvSpPr>
          <p:cNvPr id="5" name="object 5"/>
          <p:cNvSpPr txBox="1"/>
          <p:nvPr/>
        </p:nvSpPr>
        <p:spPr>
          <a:xfrm>
            <a:off x="3072730" y="1582420"/>
            <a:ext cx="5827395"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dirty="0">
                <a:solidFill>
                  <a:schemeClr val="accent1"/>
                </a:solidFill>
                <a:latin typeface="黑体" panose="02010609060101010101" charset="-122"/>
                <a:ea typeface="黑体" panose="02010609060101010101" charset="-122"/>
                <a:cs typeface="KSBQSV+HYShuSongErKW" panose="02000500000000000000" charset="-122"/>
              </a:rPr>
              <a:t>工伤</a:t>
            </a:r>
            <a:r>
              <a:rPr lang="zh-CN" sz="3200" dirty="0">
                <a:solidFill>
                  <a:schemeClr val="accent1"/>
                </a:solidFill>
                <a:latin typeface="黑体" panose="02010609060101010101" charset="-122"/>
                <a:ea typeface="黑体" panose="02010609060101010101" charset="-122"/>
                <a:cs typeface="KSBQSV+HYShuSongErKW" panose="02000500000000000000" charset="-122"/>
              </a:rPr>
              <a:t>风险和工伤认定的四大关键</a:t>
            </a:r>
            <a:endParaRPr lang="zh-CN" sz="3200" dirty="0">
              <a:solidFill>
                <a:schemeClr val="accent1"/>
              </a:solidFill>
              <a:latin typeface="黑体" panose="02010609060101010101" charset="-122"/>
              <a:ea typeface="黑体" panose="02010609060101010101" charset="-122"/>
              <a:cs typeface="KSBQSV+HYShuSongErKW" panose="02000500000000000000" charset="-122"/>
            </a:endParaRPr>
          </a:p>
        </p:txBody>
      </p:sp>
      <p:graphicFrame>
        <p:nvGraphicFramePr>
          <p:cNvPr id="2" name="图示 1"/>
          <p:cNvGraphicFramePr/>
          <p:nvPr/>
        </p:nvGraphicFramePr>
        <p:xfrm>
          <a:off x="2032600" y="2152650"/>
          <a:ext cx="8128000" cy="44380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3" name="图片 12" descr="议和劳动人事学院logo"/>
          <p:cNvPicPr>
            <a:picLocks noChangeAspect="1"/>
          </p:cNvPicPr>
          <p:nvPr/>
        </p:nvPicPr>
        <p:blipFill>
          <a:blip r:embed="rId6"/>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7"/>
          <a:stretch>
            <a:fillRect/>
          </a:stretch>
        </p:blipFill>
        <p:spPr>
          <a:xfrm>
            <a:off x="8160385" y="309880"/>
            <a:ext cx="1550035" cy="571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888830" y="1279677"/>
            <a:ext cx="1856739"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spc="205" dirty="0">
                <a:solidFill>
                  <a:schemeClr val="accent1"/>
                </a:solidFill>
                <a:latin typeface="黑体" panose="02010609060101010101" charset="-122"/>
                <a:ea typeface="黑体" panose="02010609060101010101" charset="-122"/>
                <a:cs typeface="VROIPI+STFangsong" panose="02000500000000000000" charset="-122"/>
              </a:rPr>
              <a:t>案例讨论</a:t>
            </a:r>
            <a:endParaRPr sz="3200" spc="205" dirty="0">
              <a:solidFill>
                <a:schemeClr val="accent1"/>
              </a:solidFill>
              <a:latin typeface="黑体" panose="02010609060101010101" charset="-122"/>
              <a:ea typeface="黑体" panose="02010609060101010101" charset="-122"/>
              <a:cs typeface="VROIPI+STFangsong" panose="02000500000000000000" charset="-122"/>
            </a:endParaRPr>
          </a:p>
        </p:txBody>
      </p:sp>
      <p:sp>
        <p:nvSpPr>
          <p:cNvPr id="4" name="object 4"/>
          <p:cNvSpPr txBox="1"/>
          <p:nvPr/>
        </p:nvSpPr>
        <p:spPr>
          <a:xfrm>
            <a:off x="2096735" y="2129759"/>
            <a:ext cx="8228966" cy="2800350"/>
          </a:xfrm>
          <a:prstGeom prst="rect">
            <a:avLst/>
          </a:prstGeom>
        </p:spPr>
        <p:txBody>
          <a:bodyPr vert="horz" wrap="square" lIns="0" tIns="0" rIns="0" bIns="0" rtlCol="0">
            <a:spAutoFit/>
          </a:bodyPr>
          <a:lstStyle/>
          <a:p>
            <a:pPr marL="0" marR="0">
              <a:lnSpc>
                <a:spcPts val="312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rPr>
              <a:t>1</a:t>
            </a:r>
            <a:r>
              <a:rPr lang="zh-CN" altLang="en-US" sz="2800" spc="150" dirty="0">
                <a:solidFill>
                  <a:srgbClr val="000000"/>
                </a:solidFill>
                <a:latin typeface="VROIPI+STFangsong" panose="02000500000000000000" charset="-122"/>
                <a:cs typeface="VROIPI+STFangsong" panose="02000500000000000000" charset="-122"/>
              </a:rPr>
              <a:t>、工伤保险的参保对象</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2</a:t>
            </a:r>
            <a:r>
              <a:rPr lang="zh-CN" altLang="en-US" sz="2800" spc="150" dirty="0">
                <a:solidFill>
                  <a:srgbClr val="000000"/>
                </a:solidFill>
                <a:latin typeface="VROIPI+STFangsong" panose="02000500000000000000" charset="-122"/>
                <a:cs typeface="VROIPI+STFangsong" panose="02000500000000000000" charset="-122"/>
              </a:rPr>
              <a:t>、工伤保险的空窗期怎么解决？</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3</a:t>
            </a:r>
            <a:r>
              <a:rPr lang="zh-CN" altLang="en-US" sz="2800" spc="150" dirty="0">
                <a:solidFill>
                  <a:srgbClr val="000000"/>
                </a:solidFill>
                <a:latin typeface="VROIPI+STFangsong" panose="02000500000000000000" charset="-122"/>
                <a:cs typeface="VROIPI+STFangsong" panose="02000500000000000000" charset="-122"/>
              </a:rPr>
              <a:t>、工伤保险可以亡羊补牢吗？</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4</a:t>
            </a:r>
            <a:r>
              <a:rPr lang="zh-CN" altLang="en-US" sz="2800" spc="150" dirty="0">
                <a:solidFill>
                  <a:srgbClr val="000000"/>
                </a:solidFill>
                <a:latin typeface="VROIPI+STFangsong" panose="02000500000000000000" charset="-122"/>
                <a:cs typeface="VROIPI+STFangsong" panose="02000500000000000000" charset="-122"/>
              </a:rPr>
              <a:t>、工伤保险缴费未按个人工资缴纳，工伤赔付是否要补差？</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5</a:t>
            </a:r>
            <a:r>
              <a:rPr lang="zh-CN" altLang="en-US" sz="2800" spc="150" dirty="0">
                <a:solidFill>
                  <a:srgbClr val="000000"/>
                </a:solidFill>
                <a:latin typeface="VROIPI+STFangsong" panose="02000500000000000000" charset="-122"/>
                <a:cs typeface="VROIPI+STFangsong" panose="02000500000000000000" charset="-122"/>
              </a:rPr>
              <a:t>、</a:t>
            </a:r>
            <a:r>
              <a:rPr sz="2800" spc="150" dirty="0">
                <a:solidFill>
                  <a:srgbClr val="000000"/>
                </a:solidFill>
                <a:latin typeface="VROIPI+STFangsong" panose="02000500000000000000" charset="-122"/>
                <a:cs typeface="VROIPI+STFangsong" panose="02000500000000000000" charset="-122"/>
              </a:rPr>
              <a:t>超过工伤保险报销目录的医疗费，应由谁承担？</a:t>
            </a:r>
            <a:endParaRPr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6</a:t>
            </a:r>
            <a:r>
              <a:rPr lang="zh-CN" altLang="en-US" sz="2800" spc="150" dirty="0">
                <a:solidFill>
                  <a:srgbClr val="000000"/>
                </a:solidFill>
                <a:latin typeface="VROIPI+STFangsong" panose="02000500000000000000" charset="-122"/>
                <a:cs typeface="VROIPI+STFangsong" panose="02000500000000000000" charset="-122"/>
              </a:rPr>
              <a:t>、安全生产事故，给企业带来的可怕后果</a:t>
            </a:r>
            <a:endParaRPr lang="zh-CN" altLang="en-US" sz="2800" spc="150" dirty="0">
              <a:solidFill>
                <a:srgbClr val="000000"/>
              </a:solidFill>
              <a:latin typeface="VROIPI+STFangsong" panose="02000500000000000000" charset="-122"/>
              <a:cs typeface="VROIPI+STFangsong" panose="02000500000000000000" charset="-122"/>
            </a:endParaRPr>
          </a:p>
        </p:txBody>
      </p:sp>
      <p:sp>
        <p:nvSpPr>
          <p:cNvPr id="6" name="object 6"/>
          <p:cNvSpPr txBox="1"/>
          <p:nvPr/>
        </p:nvSpPr>
        <p:spPr>
          <a:xfrm>
            <a:off x="2096735" y="4930109"/>
            <a:ext cx="8228966" cy="1200150"/>
          </a:xfrm>
          <a:prstGeom prst="rect">
            <a:avLst/>
          </a:prstGeom>
        </p:spPr>
        <p:txBody>
          <a:bodyPr vert="horz" wrap="square" lIns="0" tIns="0" rIns="0" bIns="0" rtlCol="0">
            <a:spAutoFit/>
          </a:bodyPr>
          <a:lstStyle/>
          <a:p>
            <a:pPr marL="0" marR="0">
              <a:lnSpc>
                <a:spcPts val="312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rPr>
              <a:t>7</a:t>
            </a:r>
            <a:r>
              <a:rPr lang="zh-CN" altLang="en-US" sz="2800" spc="150" dirty="0">
                <a:solidFill>
                  <a:srgbClr val="000000"/>
                </a:solidFill>
                <a:latin typeface="VROIPI+STFangsong" panose="02000500000000000000" charset="-122"/>
                <a:cs typeface="VROIPI+STFangsong" panose="02000500000000000000" charset="-122"/>
              </a:rPr>
              <a:t>、离职后发现职业病，工伤责任追溯到原单位</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8</a:t>
            </a:r>
            <a:r>
              <a:rPr lang="zh-CN" altLang="en-US" sz="2800" spc="150" dirty="0">
                <a:solidFill>
                  <a:srgbClr val="000000"/>
                </a:solidFill>
                <a:latin typeface="VROIPI+STFangsong" panose="02000500000000000000" charset="-122"/>
                <a:cs typeface="VROIPI+STFangsong" panose="02000500000000000000" charset="-122"/>
              </a:rPr>
              <a:t>、为什么说工伤风险是企业应当重点防范的风险之一？</a:t>
            </a:r>
            <a:endParaRPr lang="zh-CN" altLang="en-US" sz="2800" spc="150" dirty="0">
              <a:solidFill>
                <a:srgbClr val="000000"/>
              </a:solidFill>
              <a:latin typeface="VROIPI+STFangsong" panose="02000500000000000000" charset="-122"/>
              <a:cs typeface="VROIPI+STFangsong" panose="02000500000000000000" charset="-122"/>
            </a:endParaRPr>
          </a:p>
        </p:txBody>
      </p:sp>
      <p:pic>
        <p:nvPicPr>
          <p:cNvPr id="13" name="图片 12" descr="议和劳动人事学院logo"/>
          <p:cNvPicPr>
            <a:picLocks noChangeAspect="1"/>
          </p:cNvPicPr>
          <p:nvPr/>
        </p:nvPicPr>
        <p:blipFill>
          <a:blip r:embed="rId1"/>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2"/>
          <a:stretch>
            <a:fillRect/>
          </a:stretch>
        </p:blipFill>
        <p:spPr>
          <a:xfrm>
            <a:off x="8160385" y="309880"/>
            <a:ext cx="1550035" cy="571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359749" y="1340377"/>
            <a:ext cx="5757544" cy="511810"/>
          </a:xfrm>
          <a:prstGeom prst="rect">
            <a:avLst/>
          </a:prstGeom>
        </p:spPr>
        <p:txBody>
          <a:bodyPr vert="horz" wrap="square" lIns="0" tIns="0" rIns="0" bIns="0" rtlCol="0">
            <a:spAutoFit/>
          </a:bodyPr>
          <a:lstStyle/>
          <a:p>
            <a:pPr marL="0" marR="0">
              <a:lnSpc>
                <a:spcPts val="3995"/>
              </a:lnSpc>
              <a:spcBef>
                <a:spcPts val="0"/>
              </a:spcBef>
              <a:spcAft>
                <a:spcPts val="0"/>
              </a:spcAft>
            </a:pPr>
            <a:r>
              <a:rPr sz="4000" spc="505" dirty="0">
                <a:solidFill>
                  <a:schemeClr val="accent1"/>
                </a:solidFill>
                <a:latin typeface="黑体" panose="02010609060101010101" charset="-122"/>
                <a:ea typeface="黑体" panose="02010609060101010101" charset="-122"/>
                <a:cs typeface="DEFMKL+HYFangSongKW" panose="02000500000000000000" charset="-122"/>
              </a:rPr>
              <a:t>工伤</a:t>
            </a:r>
            <a:r>
              <a:rPr lang="zh-CN" sz="4000" spc="505" dirty="0">
                <a:solidFill>
                  <a:schemeClr val="accent1"/>
                </a:solidFill>
                <a:latin typeface="黑体" panose="02010609060101010101" charset="-122"/>
                <a:ea typeface="黑体" panose="02010609060101010101" charset="-122"/>
                <a:cs typeface="DEFMKL+HYFangSongKW" panose="02000500000000000000" charset="-122"/>
              </a:rPr>
              <a:t>认定</a:t>
            </a:r>
            <a:r>
              <a:rPr sz="4000" spc="505" dirty="0">
                <a:solidFill>
                  <a:schemeClr val="accent1"/>
                </a:solidFill>
                <a:latin typeface="黑体" panose="02010609060101010101" charset="-122"/>
                <a:ea typeface="黑体" panose="02010609060101010101" charset="-122"/>
                <a:cs typeface="DEFMKL+HYFangSongKW" panose="02000500000000000000" charset="-122"/>
              </a:rPr>
              <a:t>的四大关键</a:t>
            </a:r>
            <a:endParaRPr sz="4000" spc="505" dirty="0">
              <a:solidFill>
                <a:schemeClr val="accent1"/>
              </a:solidFill>
              <a:latin typeface="黑体" panose="02010609060101010101" charset="-122"/>
              <a:ea typeface="黑体" panose="02010609060101010101" charset="-122"/>
              <a:cs typeface="DEFMKL+HYFangSongKW" panose="02000500000000000000" charset="-122"/>
            </a:endParaRPr>
          </a:p>
        </p:txBody>
      </p:sp>
      <p:sp>
        <p:nvSpPr>
          <p:cNvPr id="4" name="object 4"/>
          <p:cNvSpPr txBox="1"/>
          <p:nvPr/>
        </p:nvSpPr>
        <p:spPr>
          <a:xfrm>
            <a:off x="3652040" y="2577758"/>
            <a:ext cx="279536" cy="257175"/>
          </a:xfrm>
          <a:prstGeom prst="rect">
            <a:avLst/>
          </a:prstGeom>
        </p:spPr>
        <p:txBody>
          <a:bodyPr vert="horz" wrap="square" lIns="0" tIns="0" rIns="0" bIns="0" rtlCol="0">
            <a:spAutoFit/>
          </a:bodyPr>
          <a:lstStyle/>
          <a:p>
            <a:pPr marL="0" marR="0">
              <a:lnSpc>
                <a:spcPts val="2010"/>
              </a:lnSpc>
              <a:spcBef>
                <a:spcPts val="0"/>
              </a:spcBef>
              <a:spcAft>
                <a:spcPts val="0"/>
              </a:spcAft>
            </a:pPr>
            <a:r>
              <a:rPr sz="1800" b="1" dirty="0">
                <a:solidFill>
                  <a:srgbClr val="FFFFFF"/>
                </a:solidFill>
                <a:latin typeface="BIHHNK+Arial Bold" panose="02000500000000000000"/>
                <a:cs typeface="BIHHNK+Arial Bold" panose="02000500000000000000"/>
              </a:rPr>
              <a:t>1</a:t>
            </a:r>
            <a:endParaRPr sz="1800" b="1" dirty="0">
              <a:solidFill>
                <a:srgbClr val="FFFFFF"/>
              </a:solidFill>
              <a:latin typeface="BIHHNK+Arial Bold" panose="02000500000000000000"/>
              <a:cs typeface="BIHHNK+Arial Bold" panose="02000500000000000000"/>
            </a:endParaRPr>
          </a:p>
        </p:txBody>
      </p:sp>
      <p:sp>
        <p:nvSpPr>
          <p:cNvPr id="5" name="object 5"/>
          <p:cNvSpPr txBox="1"/>
          <p:nvPr/>
        </p:nvSpPr>
        <p:spPr>
          <a:xfrm>
            <a:off x="4131389" y="2439174"/>
            <a:ext cx="1428750" cy="40640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rgbClr val="404040"/>
                </a:solidFill>
                <a:latin typeface="QUIMMK+HYQiHeiKW-55S" panose="02000500000000000000" charset="-122"/>
                <a:cs typeface="QUIMMK+HYQiHeiKW-55S" panose="02000500000000000000" charset="-122"/>
              </a:rPr>
              <a:t>一个关系</a:t>
            </a:r>
            <a:endParaRPr sz="2400" spc="150" dirty="0">
              <a:solidFill>
                <a:srgbClr val="404040"/>
              </a:solidFill>
              <a:latin typeface="QUIMMK+HYQiHeiKW-55S" panose="02000500000000000000" charset="-122"/>
              <a:cs typeface="QUIMMK+HYQiHeiKW-55S" panose="02000500000000000000" charset="-122"/>
            </a:endParaRPr>
          </a:p>
        </p:txBody>
      </p:sp>
      <p:sp>
        <p:nvSpPr>
          <p:cNvPr id="6" name="object 6"/>
          <p:cNvSpPr txBox="1"/>
          <p:nvPr/>
        </p:nvSpPr>
        <p:spPr>
          <a:xfrm>
            <a:off x="3652040" y="3398368"/>
            <a:ext cx="279536" cy="1908810"/>
          </a:xfrm>
          <a:prstGeom prst="rect">
            <a:avLst/>
          </a:prstGeom>
        </p:spPr>
        <p:txBody>
          <a:bodyPr vert="horz" wrap="square" lIns="0" tIns="0" rIns="0" bIns="0" rtlCol="0">
            <a:spAutoFit/>
          </a:bodyPr>
          <a:lstStyle/>
          <a:p>
            <a:pPr marL="0" marR="0">
              <a:lnSpc>
                <a:spcPts val="2010"/>
              </a:lnSpc>
              <a:spcBef>
                <a:spcPts val="0"/>
              </a:spcBef>
              <a:spcAft>
                <a:spcPts val="0"/>
              </a:spcAft>
            </a:pPr>
            <a:r>
              <a:rPr sz="1800" b="1" dirty="0">
                <a:solidFill>
                  <a:srgbClr val="FFFFFF"/>
                </a:solidFill>
                <a:latin typeface="BIHHNK+Arial Bold" panose="02000500000000000000"/>
                <a:cs typeface="BIHHNK+Arial Bold" panose="02000500000000000000"/>
              </a:rPr>
              <a:t>2</a:t>
            </a:r>
            <a:endParaRPr sz="1800" b="1" dirty="0">
              <a:solidFill>
                <a:srgbClr val="FFFFFF"/>
              </a:solidFill>
              <a:latin typeface="BIHHNK+Arial Bold" panose="02000500000000000000"/>
              <a:cs typeface="BIHHNK+Arial Bold" panose="02000500000000000000"/>
            </a:endParaRPr>
          </a:p>
          <a:p>
            <a:pPr marL="0" marR="0">
              <a:lnSpc>
                <a:spcPts val="2010"/>
              </a:lnSpc>
              <a:spcBef>
                <a:spcPts val="4455"/>
              </a:spcBef>
              <a:spcAft>
                <a:spcPts val="0"/>
              </a:spcAft>
            </a:pPr>
            <a:r>
              <a:rPr sz="1800" b="1" dirty="0">
                <a:solidFill>
                  <a:srgbClr val="FFFFFF"/>
                </a:solidFill>
                <a:latin typeface="BIHHNK+Arial Bold" panose="02000500000000000000"/>
                <a:cs typeface="BIHHNK+Arial Bold" panose="02000500000000000000"/>
              </a:rPr>
              <a:t>3</a:t>
            </a:r>
            <a:endParaRPr sz="1800" b="1" dirty="0">
              <a:solidFill>
                <a:srgbClr val="FFFFFF"/>
              </a:solidFill>
              <a:latin typeface="BIHHNK+Arial Bold" panose="02000500000000000000"/>
              <a:cs typeface="BIHHNK+Arial Bold" panose="02000500000000000000"/>
            </a:endParaRPr>
          </a:p>
          <a:p>
            <a:pPr marL="0" marR="0">
              <a:lnSpc>
                <a:spcPts val="2010"/>
              </a:lnSpc>
              <a:spcBef>
                <a:spcPts val="4400"/>
              </a:spcBef>
              <a:spcAft>
                <a:spcPts val="0"/>
              </a:spcAft>
            </a:pPr>
            <a:r>
              <a:rPr sz="1800" b="1" dirty="0">
                <a:solidFill>
                  <a:srgbClr val="FFFFFF"/>
                </a:solidFill>
                <a:latin typeface="BIHHNK+Arial Bold" panose="02000500000000000000"/>
                <a:cs typeface="BIHHNK+Arial Bold" panose="02000500000000000000"/>
              </a:rPr>
              <a:t>4</a:t>
            </a:r>
            <a:endParaRPr sz="1800" b="1" dirty="0">
              <a:solidFill>
                <a:srgbClr val="FFFFFF"/>
              </a:solidFill>
              <a:latin typeface="BIHHNK+Arial Bold" panose="02000500000000000000"/>
              <a:cs typeface="BIHHNK+Arial Bold" panose="02000500000000000000"/>
            </a:endParaRPr>
          </a:p>
        </p:txBody>
      </p:sp>
      <p:sp>
        <p:nvSpPr>
          <p:cNvPr id="7" name="object 7"/>
          <p:cNvSpPr txBox="1"/>
          <p:nvPr/>
        </p:nvSpPr>
        <p:spPr>
          <a:xfrm>
            <a:off x="4131389" y="3260598"/>
            <a:ext cx="1428750" cy="40640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rgbClr val="404040"/>
                </a:solidFill>
                <a:latin typeface="QUIMMK+HYQiHeiKW-55S" panose="02000500000000000000" charset="-122"/>
                <a:cs typeface="QUIMMK+HYQiHeiKW-55S" panose="02000500000000000000" charset="-122"/>
              </a:rPr>
              <a:t>三工因素</a:t>
            </a:r>
            <a:endParaRPr sz="2400" spc="150" dirty="0">
              <a:solidFill>
                <a:srgbClr val="404040"/>
              </a:solidFill>
              <a:latin typeface="QUIMMK+HYQiHeiKW-55S" panose="02000500000000000000" charset="-122"/>
              <a:cs typeface="QUIMMK+HYQiHeiKW-55S" panose="02000500000000000000" charset="-122"/>
            </a:endParaRPr>
          </a:p>
        </p:txBody>
      </p:sp>
      <p:sp>
        <p:nvSpPr>
          <p:cNvPr id="8" name="object 8"/>
          <p:cNvSpPr txBox="1"/>
          <p:nvPr/>
        </p:nvSpPr>
        <p:spPr>
          <a:xfrm>
            <a:off x="8360375" y="3720613"/>
            <a:ext cx="1285239"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spc="305" dirty="0">
                <a:solidFill>
                  <a:srgbClr val="FFFFFF"/>
                </a:solidFill>
                <a:latin typeface="QUIMMK+HYQiHeiKW-55S" panose="02000500000000000000" charset="-122"/>
                <a:cs typeface="QUIMMK+HYQiHeiKW-55S" panose="02000500000000000000" charset="-122"/>
              </a:rPr>
              <a:t>四大关键</a:t>
            </a:r>
            <a:endParaRPr sz="2000" spc="305" dirty="0">
              <a:solidFill>
                <a:srgbClr val="FFFFFF"/>
              </a:solidFill>
              <a:latin typeface="QUIMMK+HYQiHeiKW-55S" panose="02000500000000000000" charset="-122"/>
              <a:cs typeface="QUIMMK+HYQiHeiKW-55S" panose="02000500000000000000" charset="-122"/>
            </a:endParaRPr>
          </a:p>
        </p:txBody>
      </p:sp>
      <p:sp>
        <p:nvSpPr>
          <p:cNvPr id="9" name="object 9"/>
          <p:cNvSpPr txBox="1"/>
          <p:nvPr/>
        </p:nvSpPr>
        <p:spPr>
          <a:xfrm>
            <a:off x="4131389" y="4081208"/>
            <a:ext cx="2076450" cy="122936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rgbClr val="404040"/>
                </a:solidFill>
                <a:latin typeface="QUIMMK+HYQiHeiKW-55S" panose="02000500000000000000" charset="-122"/>
                <a:cs typeface="QUIMMK+HYQiHeiKW-55S" panose="02000500000000000000" charset="-122"/>
              </a:rPr>
              <a:t>无过错原则</a:t>
            </a:r>
            <a:endParaRPr sz="2400" spc="150" dirty="0">
              <a:solidFill>
                <a:srgbClr val="404040"/>
              </a:solidFill>
              <a:latin typeface="QUIMMK+HYQiHeiKW-55S" panose="02000500000000000000" charset="-122"/>
              <a:cs typeface="QUIMMK+HYQiHeiKW-55S" panose="02000500000000000000" charset="-122"/>
            </a:endParaRPr>
          </a:p>
          <a:p>
            <a:pPr marL="0" marR="0">
              <a:lnSpc>
                <a:spcPts val="3170"/>
              </a:lnSpc>
              <a:spcBef>
                <a:spcPts val="3250"/>
              </a:spcBef>
              <a:spcAft>
                <a:spcPts val="0"/>
              </a:spcAft>
            </a:pPr>
            <a:r>
              <a:rPr sz="2400" spc="150" dirty="0">
                <a:solidFill>
                  <a:srgbClr val="404040"/>
                </a:solidFill>
                <a:latin typeface="QUIMMK+HYQiHeiKW-55S" panose="02000500000000000000" charset="-122"/>
                <a:cs typeface="QUIMMK+HYQiHeiKW-55S" panose="02000500000000000000" charset="-122"/>
              </a:rPr>
              <a:t>举证责任倒置</a:t>
            </a:r>
            <a:endParaRPr sz="2400" spc="150" dirty="0">
              <a:solidFill>
                <a:srgbClr val="404040"/>
              </a:solidFill>
              <a:latin typeface="QUIMMK+HYQiHeiKW-55S" panose="02000500000000000000" charset="-122"/>
              <a:cs typeface="QUIMMK+HYQiHeiKW-55S"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584030" y="1193846"/>
            <a:ext cx="2466339" cy="745490"/>
          </a:xfrm>
          <a:prstGeom prst="rect">
            <a:avLst/>
          </a:prstGeom>
        </p:spPr>
        <p:txBody>
          <a:bodyPr vert="horz" wrap="square" lIns="0" tIns="0" rIns="0" bIns="0" rtlCol="0">
            <a:spAutoFit/>
          </a:bodyPr>
          <a:lstStyle/>
          <a:p>
            <a:pPr marL="0" marR="0">
              <a:lnSpc>
                <a:spcPts val="5815"/>
              </a:lnSpc>
              <a:spcBef>
                <a:spcPts val="0"/>
              </a:spcBef>
              <a:spcAft>
                <a:spcPts val="0"/>
              </a:spcAft>
            </a:pPr>
            <a:r>
              <a:rPr sz="4400" spc="205" dirty="0">
                <a:solidFill>
                  <a:schemeClr val="accent1"/>
                </a:solidFill>
                <a:latin typeface="QUIMMK+HYQiHeiKW-55S" panose="02000500000000000000" charset="-122"/>
                <a:cs typeface="QUIMMK+HYQiHeiKW-55S" panose="02000500000000000000" charset="-122"/>
              </a:rPr>
              <a:t>一个关系</a:t>
            </a:r>
            <a:endParaRPr sz="4400" spc="205" dirty="0">
              <a:solidFill>
                <a:schemeClr val="accent1"/>
              </a:solidFill>
              <a:latin typeface="QUIMMK+HYQiHeiKW-55S" panose="02000500000000000000" charset="-122"/>
              <a:cs typeface="QUIMMK+HYQiHeiKW-55S" panose="02000500000000000000" charset="-122"/>
            </a:endParaRPr>
          </a:p>
        </p:txBody>
      </p:sp>
      <p:sp>
        <p:nvSpPr>
          <p:cNvPr id="4" name="object 4"/>
          <p:cNvSpPr txBox="1"/>
          <p:nvPr/>
        </p:nvSpPr>
        <p:spPr>
          <a:xfrm>
            <a:off x="1910045" y="2202180"/>
            <a:ext cx="6696710" cy="1093470"/>
          </a:xfrm>
          <a:prstGeom prst="rect">
            <a:avLst/>
          </a:prstGeom>
        </p:spPr>
        <p:txBody>
          <a:bodyPr vert="horz" wrap="square" lIns="0" tIns="0" rIns="0" bIns="0" rtlCol="0">
            <a:spAutoFit/>
          </a:bodyPr>
          <a:lstStyle/>
          <a:p>
            <a:pPr marL="0" marR="0">
              <a:lnSpc>
                <a:spcPts val="3120"/>
              </a:lnSpc>
              <a:spcBef>
                <a:spcPts val="0"/>
              </a:spcBef>
              <a:spcAft>
                <a:spcPts val="0"/>
              </a:spcAft>
            </a:pPr>
            <a:r>
              <a:rPr sz="2800" dirty="0">
                <a:solidFill>
                  <a:schemeClr val="tx1"/>
                </a:solidFill>
                <a:latin typeface="仿宋" panose="02010609060101010101" charset="-122"/>
                <a:ea typeface="仿宋" panose="02010609060101010101" charset="-122"/>
                <a:cs typeface="仿宋" panose="02010609060101010101" charset="-122"/>
              </a:rPr>
              <a:t>•</a:t>
            </a:r>
            <a:r>
              <a:rPr sz="2800" spc="150" dirty="0">
                <a:solidFill>
                  <a:schemeClr val="tx1"/>
                </a:solidFill>
                <a:latin typeface="仿宋" panose="02010609060101010101" charset="-122"/>
                <a:ea typeface="仿宋" panose="02010609060101010101" charset="-122"/>
                <a:cs typeface="仿宋" panose="02010609060101010101" charset="-122"/>
              </a:rPr>
              <a:t>何小明与中铁十七局确认劳动关系纠纷</a:t>
            </a:r>
            <a:endParaRPr sz="28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20"/>
              </a:lnSpc>
              <a:spcBef>
                <a:spcPts val="2290"/>
              </a:spcBef>
              <a:spcAft>
                <a:spcPts val="0"/>
              </a:spcAft>
            </a:pPr>
            <a:r>
              <a:rPr sz="2800" dirty="0">
                <a:solidFill>
                  <a:schemeClr val="tx1"/>
                </a:solidFill>
                <a:latin typeface="仿宋" panose="02010609060101010101" charset="-122"/>
                <a:ea typeface="仿宋" panose="02010609060101010101" charset="-122"/>
                <a:cs typeface="仿宋" panose="02010609060101010101" charset="-122"/>
              </a:rPr>
              <a:t>•</a:t>
            </a:r>
            <a:r>
              <a:rPr sz="2800" spc="150" dirty="0">
                <a:solidFill>
                  <a:schemeClr val="tx1"/>
                </a:solidFill>
                <a:latin typeface="仿宋" panose="02010609060101010101" charset="-122"/>
                <a:ea typeface="仿宋" panose="02010609060101010101" charset="-122"/>
                <a:cs typeface="仿宋" panose="02010609060101010101" charset="-122"/>
              </a:rPr>
              <a:t>超龄人员能否认定工伤</a:t>
            </a:r>
            <a:r>
              <a:rPr lang="zh-CN" sz="2800" spc="150" dirty="0">
                <a:solidFill>
                  <a:schemeClr val="tx1"/>
                </a:solidFill>
                <a:latin typeface="仿宋" panose="02010609060101010101" charset="-122"/>
                <a:ea typeface="仿宋" panose="02010609060101010101" charset="-122"/>
                <a:cs typeface="仿宋" panose="02010609060101010101" charset="-122"/>
              </a:rPr>
              <a:t>？</a:t>
            </a:r>
            <a:endParaRPr lang="zh-CN" sz="2800" spc="150" dirty="0">
              <a:solidFill>
                <a:schemeClr val="tx1"/>
              </a:solidFill>
              <a:latin typeface="仿宋" panose="02010609060101010101" charset="-122"/>
              <a:ea typeface="仿宋" panose="02010609060101010101" charset="-122"/>
              <a:cs typeface="仿宋" panose="02010609060101010101" charset="-122"/>
            </a:endParaRPr>
          </a:p>
        </p:txBody>
      </p:sp>
      <p:sp>
        <p:nvSpPr>
          <p:cNvPr id="5" name="object 5"/>
          <p:cNvSpPr txBox="1"/>
          <p:nvPr/>
        </p:nvSpPr>
        <p:spPr>
          <a:xfrm>
            <a:off x="1910045" y="3537585"/>
            <a:ext cx="8087360" cy="1200150"/>
          </a:xfrm>
          <a:prstGeom prst="rect">
            <a:avLst/>
          </a:prstGeom>
        </p:spPr>
        <p:txBody>
          <a:bodyPr vert="horz" wrap="square" lIns="0" tIns="0" rIns="0" bIns="0" rtlCol="0">
            <a:spAutoFit/>
          </a:bodyPr>
          <a:lstStyle/>
          <a:p>
            <a:pPr marL="0" marR="0">
              <a:lnSpc>
                <a:spcPts val="3120"/>
              </a:lnSpc>
              <a:spcBef>
                <a:spcPts val="0"/>
              </a:spcBef>
              <a:spcAft>
                <a:spcPts val="0"/>
              </a:spcAft>
            </a:pPr>
            <a:r>
              <a:rPr sz="2800" spc="150" dirty="0">
                <a:latin typeface="仿宋" panose="02010609060101010101" charset="-122"/>
                <a:ea typeface="仿宋" panose="02010609060101010101" charset="-122"/>
                <a:cs typeface="仿宋" panose="02010609060101010101" charset="-122"/>
              </a:rPr>
              <a:t>•张某应聘焊工，进行操作考核时发生飞溅伤及左 </a:t>
            </a:r>
            <a:r>
              <a:rPr sz="2800" spc="150" dirty="0">
                <a:latin typeface="仿宋" panose="02010609060101010101" charset="-122"/>
                <a:ea typeface="仿宋" panose="02010609060101010101" charset="-122"/>
                <a:cs typeface="仿宋" panose="02010609060101010101" charset="-122"/>
                <a:sym typeface="+mn-ea"/>
              </a:rPr>
              <a:t>眼，左眼失明，可否认定工伤？</a:t>
            </a:r>
            <a:endParaRPr sz="2800" spc="150" dirty="0">
              <a:latin typeface="仿宋" panose="02010609060101010101" charset="-122"/>
              <a:ea typeface="仿宋" panose="02010609060101010101" charset="-122"/>
              <a:cs typeface="仿宋" panose="02010609060101010101" charset="-122"/>
            </a:endParaRPr>
          </a:p>
          <a:p>
            <a:pPr marL="0" marR="0">
              <a:lnSpc>
                <a:spcPts val="3120"/>
              </a:lnSpc>
              <a:spcBef>
                <a:spcPts val="0"/>
              </a:spcBef>
              <a:spcAft>
                <a:spcPts val="0"/>
              </a:spcAft>
            </a:pPr>
            <a:endParaRPr sz="2800" spc="150" dirty="0">
              <a:latin typeface="仿宋" panose="02010609060101010101" charset="-122"/>
              <a:ea typeface="仿宋" panose="02010609060101010101" charset="-122"/>
              <a:cs typeface="仿宋" panose="02010609060101010101" charset="-122"/>
            </a:endParaRPr>
          </a:p>
        </p:txBody>
      </p:sp>
      <p:sp>
        <p:nvSpPr>
          <p:cNvPr id="7" name="object 7"/>
          <p:cNvSpPr txBox="1"/>
          <p:nvPr/>
        </p:nvSpPr>
        <p:spPr>
          <a:xfrm>
            <a:off x="1910045" y="4505960"/>
            <a:ext cx="8245475" cy="1200150"/>
          </a:xfrm>
          <a:prstGeom prst="rect">
            <a:avLst/>
          </a:prstGeom>
        </p:spPr>
        <p:txBody>
          <a:bodyPr vert="horz" wrap="square" lIns="0" tIns="0" rIns="0" bIns="0" rtlCol="0">
            <a:spAutoFit/>
          </a:bodyPr>
          <a:lstStyle/>
          <a:p>
            <a:pPr marL="0" marR="0" algn="l">
              <a:lnSpc>
                <a:spcPts val="3120"/>
              </a:lnSpc>
              <a:spcBef>
                <a:spcPts val="0"/>
              </a:spcBef>
              <a:spcAft>
                <a:spcPts val="0"/>
              </a:spcAft>
              <a:buClrTx/>
              <a:buSzTx/>
              <a:buNone/>
            </a:pPr>
            <a:r>
              <a:rPr sz="2800" spc="150" dirty="0">
                <a:latin typeface="仿宋" panose="02010609060101010101" charset="-122"/>
                <a:ea typeface="仿宋" panose="02010609060101010101" charset="-122"/>
                <a:cs typeface="仿宋" panose="02010609060101010101" charset="-122"/>
              </a:rPr>
              <a:t>•某公司对应聘劳动者组织体能测试，其中一项体级测试为100米冲刺，刘某突然晕倒，经抢救无效死亡，可否认定工伤？</a:t>
            </a:r>
            <a:endParaRPr sz="2800" spc="150" dirty="0">
              <a:latin typeface="仿宋" panose="02010609060101010101" charset="-122"/>
              <a:ea typeface="仿宋" panose="02010609060101010101" charset="-122"/>
              <a:cs typeface="仿宋" panose="02010609060101010101"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35"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728175" y="1124331"/>
            <a:ext cx="1373504" cy="30734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DEFMKL+HYFangSongKW" panose="02000500000000000000" charset="-122"/>
                <a:cs typeface="DEFMKL+HYFangSongKW" panose="02000500000000000000" charset="-122"/>
              </a:rPr>
              <a:t>讲师简介</a:t>
            </a:r>
            <a:endParaRPr sz="2400" dirty="0">
              <a:solidFill>
                <a:srgbClr val="000000"/>
              </a:solidFill>
              <a:latin typeface="DEFMKL+HYFangSongKW" panose="02000500000000000000" charset="-122"/>
              <a:cs typeface="DEFMKL+HYFangSongKW" panose="02000500000000000000" charset="-122"/>
            </a:endParaRPr>
          </a:p>
        </p:txBody>
      </p:sp>
      <p:sp>
        <p:nvSpPr>
          <p:cNvPr id="4" name="object 4"/>
          <p:cNvSpPr txBox="1"/>
          <p:nvPr/>
        </p:nvSpPr>
        <p:spPr>
          <a:xfrm>
            <a:off x="4333840" y="1655832"/>
            <a:ext cx="319742" cy="1182370"/>
          </a:xfrm>
          <a:prstGeom prst="rect">
            <a:avLst/>
          </a:prstGeom>
        </p:spPr>
        <p:txBody>
          <a:bodyPr vert="horz" wrap="square" lIns="0" tIns="0" rIns="0" bIns="0" rtlCol="0">
            <a:spAutoFit/>
          </a:bodyPr>
          <a:lstStyle/>
          <a:p>
            <a:pPr marL="0" marR="0">
              <a:lnSpc>
                <a:spcPts val="2355"/>
              </a:lnSpc>
              <a:spcBef>
                <a:spcPts val="0"/>
              </a:spcBef>
              <a:spcAft>
                <a:spcPts val="0"/>
              </a:spcAft>
            </a:pPr>
            <a:endParaRPr sz="1800" dirty="0">
              <a:solidFill>
                <a:srgbClr val="000000"/>
              </a:solidFill>
              <a:latin typeface="VGUAID+Thonburi" panose="02000500000000000000"/>
              <a:cs typeface="VGUAID+Thonburi" panose="02000500000000000000"/>
            </a:endParaRPr>
          </a:p>
          <a:p>
            <a:pPr marL="0" marR="0">
              <a:lnSpc>
                <a:spcPts val="2355"/>
              </a:lnSpc>
              <a:spcBef>
                <a:spcPts val="4510"/>
              </a:spcBef>
              <a:spcAft>
                <a:spcPts val="0"/>
              </a:spcAft>
            </a:pPr>
            <a:endParaRPr sz="1800" dirty="0">
              <a:solidFill>
                <a:srgbClr val="000000"/>
              </a:solidFill>
              <a:latin typeface="VGUAID+Thonburi" panose="02000500000000000000"/>
              <a:cs typeface="VGUAID+Thonburi" panose="02000500000000000000"/>
            </a:endParaRPr>
          </a:p>
        </p:txBody>
      </p:sp>
      <p:sp>
        <p:nvSpPr>
          <p:cNvPr id="5" name="object 5"/>
          <p:cNvSpPr txBox="1"/>
          <p:nvPr/>
        </p:nvSpPr>
        <p:spPr>
          <a:xfrm>
            <a:off x="4728175" y="1656207"/>
            <a:ext cx="5653402" cy="46164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DEFMKL+HYFangSongKW" panose="02000500000000000000" charset="-122"/>
                <a:cs typeface="DEFMKL+HYFangSongKW" panose="02000500000000000000" charset="-122"/>
              </a:rPr>
              <a:t>方维忠律师，厦门大学法学院</a:t>
            </a:r>
            <a:r>
              <a:rPr lang="zh-CN" sz="1800" dirty="0">
                <a:solidFill>
                  <a:srgbClr val="000000"/>
                </a:solidFill>
                <a:latin typeface="DEFMKL+HYFangSongKW" panose="02000500000000000000" charset="-122"/>
                <a:cs typeface="DEFMKL+HYFangSongKW" panose="02000500000000000000" charset="-122"/>
              </a:rPr>
              <a:t>毕业</a:t>
            </a:r>
            <a:r>
              <a:rPr sz="1800" dirty="0">
                <a:solidFill>
                  <a:srgbClr val="000000"/>
                </a:solidFill>
                <a:latin typeface="DEFMKL+HYFangSongKW" panose="02000500000000000000" charset="-122"/>
                <a:cs typeface="DEFMKL+HYFangSongKW" panose="02000500000000000000" charset="-122"/>
              </a:rPr>
              <a:t>，研究生学历。从事律师工作25年，专业领域为公司法和劳动法。</a:t>
            </a:r>
            <a:endParaRPr sz="1800" dirty="0">
              <a:solidFill>
                <a:srgbClr val="000000"/>
              </a:solidFill>
              <a:latin typeface="DEFMKL+HYFangSongKW" panose="02000500000000000000" charset="-122"/>
              <a:cs typeface="DEFMKL+HYFangSongKW" panose="02000500000000000000" charset="-122"/>
            </a:endParaRPr>
          </a:p>
        </p:txBody>
      </p:sp>
      <p:sp>
        <p:nvSpPr>
          <p:cNvPr id="6" name="object 6"/>
          <p:cNvSpPr txBox="1"/>
          <p:nvPr/>
        </p:nvSpPr>
        <p:spPr>
          <a:xfrm>
            <a:off x="4728175" y="2495676"/>
            <a:ext cx="5653402" cy="77787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DEFMKL+HYFangSongKW" panose="02000500000000000000" charset="-122"/>
                <a:cs typeface="DEFMKL+HYFangSongKW" panose="02000500000000000000" charset="-122"/>
              </a:rPr>
              <a:t>从事律师职业以来，代理过多起重大股权纠纷和合同纠</a:t>
            </a:r>
            <a:endParaRPr sz="1800" dirty="0">
              <a:solidFill>
                <a:srgbClr val="000000"/>
              </a:solidFill>
              <a:latin typeface="DEFMKL+HYFangSongKW" panose="02000500000000000000" charset="-122"/>
              <a:cs typeface="DEFMKL+HYFangSongKW" panose="02000500000000000000" charset="-122"/>
            </a:endParaRPr>
          </a:p>
          <a:p>
            <a:pPr marL="0" marR="0">
              <a:lnSpc>
                <a:spcPts val="1800"/>
              </a:lnSpc>
              <a:spcBef>
                <a:spcPts val="360"/>
              </a:spcBef>
              <a:spcAft>
                <a:spcPts val="0"/>
              </a:spcAft>
            </a:pPr>
            <a:r>
              <a:rPr sz="1800" dirty="0">
                <a:solidFill>
                  <a:srgbClr val="000000"/>
                </a:solidFill>
                <a:latin typeface="DEFMKL+HYFangSongKW" panose="02000500000000000000" charset="-122"/>
                <a:cs typeface="DEFMKL+HYFangSongKW" panose="02000500000000000000" charset="-122"/>
              </a:rPr>
              <a:t>纷案件，带领团队代理大量劳动争议案件，并出版个人</a:t>
            </a:r>
            <a:endParaRPr sz="1800" dirty="0">
              <a:solidFill>
                <a:srgbClr val="000000"/>
              </a:solidFill>
              <a:latin typeface="DEFMKL+HYFangSongKW" panose="02000500000000000000" charset="-122"/>
              <a:cs typeface="DEFMKL+HYFangSongKW" panose="02000500000000000000" charset="-122"/>
            </a:endParaRPr>
          </a:p>
          <a:p>
            <a:pPr marL="0" marR="0">
              <a:lnSpc>
                <a:spcPts val="1800"/>
              </a:lnSpc>
              <a:spcBef>
                <a:spcPts val="310"/>
              </a:spcBef>
              <a:spcAft>
                <a:spcPts val="0"/>
              </a:spcAft>
            </a:pPr>
            <a:r>
              <a:rPr sz="1800" dirty="0">
                <a:solidFill>
                  <a:srgbClr val="000000"/>
                </a:solidFill>
                <a:latin typeface="DEFMKL+HYFangSongKW" panose="02000500000000000000" charset="-122"/>
                <a:cs typeface="DEFMKL+HYFangSongKW" panose="02000500000000000000" charset="-122"/>
              </a:rPr>
              <a:t>专著《劳动合同法及实施条例实务操作指南》。</a:t>
            </a:r>
            <a:endParaRPr sz="1800" dirty="0">
              <a:solidFill>
                <a:srgbClr val="000000"/>
              </a:solidFill>
              <a:latin typeface="DEFMKL+HYFangSongKW" panose="02000500000000000000" charset="-122"/>
              <a:cs typeface="DEFMKL+HYFangSongKW" panose="02000500000000000000" charset="-122"/>
            </a:endParaRPr>
          </a:p>
        </p:txBody>
      </p:sp>
      <p:sp>
        <p:nvSpPr>
          <p:cNvPr id="7" name="object 7"/>
          <p:cNvSpPr txBox="1"/>
          <p:nvPr/>
        </p:nvSpPr>
        <p:spPr>
          <a:xfrm>
            <a:off x="4333840" y="3630682"/>
            <a:ext cx="319742" cy="1459230"/>
          </a:xfrm>
          <a:prstGeom prst="rect">
            <a:avLst/>
          </a:prstGeom>
        </p:spPr>
        <p:txBody>
          <a:bodyPr vert="horz" wrap="square" lIns="0" tIns="0" rIns="0" bIns="0" rtlCol="0">
            <a:spAutoFit/>
          </a:bodyPr>
          <a:lstStyle/>
          <a:p>
            <a:pPr marL="0" marR="0">
              <a:lnSpc>
                <a:spcPts val="2355"/>
              </a:lnSpc>
              <a:spcBef>
                <a:spcPts val="0"/>
              </a:spcBef>
              <a:spcAft>
                <a:spcPts val="0"/>
              </a:spcAft>
            </a:pPr>
            <a:endParaRPr sz="1800" dirty="0">
              <a:solidFill>
                <a:srgbClr val="000000"/>
              </a:solidFill>
              <a:latin typeface="VGUAID+Thonburi" panose="02000500000000000000"/>
              <a:cs typeface="VGUAID+Thonburi" panose="02000500000000000000"/>
            </a:endParaRPr>
          </a:p>
          <a:p>
            <a:pPr marL="0" marR="0">
              <a:lnSpc>
                <a:spcPts val="2355"/>
              </a:lnSpc>
              <a:spcBef>
                <a:spcPts val="6670"/>
              </a:spcBef>
              <a:spcAft>
                <a:spcPts val="0"/>
              </a:spcAft>
            </a:pPr>
            <a:endParaRPr sz="1800" dirty="0">
              <a:solidFill>
                <a:srgbClr val="000000"/>
              </a:solidFill>
              <a:latin typeface="VGUAID+Thonburi" panose="02000500000000000000"/>
              <a:cs typeface="VGUAID+Thonburi" panose="02000500000000000000"/>
            </a:endParaRPr>
          </a:p>
        </p:txBody>
      </p:sp>
      <p:sp>
        <p:nvSpPr>
          <p:cNvPr id="8" name="object 8"/>
          <p:cNvSpPr txBox="1"/>
          <p:nvPr/>
        </p:nvSpPr>
        <p:spPr>
          <a:xfrm>
            <a:off x="4728175" y="3716782"/>
            <a:ext cx="5882636" cy="77787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DEFMKL+HYFangSongKW" panose="02000500000000000000" charset="-122"/>
                <a:cs typeface="DEFMKL+HYFangSongKW" panose="02000500000000000000" charset="-122"/>
              </a:rPr>
              <a:t>长期从事劳动法领域的争议预防、争议处理、授课和专</a:t>
            </a:r>
            <a:endParaRPr sz="1800" dirty="0">
              <a:solidFill>
                <a:srgbClr val="000000"/>
              </a:solidFill>
              <a:latin typeface="DEFMKL+HYFangSongKW" panose="02000500000000000000" charset="-122"/>
              <a:cs typeface="DEFMKL+HYFangSongKW" panose="02000500000000000000" charset="-122"/>
            </a:endParaRPr>
          </a:p>
          <a:p>
            <a:pPr marL="0" marR="0">
              <a:lnSpc>
                <a:spcPts val="1800"/>
              </a:lnSpc>
              <a:spcBef>
                <a:spcPts val="360"/>
              </a:spcBef>
              <a:spcAft>
                <a:spcPts val="0"/>
              </a:spcAft>
            </a:pPr>
            <a:r>
              <a:rPr sz="1800" dirty="0">
                <a:solidFill>
                  <a:srgbClr val="000000"/>
                </a:solidFill>
                <a:latin typeface="DEFMKL+HYFangSongKW" panose="02000500000000000000" charset="-122"/>
                <a:cs typeface="DEFMKL+HYFangSongKW" panose="02000500000000000000" charset="-122"/>
              </a:rPr>
              <a:t>项顾问服务。曾经或正在为福建省十多家大型企业提供</a:t>
            </a:r>
            <a:endParaRPr sz="1800" dirty="0">
              <a:solidFill>
                <a:srgbClr val="000000"/>
              </a:solidFill>
              <a:latin typeface="DEFMKL+HYFangSongKW" panose="02000500000000000000" charset="-122"/>
              <a:cs typeface="DEFMKL+HYFangSongKW" panose="02000500000000000000" charset="-122"/>
            </a:endParaRPr>
          </a:p>
          <a:p>
            <a:pPr marL="0" marR="0">
              <a:lnSpc>
                <a:spcPts val="1800"/>
              </a:lnSpc>
              <a:spcBef>
                <a:spcPts val="310"/>
              </a:spcBef>
              <a:spcAft>
                <a:spcPts val="0"/>
              </a:spcAft>
            </a:pPr>
            <a:r>
              <a:rPr sz="1800" dirty="0">
                <a:solidFill>
                  <a:srgbClr val="000000"/>
                </a:solidFill>
                <a:latin typeface="DEFMKL+HYFangSongKW" panose="02000500000000000000" charset="-122"/>
                <a:cs typeface="DEFMKL+HYFangSongKW" panose="02000500000000000000" charset="-122"/>
              </a:rPr>
              <a:t>专项劳动法律顾问、劳动争议处理和重大裁员项目服务。</a:t>
            </a:r>
            <a:endParaRPr sz="1800" dirty="0">
              <a:solidFill>
                <a:srgbClr val="000000"/>
              </a:solidFill>
              <a:latin typeface="DEFMKL+HYFangSongKW" panose="02000500000000000000" charset="-122"/>
              <a:cs typeface="DEFMKL+HYFangSongKW" panose="02000500000000000000" charset="-122"/>
            </a:endParaRPr>
          </a:p>
        </p:txBody>
      </p:sp>
      <p:sp>
        <p:nvSpPr>
          <p:cNvPr id="9" name="object 9"/>
          <p:cNvSpPr txBox="1"/>
          <p:nvPr/>
        </p:nvSpPr>
        <p:spPr>
          <a:xfrm>
            <a:off x="4728175" y="4869307"/>
            <a:ext cx="5659752" cy="77787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DEFMKL+HYFangSongKW" panose="02000500000000000000" charset="-122"/>
                <a:cs typeface="DEFMKL+HYFangSongKW" panose="02000500000000000000" charset="-122"/>
              </a:rPr>
              <a:t>所带领的团队2014年以来成功处理了福建省十多起大中</a:t>
            </a:r>
            <a:endParaRPr sz="1800" dirty="0">
              <a:solidFill>
                <a:srgbClr val="000000"/>
              </a:solidFill>
              <a:latin typeface="DEFMKL+HYFangSongKW" panose="02000500000000000000" charset="-122"/>
              <a:cs typeface="DEFMKL+HYFangSongKW" panose="02000500000000000000" charset="-122"/>
            </a:endParaRPr>
          </a:p>
          <a:p>
            <a:pPr marL="0" marR="0">
              <a:lnSpc>
                <a:spcPts val="1800"/>
              </a:lnSpc>
              <a:spcBef>
                <a:spcPts val="360"/>
              </a:spcBef>
              <a:spcAft>
                <a:spcPts val="0"/>
              </a:spcAft>
            </a:pPr>
            <a:r>
              <a:rPr sz="1800" dirty="0">
                <a:solidFill>
                  <a:srgbClr val="000000"/>
                </a:solidFill>
                <a:latin typeface="DEFMKL+HYFangSongKW" panose="02000500000000000000" charset="-122"/>
                <a:cs typeface="DEFMKL+HYFangSongKW" panose="02000500000000000000" charset="-122"/>
              </a:rPr>
              <a:t>型企业转企改制、关闭清算、重组并购过程的职工分流</a:t>
            </a:r>
            <a:endParaRPr sz="1800" dirty="0">
              <a:solidFill>
                <a:srgbClr val="000000"/>
              </a:solidFill>
              <a:latin typeface="DEFMKL+HYFangSongKW" panose="02000500000000000000" charset="-122"/>
              <a:cs typeface="DEFMKL+HYFangSongKW" panose="02000500000000000000" charset="-122"/>
            </a:endParaRPr>
          </a:p>
          <a:p>
            <a:pPr marL="0" marR="0">
              <a:lnSpc>
                <a:spcPts val="1800"/>
              </a:lnSpc>
              <a:spcBef>
                <a:spcPts val="310"/>
              </a:spcBef>
              <a:spcAft>
                <a:spcPts val="0"/>
              </a:spcAft>
            </a:pPr>
            <a:r>
              <a:rPr sz="1800" dirty="0">
                <a:solidFill>
                  <a:srgbClr val="000000"/>
                </a:solidFill>
                <a:latin typeface="DEFMKL+HYFangSongKW" panose="02000500000000000000" charset="-122"/>
                <a:cs typeface="DEFMKL+HYFangSongKW" panose="02000500000000000000" charset="-122"/>
              </a:rPr>
              <a:t>安置项目，获得客户的高度评价。</a:t>
            </a:r>
            <a:endParaRPr sz="1800" dirty="0">
              <a:solidFill>
                <a:srgbClr val="000000"/>
              </a:solidFill>
              <a:latin typeface="DEFMKL+HYFangSongKW" panose="02000500000000000000" charset="-122"/>
              <a:cs typeface="DEFMKL+HYFangSongKW"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914230" y="763316"/>
            <a:ext cx="2466339" cy="745490"/>
          </a:xfrm>
          <a:prstGeom prst="rect">
            <a:avLst/>
          </a:prstGeom>
        </p:spPr>
        <p:txBody>
          <a:bodyPr vert="horz" wrap="square" lIns="0" tIns="0" rIns="0" bIns="0" rtlCol="0">
            <a:spAutoFit/>
          </a:bodyPr>
          <a:lstStyle/>
          <a:p>
            <a:pPr marL="0" marR="0">
              <a:lnSpc>
                <a:spcPts val="5815"/>
              </a:lnSpc>
              <a:spcBef>
                <a:spcPts val="0"/>
              </a:spcBef>
              <a:spcAft>
                <a:spcPts val="0"/>
              </a:spcAft>
            </a:pPr>
            <a:r>
              <a:rPr sz="4400" spc="205" dirty="0">
                <a:solidFill>
                  <a:schemeClr val="accent1"/>
                </a:solidFill>
                <a:latin typeface="QUIMMK+HYQiHeiKW-55S" panose="02000500000000000000" charset="-122"/>
                <a:cs typeface="QUIMMK+HYQiHeiKW-55S" panose="02000500000000000000" charset="-122"/>
              </a:rPr>
              <a:t>三工因素</a:t>
            </a:r>
            <a:endParaRPr sz="4400" spc="205" dirty="0">
              <a:solidFill>
                <a:schemeClr val="accent1"/>
              </a:solidFill>
              <a:latin typeface="QUIMMK+HYQiHeiKW-55S" panose="02000500000000000000" charset="-122"/>
              <a:cs typeface="QUIMMK+HYQiHeiKW-55S" panose="02000500000000000000" charset="-122"/>
            </a:endParaRPr>
          </a:p>
        </p:txBody>
      </p:sp>
      <p:sp>
        <p:nvSpPr>
          <p:cNvPr id="4" name="object 4"/>
          <p:cNvSpPr txBox="1"/>
          <p:nvPr/>
        </p:nvSpPr>
        <p:spPr>
          <a:xfrm>
            <a:off x="2073240" y="1758612"/>
            <a:ext cx="8148953" cy="1317625"/>
          </a:xfrm>
          <a:prstGeom prst="rect">
            <a:avLst/>
          </a:prstGeom>
        </p:spPr>
        <p:txBody>
          <a:bodyPr vert="horz" wrap="square" lIns="0" tIns="0" rIns="0" bIns="0" rtlCol="0">
            <a:spAutoFit/>
          </a:bodyPr>
          <a:lstStyle/>
          <a:p>
            <a:pPr marL="0" marR="0">
              <a:lnSpc>
                <a:spcPts val="2680"/>
              </a:lnSpc>
              <a:spcBef>
                <a:spcPts val="0"/>
              </a:spcBef>
              <a:spcAft>
                <a:spcPts val="0"/>
              </a:spcAft>
            </a:pPr>
            <a:r>
              <a:rPr sz="2400" dirty="0">
                <a:solidFill>
                  <a:srgbClr val="000000"/>
                </a:solidFill>
                <a:latin typeface="MFMVNF+Arial" panose="02000500000000000000"/>
                <a:cs typeface="MFMVNF+Arial" panose="02000500000000000000"/>
              </a:rPr>
              <a:t>•</a:t>
            </a:r>
            <a:r>
              <a:rPr sz="2400" spc="293" dirty="0">
                <a:solidFill>
                  <a:srgbClr val="000000"/>
                </a:solidFill>
                <a:latin typeface="MFMVNF+Arial" panose="02000500000000000000"/>
                <a:cs typeface="MFMVNF+Arial" panose="02000500000000000000"/>
              </a:rPr>
              <a:t> </a:t>
            </a:r>
            <a:r>
              <a:rPr sz="2400" spc="155" dirty="0">
                <a:solidFill>
                  <a:srgbClr val="000000"/>
                </a:solidFill>
                <a:latin typeface="仿宋" panose="02010609060101010101" charset="-122"/>
                <a:ea typeface="仿宋" panose="02010609060101010101" charset="-122"/>
                <a:cs typeface="VROIPI+STFangsong" panose="02000500000000000000" charset="-122"/>
              </a:rPr>
              <a:t>工作时间：是否包括作业时间内的中断或休息时间，如</a:t>
            </a:r>
            <a:endParaRPr sz="2400" spc="155" dirty="0">
              <a:solidFill>
                <a:srgbClr val="000000"/>
              </a:solidFill>
              <a:latin typeface="仿宋" panose="02010609060101010101" charset="-122"/>
              <a:ea typeface="仿宋" panose="02010609060101010101" charset="-122"/>
              <a:cs typeface="VROIPI+STFangsong" panose="02000500000000000000" charset="-122"/>
            </a:endParaRPr>
          </a:p>
          <a:p>
            <a:pPr marL="228600" marR="0">
              <a:lnSpc>
                <a:spcPts val="2400"/>
              </a:lnSpc>
              <a:spcBef>
                <a:spcPts val="15"/>
              </a:spcBef>
              <a:spcAft>
                <a:spcPts val="0"/>
              </a:spcAft>
            </a:pPr>
            <a:r>
              <a:rPr sz="2400" spc="155" dirty="0">
                <a:solidFill>
                  <a:srgbClr val="000000"/>
                </a:solidFill>
                <a:latin typeface="仿宋" panose="02010609060101010101" charset="-122"/>
                <a:ea typeface="仿宋" panose="02010609060101010101" charset="-122"/>
                <a:cs typeface="VROIPI+STFangsong" panose="02000500000000000000" charset="-122"/>
              </a:rPr>
              <a:t>去洗手间、饮水、抽烟的时间，及由于工作职责需要或</a:t>
            </a:r>
            <a:endParaRPr sz="2400" spc="155" dirty="0">
              <a:solidFill>
                <a:srgbClr val="000000"/>
              </a:solidFill>
              <a:latin typeface="仿宋" panose="02010609060101010101" charset="-122"/>
              <a:ea typeface="仿宋" panose="02010609060101010101" charset="-122"/>
              <a:cs typeface="VROIPI+STFangsong" panose="02000500000000000000" charset="-122"/>
            </a:endParaRPr>
          </a:p>
          <a:p>
            <a:pPr marL="228600" marR="0">
              <a:lnSpc>
                <a:spcPts val="2400"/>
              </a:lnSpc>
              <a:spcBef>
                <a:spcPts val="190"/>
              </a:spcBef>
              <a:spcAft>
                <a:spcPts val="0"/>
              </a:spcAft>
            </a:pPr>
            <a:r>
              <a:rPr sz="2400" spc="155" dirty="0">
                <a:solidFill>
                  <a:srgbClr val="000000"/>
                </a:solidFill>
                <a:latin typeface="仿宋" panose="02010609060101010101" charset="-122"/>
                <a:ea typeface="仿宋" panose="02010609060101010101" charset="-122"/>
                <a:cs typeface="VROIPI+STFangsong" panose="02000500000000000000" charset="-122"/>
              </a:rPr>
              <a:t>者雇主临时指派从事工作的时间，如出差时间、陪客户</a:t>
            </a:r>
            <a:endParaRPr sz="2400" spc="155" dirty="0">
              <a:solidFill>
                <a:srgbClr val="000000"/>
              </a:solidFill>
              <a:latin typeface="仿宋" panose="02010609060101010101" charset="-122"/>
              <a:ea typeface="仿宋" panose="02010609060101010101" charset="-122"/>
              <a:cs typeface="VROIPI+STFangsong" panose="02000500000000000000" charset="-122"/>
            </a:endParaRPr>
          </a:p>
          <a:p>
            <a:pPr marL="228600" marR="0">
              <a:lnSpc>
                <a:spcPts val="2400"/>
              </a:lnSpc>
              <a:spcBef>
                <a:spcPts val="190"/>
              </a:spcBef>
              <a:spcAft>
                <a:spcPts val="0"/>
              </a:spcAft>
            </a:pPr>
            <a:r>
              <a:rPr sz="2400" spc="155" dirty="0">
                <a:solidFill>
                  <a:srgbClr val="000000"/>
                </a:solidFill>
                <a:latin typeface="仿宋" panose="02010609060101010101" charset="-122"/>
                <a:ea typeface="仿宋" panose="02010609060101010101" charset="-122"/>
                <a:cs typeface="VROIPI+STFangsong" panose="02000500000000000000" charset="-122"/>
              </a:rPr>
              <a:t>吃饭时间等；</a:t>
            </a:r>
            <a:endParaRPr sz="2400" spc="155" dirty="0">
              <a:solidFill>
                <a:srgbClr val="000000"/>
              </a:solidFill>
              <a:latin typeface="仿宋" panose="02010609060101010101" charset="-122"/>
              <a:ea typeface="仿宋" panose="02010609060101010101" charset="-122"/>
              <a:cs typeface="VROIPI+STFangsong" panose="02000500000000000000" charset="-122"/>
            </a:endParaRPr>
          </a:p>
        </p:txBody>
      </p:sp>
      <p:sp>
        <p:nvSpPr>
          <p:cNvPr id="5" name="object 5"/>
          <p:cNvSpPr txBox="1"/>
          <p:nvPr/>
        </p:nvSpPr>
        <p:spPr>
          <a:xfrm>
            <a:off x="2073240" y="3204507"/>
            <a:ext cx="8148953" cy="985520"/>
          </a:xfrm>
          <a:prstGeom prst="rect">
            <a:avLst/>
          </a:prstGeom>
        </p:spPr>
        <p:txBody>
          <a:bodyPr vert="horz" wrap="square" lIns="0" tIns="0" rIns="0" bIns="0" rtlCol="0">
            <a:spAutoFit/>
          </a:bodyPr>
          <a:lstStyle/>
          <a:p>
            <a:pPr marL="0" marR="0">
              <a:lnSpc>
                <a:spcPts val="2680"/>
              </a:lnSpc>
              <a:spcBef>
                <a:spcPts val="0"/>
              </a:spcBef>
              <a:spcAft>
                <a:spcPts val="0"/>
              </a:spcAft>
            </a:pPr>
            <a:r>
              <a:rPr sz="2400" dirty="0">
                <a:solidFill>
                  <a:srgbClr val="000000"/>
                </a:solidFill>
                <a:latin typeface="MFMVNF+Arial" panose="02000500000000000000"/>
                <a:cs typeface="MFMVNF+Arial" panose="02000500000000000000"/>
              </a:rPr>
              <a:t>•</a:t>
            </a:r>
            <a:r>
              <a:rPr sz="2400" spc="293" dirty="0">
                <a:solidFill>
                  <a:srgbClr val="000000"/>
                </a:solidFill>
                <a:latin typeface="MFMVNF+Arial" panose="02000500000000000000"/>
                <a:cs typeface="MFMVNF+Arial" panose="02000500000000000000"/>
              </a:rPr>
              <a:t> </a:t>
            </a:r>
            <a:r>
              <a:rPr sz="2400" spc="155" dirty="0">
                <a:solidFill>
                  <a:srgbClr val="000000"/>
                </a:solidFill>
                <a:latin typeface="仿宋" panose="02010609060101010101" charset="-122"/>
                <a:ea typeface="仿宋" panose="02010609060101010101" charset="-122"/>
                <a:cs typeface="VROIPI+STFangsong" panose="02000500000000000000" charset="-122"/>
              </a:rPr>
              <a:t>工作地点：是否包括工作场所附属建筑如食堂、宿舍、</a:t>
            </a:r>
            <a:endParaRPr sz="2400" spc="155" dirty="0">
              <a:solidFill>
                <a:srgbClr val="000000"/>
              </a:solidFill>
              <a:latin typeface="仿宋" panose="02010609060101010101" charset="-122"/>
              <a:ea typeface="仿宋" panose="02010609060101010101" charset="-122"/>
              <a:cs typeface="VROIPI+STFangsong" panose="02000500000000000000" charset="-122"/>
            </a:endParaRPr>
          </a:p>
          <a:p>
            <a:pPr marL="228600" marR="0">
              <a:lnSpc>
                <a:spcPts val="2400"/>
              </a:lnSpc>
              <a:spcBef>
                <a:spcPts val="15"/>
              </a:spcBef>
              <a:spcAft>
                <a:spcPts val="0"/>
              </a:spcAft>
            </a:pPr>
            <a:r>
              <a:rPr sz="2400" spc="155" dirty="0">
                <a:solidFill>
                  <a:srgbClr val="000000"/>
                </a:solidFill>
                <a:latin typeface="仿宋" panose="02010609060101010101" charset="-122"/>
                <a:ea typeface="仿宋" panose="02010609060101010101" charset="-122"/>
                <a:cs typeface="VROIPI+STFangsong" panose="02000500000000000000" charset="-122"/>
              </a:rPr>
              <a:t>洗手间等，及由于工作职责需要或者领导临时指派职工</a:t>
            </a:r>
            <a:endParaRPr sz="2400" spc="155" dirty="0">
              <a:solidFill>
                <a:srgbClr val="000000"/>
              </a:solidFill>
              <a:latin typeface="仿宋" panose="02010609060101010101" charset="-122"/>
              <a:ea typeface="仿宋" panose="02010609060101010101" charset="-122"/>
              <a:cs typeface="VROIPI+STFangsong" panose="02000500000000000000" charset="-122"/>
            </a:endParaRPr>
          </a:p>
          <a:p>
            <a:pPr marL="228600" marR="0">
              <a:lnSpc>
                <a:spcPts val="2400"/>
              </a:lnSpc>
              <a:spcBef>
                <a:spcPts val="190"/>
              </a:spcBef>
              <a:spcAft>
                <a:spcPts val="0"/>
              </a:spcAft>
            </a:pPr>
            <a:r>
              <a:rPr sz="2400" spc="155" dirty="0">
                <a:solidFill>
                  <a:srgbClr val="000000"/>
                </a:solidFill>
                <a:latin typeface="仿宋" panose="02010609060101010101" charset="-122"/>
                <a:ea typeface="仿宋" panose="02010609060101010101" charset="-122"/>
                <a:cs typeface="VROIPI+STFangsong" panose="02000500000000000000" charset="-122"/>
              </a:rPr>
              <a:t>从事某项工作的场所。</a:t>
            </a:r>
            <a:endParaRPr sz="2400" spc="155" dirty="0">
              <a:solidFill>
                <a:srgbClr val="000000"/>
              </a:solidFill>
              <a:latin typeface="仿宋" panose="02010609060101010101" charset="-122"/>
              <a:ea typeface="仿宋" panose="02010609060101010101" charset="-122"/>
              <a:cs typeface="VROIPI+STFangsong" panose="02000500000000000000" charset="-122"/>
            </a:endParaRPr>
          </a:p>
        </p:txBody>
      </p:sp>
      <p:sp>
        <p:nvSpPr>
          <p:cNvPr id="6" name="object 6"/>
          <p:cNvSpPr txBox="1"/>
          <p:nvPr/>
        </p:nvSpPr>
        <p:spPr>
          <a:xfrm>
            <a:off x="2073240" y="4318297"/>
            <a:ext cx="8148953" cy="985520"/>
          </a:xfrm>
          <a:prstGeom prst="rect">
            <a:avLst/>
          </a:prstGeom>
        </p:spPr>
        <p:txBody>
          <a:bodyPr vert="horz" wrap="square" lIns="0" tIns="0" rIns="0" bIns="0" rtlCol="0">
            <a:spAutoFit/>
          </a:bodyPr>
          <a:lstStyle/>
          <a:p>
            <a:pPr marL="0" marR="0">
              <a:lnSpc>
                <a:spcPts val="2680"/>
              </a:lnSpc>
              <a:spcBef>
                <a:spcPts val="0"/>
              </a:spcBef>
              <a:spcAft>
                <a:spcPts val="0"/>
              </a:spcAft>
            </a:pPr>
            <a:r>
              <a:rPr sz="2400" dirty="0">
                <a:solidFill>
                  <a:srgbClr val="000000"/>
                </a:solidFill>
                <a:latin typeface="MFMVNF+Arial" panose="02000500000000000000"/>
                <a:cs typeface="MFMVNF+Arial" panose="02000500000000000000"/>
              </a:rPr>
              <a:t>•</a:t>
            </a:r>
            <a:r>
              <a:rPr sz="2400" spc="293" dirty="0">
                <a:solidFill>
                  <a:srgbClr val="000000"/>
                </a:solidFill>
                <a:latin typeface="MFMVNF+Arial" panose="02000500000000000000"/>
                <a:cs typeface="MFMVNF+Arial" panose="02000500000000000000"/>
              </a:rPr>
              <a:t> </a:t>
            </a:r>
            <a:r>
              <a:rPr sz="2400" spc="155" dirty="0">
                <a:solidFill>
                  <a:srgbClr val="FF0000"/>
                </a:solidFill>
                <a:latin typeface="仿宋" panose="02010609060101010101" charset="-122"/>
                <a:ea typeface="仿宋" panose="02010609060101010101" charset="-122"/>
                <a:cs typeface="VROIPI+STFangsong" panose="02000500000000000000" charset="-122"/>
              </a:rPr>
              <a:t>工作原因（核心因素）</a:t>
            </a:r>
            <a:r>
              <a:rPr sz="2400" spc="155" dirty="0">
                <a:solidFill>
                  <a:srgbClr val="000000"/>
                </a:solidFill>
                <a:latin typeface="仿宋" panose="02010609060101010101" charset="-122"/>
                <a:ea typeface="仿宋" panose="02010609060101010101" charset="-122"/>
                <a:cs typeface="VROIPI+STFangsong" panose="02000500000000000000" charset="-122"/>
              </a:rPr>
              <a:t>：与职工从事本职工作相关的原</a:t>
            </a:r>
            <a:endParaRPr sz="2400" spc="155" dirty="0">
              <a:solidFill>
                <a:srgbClr val="000000"/>
              </a:solidFill>
              <a:latin typeface="仿宋" panose="02010609060101010101" charset="-122"/>
              <a:ea typeface="仿宋" panose="02010609060101010101" charset="-122"/>
              <a:cs typeface="VROIPI+STFangsong" panose="02000500000000000000" charset="-122"/>
            </a:endParaRPr>
          </a:p>
          <a:p>
            <a:pPr marL="228600" marR="0">
              <a:lnSpc>
                <a:spcPts val="2400"/>
              </a:lnSpc>
              <a:spcBef>
                <a:spcPts val="15"/>
              </a:spcBef>
              <a:spcAft>
                <a:spcPts val="0"/>
              </a:spcAft>
            </a:pPr>
            <a:r>
              <a:rPr sz="2400" spc="155" dirty="0">
                <a:solidFill>
                  <a:srgbClr val="000000"/>
                </a:solidFill>
                <a:latin typeface="仿宋" panose="02010609060101010101" charset="-122"/>
                <a:ea typeface="仿宋" panose="02010609060101010101" charset="-122"/>
                <a:cs typeface="VROIPI+STFangsong" panose="02000500000000000000" charset="-122"/>
              </a:rPr>
              <a:t>因，劳动者受到事故伤定与从事的本职工作存在因果关</a:t>
            </a:r>
            <a:endParaRPr sz="2400" spc="155" dirty="0">
              <a:solidFill>
                <a:srgbClr val="000000"/>
              </a:solidFill>
              <a:latin typeface="仿宋" panose="02010609060101010101" charset="-122"/>
              <a:ea typeface="仿宋" panose="02010609060101010101" charset="-122"/>
              <a:cs typeface="VROIPI+STFangsong" panose="02000500000000000000" charset="-122"/>
            </a:endParaRPr>
          </a:p>
          <a:p>
            <a:pPr marL="228600" marR="0">
              <a:lnSpc>
                <a:spcPts val="2400"/>
              </a:lnSpc>
              <a:spcBef>
                <a:spcPts val="190"/>
              </a:spcBef>
              <a:spcAft>
                <a:spcPts val="0"/>
              </a:spcAft>
            </a:pPr>
            <a:r>
              <a:rPr sz="2400" spc="155" dirty="0">
                <a:solidFill>
                  <a:srgbClr val="000000"/>
                </a:solidFill>
                <a:latin typeface="仿宋" panose="02010609060101010101" charset="-122"/>
                <a:ea typeface="仿宋" panose="02010609060101010101" charset="-122"/>
                <a:cs typeface="VROIPI+STFangsong" panose="02000500000000000000" charset="-122"/>
              </a:rPr>
              <a:t>系。由工作引起并在工作过程中发生。</a:t>
            </a:r>
            <a:endParaRPr sz="2400" spc="155" dirty="0">
              <a:solidFill>
                <a:srgbClr val="000000"/>
              </a:solidFill>
              <a:latin typeface="仿宋" panose="02010609060101010101" charset="-122"/>
              <a:ea typeface="仿宋" panose="02010609060101010101" charset="-122"/>
              <a:cs typeface="VROIPI+STFangsong" panose="02000500000000000000" charset="-122"/>
            </a:endParaRPr>
          </a:p>
        </p:txBody>
      </p:sp>
      <p:sp>
        <p:nvSpPr>
          <p:cNvPr id="7" name="object 7"/>
          <p:cNvSpPr txBox="1"/>
          <p:nvPr/>
        </p:nvSpPr>
        <p:spPr>
          <a:xfrm>
            <a:off x="2073240" y="5432087"/>
            <a:ext cx="8149589" cy="652780"/>
          </a:xfrm>
          <a:prstGeom prst="rect">
            <a:avLst/>
          </a:prstGeom>
        </p:spPr>
        <p:txBody>
          <a:bodyPr vert="horz" wrap="square" lIns="0" tIns="0" rIns="0" bIns="0" rtlCol="0">
            <a:spAutoFit/>
          </a:bodyPr>
          <a:lstStyle/>
          <a:p>
            <a:pPr marL="0" marR="0">
              <a:lnSpc>
                <a:spcPts val="2680"/>
              </a:lnSpc>
              <a:spcBef>
                <a:spcPts val="0"/>
              </a:spcBef>
              <a:spcAft>
                <a:spcPts val="0"/>
              </a:spcAft>
            </a:pPr>
            <a:r>
              <a:rPr sz="2400" dirty="0">
                <a:solidFill>
                  <a:srgbClr val="000000"/>
                </a:solidFill>
                <a:latin typeface="MFMVNF+Arial" panose="02000500000000000000"/>
                <a:cs typeface="MFMVNF+Arial" panose="02000500000000000000"/>
              </a:rPr>
              <a:t>•</a:t>
            </a:r>
            <a:r>
              <a:rPr sz="2400" spc="155" dirty="0">
                <a:solidFill>
                  <a:schemeClr val="accent1"/>
                </a:solidFill>
                <a:latin typeface="仿宋" panose="02010609060101010101" charset="-122"/>
                <a:ea typeface="仿宋" panose="02010609060101010101" charset="-122"/>
                <a:cs typeface="仿宋" panose="02010609060101010101" charset="-122"/>
              </a:rPr>
              <a:t>【案例】</a:t>
            </a:r>
            <a:r>
              <a:rPr sz="2400" spc="155" dirty="0">
                <a:solidFill>
                  <a:srgbClr val="000000"/>
                </a:solidFill>
                <a:latin typeface="仿宋" panose="02010609060101010101" charset="-122"/>
                <a:ea typeface="仿宋" panose="02010609060101010101" charset="-122"/>
                <a:cs typeface="仿宋" panose="02010609060101010101" charset="-122"/>
              </a:rPr>
              <a:t>朱某对空调机进行油漆工作，约16时朱某在空</a:t>
            </a:r>
            <a:endParaRPr sz="2400" spc="155" dirty="0">
              <a:solidFill>
                <a:srgbClr val="000000"/>
              </a:solidFill>
              <a:latin typeface="仿宋" panose="02010609060101010101" charset="-122"/>
              <a:ea typeface="仿宋" panose="02010609060101010101" charset="-122"/>
              <a:cs typeface="仿宋" panose="02010609060101010101" charset="-122"/>
            </a:endParaRPr>
          </a:p>
          <a:p>
            <a:pPr marL="228600" marR="0">
              <a:lnSpc>
                <a:spcPts val="2400"/>
              </a:lnSpc>
              <a:spcBef>
                <a:spcPts val="15"/>
              </a:spcBef>
              <a:spcAft>
                <a:spcPts val="0"/>
              </a:spcAft>
            </a:pPr>
            <a:r>
              <a:rPr sz="2400" spc="155" dirty="0">
                <a:solidFill>
                  <a:srgbClr val="000000"/>
                </a:solidFill>
                <a:latin typeface="仿宋" panose="02010609060101010101" charset="-122"/>
                <a:ea typeface="仿宋" panose="02010609060101010101" charset="-122"/>
                <a:cs typeface="仿宋" panose="02010609060101010101" charset="-122"/>
              </a:rPr>
              <a:t>调机上休息吸烟引燃身边天拿水，导致全身多处烧伤。</a:t>
            </a:r>
            <a:endParaRPr sz="2400" spc="155" dirty="0">
              <a:solidFill>
                <a:srgbClr val="000000"/>
              </a:solidFill>
              <a:latin typeface="仿宋" panose="02010609060101010101" charset="-122"/>
              <a:ea typeface="仿宋" panose="02010609060101010101" charset="-122"/>
              <a:cs typeface="仿宋" panose="02010609060101010101" charset="-122"/>
            </a:endParaRPr>
          </a:p>
        </p:txBody>
      </p:sp>
      <p:sp>
        <p:nvSpPr>
          <p:cNvPr id="8" name="object 8"/>
          <p:cNvSpPr txBox="1"/>
          <p:nvPr/>
        </p:nvSpPr>
        <p:spPr>
          <a:xfrm>
            <a:off x="2073240" y="6216947"/>
            <a:ext cx="7499983" cy="343535"/>
          </a:xfrm>
          <a:prstGeom prst="rect">
            <a:avLst/>
          </a:prstGeom>
        </p:spPr>
        <p:txBody>
          <a:bodyPr vert="horz" wrap="square" lIns="0" tIns="0" rIns="0" bIns="0" rtlCol="0">
            <a:spAutoFit/>
          </a:bodyPr>
          <a:lstStyle/>
          <a:p>
            <a:pPr marL="0" marR="0">
              <a:lnSpc>
                <a:spcPts val="2680"/>
              </a:lnSpc>
              <a:spcBef>
                <a:spcPts val="0"/>
              </a:spcBef>
              <a:spcAft>
                <a:spcPts val="0"/>
              </a:spcAft>
            </a:pPr>
            <a:r>
              <a:rPr sz="2400" dirty="0">
                <a:solidFill>
                  <a:srgbClr val="000000"/>
                </a:solidFill>
                <a:latin typeface="MFMVNF+Arial" panose="02000500000000000000"/>
                <a:cs typeface="MFMVNF+Arial" panose="02000500000000000000"/>
              </a:rPr>
              <a:t>•</a:t>
            </a:r>
            <a:r>
              <a:rPr sz="2400" spc="293" dirty="0">
                <a:solidFill>
                  <a:srgbClr val="000000"/>
                </a:solidFill>
                <a:latin typeface="MFMVNF+Arial" panose="02000500000000000000"/>
                <a:cs typeface="MFMVNF+Arial" panose="02000500000000000000"/>
              </a:rPr>
              <a:t> </a:t>
            </a:r>
            <a:r>
              <a:rPr sz="2400" spc="155" dirty="0">
                <a:solidFill>
                  <a:srgbClr val="000000"/>
                </a:solidFill>
                <a:latin typeface="仿宋" panose="02010609060101010101" charset="-122"/>
                <a:ea typeface="仿宋" panose="02010609060101010101" charset="-122"/>
                <a:cs typeface="VROIPI+STFangsong" panose="02000500000000000000" charset="-122"/>
              </a:rPr>
              <a:t>二审：受伤与工作没有联系，不属于工作原因受伤</a:t>
            </a:r>
            <a:endParaRPr sz="2400" spc="155" dirty="0">
              <a:solidFill>
                <a:srgbClr val="000000"/>
              </a:solidFill>
              <a:latin typeface="仿宋" panose="02010609060101010101" charset="-122"/>
              <a:ea typeface="仿宋" panose="02010609060101010101" charset="-122"/>
              <a:cs typeface="VROIPI+STFangsong"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p/>
        </p:txBody>
      </p:sp>
      <p:sp>
        <p:nvSpPr>
          <p:cNvPr id="3" name="object 3"/>
          <p:cNvSpPr txBox="1"/>
          <p:nvPr/>
        </p:nvSpPr>
        <p:spPr>
          <a:xfrm>
            <a:off x="4872320" y="1265555"/>
            <a:ext cx="2859405" cy="410845"/>
          </a:xfrm>
          <a:prstGeom prst="rect">
            <a:avLst/>
          </a:prstGeom>
        </p:spPr>
        <p:txBody>
          <a:bodyPr vert="horz" wrap="square" lIns="0" tIns="0" rIns="0" bIns="0" rtlCol="0">
            <a:spAutoFit/>
          </a:bodyPr>
          <a:lstStyle/>
          <a:p>
            <a:pPr marL="0" marR="0">
              <a:lnSpc>
                <a:spcPts val="3205"/>
              </a:lnSpc>
              <a:spcBef>
                <a:spcPts val="0"/>
              </a:spcBef>
              <a:spcAft>
                <a:spcPts val="0"/>
              </a:spcAft>
            </a:pPr>
            <a:r>
              <a:rPr sz="4000" spc="205" dirty="0">
                <a:solidFill>
                  <a:schemeClr val="accent1"/>
                </a:solidFill>
                <a:latin typeface="黑体" panose="02010609060101010101" charset="-122"/>
                <a:ea typeface="黑体" panose="02010609060101010101" charset="-122"/>
                <a:cs typeface="VROIPI+STFangsong" panose="02000500000000000000" charset="-122"/>
              </a:rPr>
              <a:t>案例讨论</a:t>
            </a:r>
            <a:endParaRPr sz="4000" spc="205" dirty="0">
              <a:solidFill>
                <a:schemeClr val="accent1"/>
              </a:solidFill>
              <a:latin typeface="黑体" panose="02010609060101010101" charset="-122"/>
              <a:ea typeface="黑体" panose="02010609060101010101" charset="-122"/>
              <a:cs typeface="VROIPI+STFangsong" panose="02000500000000000000" charset="-122"/>
            </a:endParaRPr>
          </a:p>
        </p:txBody>
      </p:sp>
      <p:sp>
        <p:nvSpPr>
          <p:cNvPr id="4" name="object 4"/>
          <p:cNvSpPr txBox="1"/>
          <p:nvPr/>
        </p:nvSpPr>
        <p:spPr>
          <a:xfrm>
            <a:off x="1818640" y="1913255"/>
            <a:ext cx="8108950" cy="1692275"/>
          </a:xfrm>
          <a:prstGeom prst="rect">
            <a:avLst/>
          </a:prstGeom>
        </p:spPr>
        <p:txBody>
          <a:bodyPr vert="horz" wrap="square" lIns="0" tIns="0" rIns="0" bIns="0" rtlCol="0">
            <a:spAutoFit/>
          </a:bodyPr>
          <a:lstStyle/>
          <a:p>
            <a:pPr marL="0" marR="0">
              <a:lnSpc>
                <a:spcPct val="100000"/>
              </a:lnSpc>
              <a:spcBef>
                <a:spcPts val="0"/>
              </a:spcBef>
              <a:spcAft>
                <a:spcPts val="0"/>
              </a:spcAft>
            </a:pPr>
            <a:r>
              <a:rPr sz="2400" dirty="0">
                <a:solidFill>
                  <a:srgbClr val="000000"/>
                </a:solidFill>
                <a:latin typeface="仿宋" panose="02010609060101010101" charset="-122"/>
                <a:ea typeface="仿宋" panose="02010609060101010101" charset="-122"/>
                <a:cs typeface="仿宋" panose="02010609060101010101" charset="-122"/>
              </a:rPr>
              <a:t>•</a:t>
            </a:r>
            <a:r>
              <a:rPr sz="2400" spc="42" dirty="0">
                <a:solidFill>
                  <a:srgbClr val="000000"/>
                </a:solidFill>
                <a:latin typeface="仿宋" panose="02010609060101010101" charset="-122"/>
                <a:ea typeface="仿宋" panose="02010609060101010101" charset="-122"/>
                <a:cs typeface="仿宋" panose="02010609060101010101" charset="-122"/>
              </a:rPr>
              <a:t> </a:t>
            </a:r>
            <a:r>
              <a:rPr sz="2400" spc="150" dirty="0">
                <a:solidFill>
                  <a:srgbClr val="000000"/>
                </a:solidFill>
                <a:latin typeface="仿宋" panose="02010609060101010101" charset="-122"/>
                <a:ea typeface="仿宋" panose="02010609060101010101" charset="-122"/>
                <a:cs typeface="仿宋" panose="02010609060101010101" charset="-122"/>
              </a:rPr>
              <a:t>提前上班“串岗”受伤是否属于工伤？</a:t>
            </a:r>
            <a:endParaRPr sz="2400" spc="150" dirty="0">
              <a:solidFill>
                <a:srgbClr val="000000"/>
              </a:solidFill>
              <a:latin typeface="仿宋" panose="02010609060101010101" charset="-122"/>
              <a:ea typeface="仿宋" panose="02010609060101010101" charset="-122"/>
              <a:cs typeface="仿宋" panose="02010609060101010101" charset="-122"/>
            </a:endParaRPr>
          </a:p>
          <a:p>
            <a:pPr marL="0" marR="0">
              <a:lnSpc>
                <a:spcPct val="100000"/>
              </a:lnSpc>
              <a:spcBef>
                <a:spcPts val="560"/>
              </a:spcBef>
              <a:spcAft>
                <a:spcPts val="0"/>
              </a:spcAft>
            </a:pPr>
            <a:r>
              <a:rPr sz="2400" dirty="0">
                <a:solidFill>
                  <a:srgbClr val="000000"/>
                </a:solidFill>
                <a:latin typeface="仿宋" panose="02010609060101010101" charset="-122"/>
                <a:ea typeface="仿宋" panose="02010609060101010101" charset="-122"/>
                <a:cs typeface="仿宋" panose="02010609060101010101" charset="-122"/>
              </a:rPr>
              <a:t>•</a:t>
            </a:r>
            <a:r>
              <a:rPr sz="2400" spc="42" dirty="0">
                <a:solidFill>
                  <a:srgbClr val="000000"/>
                </a:solidFill>
                <a:latin typeface="仿宋" panose="02010609060101010101" charset="-122"/>
                <a:ea typeface="仿宋" panose="02010609060101010101" charset="-122"/>
                <a:cs typeface="仿宋" panose="02010609060101010101" charset="-122"/>
              </a:rPr>
              <a:t> </a:t>
            </a:r>
            <a:r>
              <a:rPr sz="2400" spc="150" dirty="0">
                <a:solidFill>
                  <a:srgbClr val="000000"/>
                </a:solidFill>
                <a:latin typeface="仿宋" panose="02010609060101010101" charset="-122"/>
                <a:ea typeface="仿宋" panose="02010609060101010101" charset="-122"/>
                <a:cs typeface="仿宋" panose="02010609060101010101" charset="-122"/>
              </a:rPr>
              <a:t>职工工作时间上厕所摔伤是否属于工伤</a:t>
            </a:r>
            <a:r>
              <a:rPr lang="zh-CN" sz="2400" spc="150" dirty="0">
                <a:solidFill>
                  <a:srgbClr val="000000"/>
                </a:solidFill>
                <a:latin typeface="仿宋" panose="02010609060101010101" charset="-122"/>
                <a:ea typeface="仿宋" panose="02010609060101010101" charset="-122"/>
                <a:cs typeface="仿宋" panose="02010609060101010101" charset="-122"/>
              </a:rPr>
              <a:t>？</a:t>
            </a:r>
            <a:endParaRPr sz="2400" spc="150" dirty="0">
              <a:solidFill>
                <a:srgbClr val="000000"/>
              </a:solidFill>
              <a:latin typeface="仿宋" panose="02010609060101010101" charset="-122"/>
              <a:ea typeface="仿宋" panose="02010609060101010101" charset="-122"/>
              <a:cs typeface="仿宋" panose="02010609060101010101" charset="-122"/>
            </a:endParaRPr>
          </a:p>
          <a:p>
            <a:pPr marL="0" marR="0">
              <a:lnSpc>
                <a:spcPct val="100000"/>
              </a:lnSpc>
              <a:spcBef>
                <a:spcPts val="560"/>
              </a:spcBef>
              <a:spcAft>
                <a:spcPts val="0"/>
              </a:spcAft>
            </a:pPr>
            <a:r>
              <a:rPr sz="2400" dirty="0">
                <a:solidFill>
                  <a:srgbClr val="000000"/>
                </a:solidFill>
                <a:latin typeface="仿宋" panose="02010609060101010101" charset="-122"/>
                <a:ea typeface="仿宋" panose="02010609060101010101" charset="-122"/>
                <a:cs typeface="仿宋" panose="02010609060101010101" charset="-122"/>
              </a:rPr>
              <a:t>•</a:t>
            </a:r>
            <a:r>
              <a:rPr sz="2400" spc="42" dirty="0">
                <a:solidFill>
                  <a:srgbClr val="000000"/>
                </a:solidFill>
                <a:latin typeface="仿宋" panose="02010609060101010101" charset="-122"/>
                <a:ea typeface="仿宋" panose="02010609060101010101" charset="-122"/>
                <a:cs typeface="仿宋" panose="02010609060101010101" charset="-122"/>
              </a:rPr>
              <a:t> </a:t>
            </a:r>
            <a:r>
              <a:rPr sz="2400" spc="150" dirty="0">
                <a:solidFill>
                  <a:srgbClr val="000000"/>
                </a:solidFill>
                <a:latin typeface="仿宋" panose="02010609060101010101" charset="-122"/>
                <a:ea typeface="仿宋" panose="02010609060101010101" charset="-122"/>
                <a:cs typeface="仿宋" panose="02010609060101010101" charset="-122"/>
              </a:rPr>
              <a:t>职工中午在食堂吃饭摔伤是否属于工伤</a:t>
            </a:r>
            <a:r>
              <a:rPr lang="zh-CN" sz="2400" spc="150" dirty="0">
                <a:solidFill>
                  <a:srgbClr val="000000"/>
                </a:solidFill>
                <a:latin typeface="仿宋" panose="02010609060101010101" charset="-122"/>
                <a:ea typeface="仿宋" panose="02010609060101010101" charset="-122"/>
                <a:cs typeface="仿宋" panose="02010609060101010101" charset="-122"/>
              </a:rPr>
              <a:t>？</a:t>
            </a:r>
            <a:endParaRPr sz="2400" spc="150" dirty="0">
              <a:solidFill>
                <a:srgbClr val="000000"/>
              </a:solidFill>
              <a:latin typeface="仿宋" panose="02010609060101010101" charset="-122"/>
              <a:ea typeface="仿宋" panose="02010609060101010101" charset="-122"/>
              <a:cs typeface="仿宋" panose="02010609060101010101" charset="-122"/>
            </a:endParaRPr>
          </a:p>
          <a:p>
            <a:pPr marL="0" marR="0">
              <a:lnSpc>
                <a:spcPct val="100000"/>
              </a:lnSpc>
              <a:spcBef>
                <a:spcPts val="560"/>
              </a:spcBef>
              <a:spcAft>
                <a:spcPts val="0"/>
              </a:spcAft>
            </a:pPr>
            <a:r>
              <a:rPr sz="2400" dirty="0">
                <a:solidFill>
                  <a:srgbClr val="000000"/>
                </a:solidFill>
                <a:latin typeface="仿宋" panose="02010609060101010101" charset="-122"/>
                <a:ea typeface="仿宋" panose="02010609060101010101" charset="-122"/>
                <a:cs typeface="仿宋" panose="02010609060101010101" charset="-122"/>
              </a:rPr>
              <a:t>•</a:t>
            </a:r>
            <a:r>
              <a:rPr sz="2400" spc="42" dirty="0">
                <a:solidFill>
                  <a:srgbClr val="000000"/>
                </a:solidFill>
                <a:latin typeface="仿宋" panose="02010609060101010101" charset="-122"/>
                <a:ea typeface="仿宋" panose="02010609060101010101" charset="-122"/>
                <a:cs typeface="仿宋" panose="02010609060101010101" charset="-122"/>
              </a:rPr>
              <a:t> </a:t>
            </a:r>
            <a:r>
              <a:rPr sz="2400" spc="150" dirty="0">
                <a:solidFill>
                  <a:srgbClr val="000000"/>
                </a:solidFill>
                <a:latin typeface="仿宋" panose="02010609060101010101" charset="-122"/>
                <a:ea typeface="仿宋" panose="02010609060101010101" charset="-122"/>
                <a:cs typeface="仿宋" panose="02010609060101010101" charset="-122"/>
              </a:rPr>
              <a:t>到公司上班时被门口的电动门夹伤是否属于工</a:t>
            </a:r>
            <a:r>
              <a:rPr sz="2400" dirty="0">
                <a:solidFill>
                  <a:srgbClr val="000000"/>
                </a:solidFill>
                <a:latin typeface="仿宋" panose="02010609060101010101" charset="-122"/>
                <a:ea typeface="仿宋" panose="02010609060101010101" charset="-122"/>
                <a:cs typeface="仿宋" panose="02010609060101010101" charset="-122"/>
              </a:rPr>
              <a:t>伤</a:t>
            </a:r>
            <a:r>
              <a:rPr lang="zh-CN" sz="2400" dirty="0">
                <a:solidFill>
                  <a:srgbClr val="000000"/>
                </a:solidFill>
                <a:latin typeface="仿宋" panose="02010609060101010101" charset="-122"/>
                <a:ea typeface="仿宋" panose="02010609060101010101" charset="-122"/>
                <a:cs typeface="仿宋" panose="02010609060101010101" charset="-122"/>
              </a:rPr>
              <a:t>？</a:t>
            </a:r>
            <a:endParaRPr lang="zh-CN" sz="2400" dirty="0">
              <a:solidFill>
                <a:srgbClr val="000000"/>
              </a:solidFill>
              <a:latin typeface="仿宋" panose="02010609060101010101" charset="-122"/>
              <a:ea typeface="仿宋" panose="02010609060101010101" charset="-122"/>
              <a:cs typeface="仿宋" panose="02010609060101010101" charset="-122"/>
            </a:endParaRPr>
          </a:p>
        </p:txBody>
      </p:sp>
      <p:sp>
        <p:nvSpPr>
          <p:cNvPr id="5" name="object 5"/>
          <p:cNvSpPr txBox="1"/>
          <p:nvPr/>
        </p:nvSpPr>
        <p:spPr>
          <a:xfrm>
            <a:off x="1818640" y="3786505"/>
            <a:ext cx="8108950" cy="744220"/>
          </a:xfrm>
          <a:prstGeom prst="rect">
            <a:avLst/>
          </a:prstGeom>
        </p:spPr>
        <p:txBody>
          <a:bodyPr vert="horz" wrap="square" lIns="0" tIns="0" rIns="0" bIns="0" rtlCol="0">
            <a:spAutoFit/>
          </a:bodyPr>
          <a:lstStyle/>
          <a:p>
            <a:pPr marL="0" marR="0">
              <a:lnSpc>
                <a:spcPts val="3120"/>
              </a:lnSpc>
              <a:spcBef>
                <a:spcPts val="0"/>
              </a:spcBef>
              <a:spcAft>
                <a:spcPts val="0"/>
              </a:spcAft>
            </a:pPr>
            <a:r>
              <a:rPr sz="2400" dirty="0">
                <a:solidFill>
                  <a:srgbClr val="000000"/>
                </a:solidFill>
                <a:latin typeface="MFMVNF+Arial" panose="02000500000000000000"/>
                <a:cs typeface="MFMVNF+Arial" panose="02000500000000000000"/>
              </a:rPr>
              <a:t>•</a:t>
            </a:r>
            <a:r>
              <a:rPr sz="2400" spc="42" dirty="0">
                <a:solidFill>
                  <a:srgbClr val="000000"/>
                </a:solidFill>
                <a:latin typeface="仿宋" panose="02010609060101010101" charset="-122"/>
                <a:ea typeface="仿宋" panose="02010609060101010101" charset="-122"/>
                <a:cs typeface="仿宋" panose="02010609060101010101" charset="-122"/>
              </a:rPr>
              <a:t> </a:t>
            </a:r>
            <a:r>
              <a:rPr sz="2400" spc="150" dirty="0">
                <a:solidFill>
                  <a:srgbClr val="000000"/>
                </a:solidFill>
                <a:latin typeface="仿宋" panose="02010609060101010101" charset="-122"/>
                <a:ea typeface="仿宋" panose="02010609060101010101" charset="-122"/>
                <a:cs typeface="仿宋" panose="02010609060101010101" charset="-122"/>
              </a:rPr>
              <a:t>保安上班时间在保安室内因嫖娼猝死，能认定</a:t>
            </a:r>
            <a:r>
              <a:rPr sz="2400" spc="151" dirty="0">
                <a:solidFill>
                  <a:srgbClr val="000000"/>
                </a:solidFill>
                <a:latin typeface="仿宋" panose="02010609060101010101" charset="-122"/>
                <a:ea typeface="仿宋" panose="02010609060101010101" charset="-122"/>
                <a:cs typeface="仿宋" panose="02010609060101010101" charset="-122"/>
              </a:rPr>
              <a:t>工伤吗？</a:t>
            </a:r>
            <a:endParaRPr sz="2400" spc="151" dirty="0">
              <a:solidFill>
                <a:srgbClr val="000000"/>
              </a:solidFill>
              <a:latin typeface="仿宋" panose="02010609060101010101" charset="-122"/>
              <a:ea typeface="仿宋" panose="02010609060101010101" charset="-122"/>
              <a:cs typeface="仿宋" panose="02010609060101010101" charset="-122"/>
            </a:endParaRPr>
          </a:p>
          <a:p>
            <a:pPr marL="228600" marR="0">
              <a:lnSpc>
                <a:spcPts val="2685"/>
              </a:lnSpc>
              <a:spcBef>
                <a:spcPts val="0"/>
              </a:spcBef>
              <a:spcAft>
                <a:spcPts val="0"/>
              </a:spcAft>
            </a:pPr>
            <a:r>
              <a:rPr sz="2400" spc="151" dirty="0">
                <a:solidFill>
                  <a:srgbClr val="000000"/>
                </a:solidFill>
                <a:latin typeface="仿宋" panose="02010609060101010101" charset="-122"/>
                <a:ea typeface="仿宋" panose="02010609060101010101" charset="-122"/>
                <a:cs typeface="仿宋" panose="02010609060101010101" charset="-122"/>
              </a:rPr>
              <a:t>（2020）鲁71行终54号</a:t>
            </a:r>
            <a:endParaRPr sz="2400" spc="151" dirty="0">
              <a:solidFill>
                <a:srgbClr val="000000"/>
              </a:solidFill>
              <a:latin typeface="仿宋" panose="02010609060101010101" charset="-122"/>
              <a:ea typeface="仿宋" panose="02010609060101010101" charset="-122"/>
              <a:cs typeface="仿宋" panose="02010609060101010101" charset="-122"/>
            </a:endParaRPr>
          </a:p>
        </p:txBody>
      </p:sp>
      <p:sp>
        <p:nvSpPr>
          <p:cNvPr id="6" name="object 6"/>
          <p:cNvSpPr txBox="1"/>
          <p:nvPr/>
        </p:nvSpPr>
        <p:spPr>
          <a:xfrm>
            <a:off x="1844040" y="4723765"/>
            <a:ext cx="8083550" cy="800100"/>
          </a:xfrm>
          <a:prstGeom prst="rect">
            <a:avLst/>
          </a:prstGeom>
        </p:spPr>
        <p:txBody>
          <a:bodyPr vert="horz" wrap="square" lIns="0" tIns="0" rIns="0" bIns="0" rtlCol="0">
            <a:spAutoFit/>
          </a:bodyPr>
          <a:lstStyle/>
          <a:p>
            <a:pPr marL="0" marR="0">
              <a:lnSpc>
                <a:spcPts val="3120"/>
              </a:lnSpc>
              <a:spcBef>
                <a:spcPts val="0"/>
              </a:spcBef>
              <a:spcAft>
                <a:spcPts val="0"/>
              </a:spcAft>
            </a:pPr>
            <a:r>
              <a:rPr sz="2400" dirty="0">
                <a:solidFill>
                  <a:srgbClr val="000000"/>
                </a:solidFill>
                <a:latin typeface="MFMVNF+Arial" panose="02000500000000000000"/>
                <a:cs typeface="MFMVNF+Arial" panose="02000500000000000000"/>
              </a:rPr>
              <a:t>•</a:t>
            </a:r>
            <a:r>
              <a:rPr sz="2400" spc="42" dirty="0">
                <a:solidFill>
                  <a:srgbClr val="000000"/>
                </a:solidFill>
                <a:latin typeface="MFMVNF+Arial" panose="02000500000000000000"/>
                <a:cs typeface="MFMVNF+Arial" panose="02000500000000000000"/>
              </a:rPr>
              <a:t> </a:t>
            </a:r>
            <a:r>
              <a:rPr sz="2400" spc="150" dirty="0">
                <a:solidFill>
                  <a:srgbClr val="000000"/>
                </a:solidFill>
                <a:latin typeface="仿宋" panose="02010609060101010101" charset="-122"/>
                <a:ea typeface="仿宋" panose="02010609060101010101" charset="-122"/>
                <a:cs typeface="仿宋" panose="02010609060101010101" charset="-122"/>
              </a:rPr>
              <a:t>沐足女技师为客人提供“特殊服务”过程中被暴力伤害，能认定工伤吗？（2015）东中法行</a:t>
            </a:r>
            <a:r>
              <a:rPr sz="2400" spc="151" dirty="0">
                <a:solidFill>
                  <a:srgbClr val="000000"/>
                </a:solidFill>
                <a:latin typeface="仿宋" panose="02010609060101010101" charset="-122"/>
                <a:ea typeface="仿宋" panose="02010609060101010101" charset="-122"/>
                <a:cs typeface="仿宋" panose="02010609060101010101" charset="-122"/>
              </a:rPr>
              <a:t>终字第303号</a:t>
            </a:r>
            <a:endParaRPr sz="2400" spc="151" dirty="0">
              <a:solidFill>
                <a:srgbClr val="000000"/>
              </a:solidFill>
              <a:latin typeface="仿宋" panose="02010609060101010101" charset="-122"/>
              <a:ea typeface="仿宋" panose="02010609060101010101" charset="-122"/>
              <a:cs typeface="仿宋" panose="02010609060101010101" charset="-122"/>
            </a:endParaRPr>
          </a:p>
        </p:txBody>
      </p:sp>
      <p:sp>
        <p:nvSpPr>
          <p:cNvPr id="7" name="object 7"/>
          <p:cNvSpPr txBox="1"/>
          <p:nvPr/>
        </p:nvSpPr>
        <p:spPr>
          <a:xfrm>
            <a:off x="1844675" y="5732145"/>
            <a:ext cx="5835015" cy="400050"/>
          </a:xfrm>
          <a:prstGeom prst="rect">
            <a:avLst/>
          </a:prstGeom>
        </p:spPr>
        <p:txBody>
          <a:bodyPr vert="horz" wrap="square" lIns="0" tIns="0" rIns="0" bIns="0" rtlCol="0">
            <a:spAutoFit/>
          </a:bodyPr>
          <a:lstStyle/>
          <a:p>
            <a:pPr marL="0" marR="0">
              <a:lnSpc>
                <a:spcPts val="3120"/>
              </a:lnSpc>
              <a:spcBef>
                <a:spcPts val="0"/>
              </a:spcBef>
              <a:spcAft>
                <a:spcPts val="0"/>
              </a:spcAft>
            </a:pPr>
            <a:r>
              <a:rPr sz="2400" dirty="0">
                <a:solidFill>
                  <a:srgbClr val="000000"/>
                </a:solidFill>
                <a:latin typeface="MFMVNF+Arial" panose="02000500000000000000"/>
                <a:cs typeface="MFMVNF+Arial" panose="02000500000000000000"/>
              </a:rPr>
              <a:t>•</a:t>
            </a:r>
            <a:r>
              <a:rPr sz="2400" spc="42" dirty="0">
                <a:solidFill>
                  <a:srgbClr val="000000"/>
                </a:solidFill>
                <a:latin typeface="MFMVNF+Arial" panose="02000500000000000000"/>
                <a:cs typeface="MFMVNF+Arial" panose="02000500000000000000"/>
              </a:rPr>
              <a:t> </a:t>
            </a:r>
            <a:r>
              <a:rPr sz="2400" spc="150" dirty="0">
                <a:solidFill>
                  <a:srgbClr val="000000"/>
                </a:solidFill>
                <a:latin typeface="仿宋" panose="02010609060101010101" charset="-122"/>
                <a:ea typeface="仿宋" panose="02010609060101010101" charset="-122"/>
                <a:cs typeface="VROIPI+STFangsong" panose="02000500000000000000" charset="-122"/>
              </a:rPr>
              <a:t>参加单位团建受伤是不是工伤</a:t>
            </a:r>
            <a:r>
              <a:rPr lang="zh-CN" sz="2400" spc="150" dirty="0">
                <a:solidFill>
                  <a:srgbClr val="000000"/>
                </a:solidFill>
                <a:latin typeface="仿宋" panose="02010609060101010101" charset="-122"/>
                <a:ea typeface="仿宋" panose="02010609060101010101" charset="-122"/>
                <a:cs typeface="VROIPI+STFangsong" panose="02000500000000000000" charset="-122"/>
              </a:rPr>
              <a:t>？</a:t>
            </a:r>
            <a:endParaRPr lang="zh-CN" sz="2400" spc="150" dirty="0">
              <a:solidFill>
                <a:srgbClr val="000000"/>
              </a:solidFill>
              <a:latin typeface="仿宋" panose="02010609060101010101" charset="-122"/>
              <a:ea typeface="仿宋" panose="02010609060101010101" charset="-122"/>
              <a:cs typeface="VROIPI+STFangsong" panose="02000500000000000000" charset="-122"/>
            </a:endParaRPr>
          </a:p>
        </p:txBody>
      </p:sp>
      <p:pic>
        <p:nvPicPr>
          <p:cNvPr id="9" name="图片 8"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0" name="图片 9"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253195" y="1699306"/>
            <a:ext cx="3051174" cy="745490"/>
          </a:xfrm>
          <a:prstGeom prst="rect">
            <a:avLst/>
          </a:prstGeom>
        </p:spPr>
        <p:txBody>
          <a:bodyPr vert="horz" wrap="square" lIns="0" tIns="0" rIns="0" bIns="0" rtlCol="0">
            <a:spAutoFit/>
          </a:bodyPr>
          <a:lstStyle/>
          <a:p>
            <a:pPr marL="0" marR="0">
              <a:lnSpc>
                <a:spcPts val="5815"/>
              </a:lnSpc>
              <a:spcBef>
                <a:spcPts val="0"/>
              </a:spcBef>
              <a:spcAft>
                <a:spcPts val="0"/>
              </a:spcAft>
            </a:pPr>
            <a:r>
              <a:rPr sz="4400" spc="205" dirty="0">
                <a:solidFill>
                  <a:schemeClr val="accent1"/>
                </a:solidFill>
                <a:latin typeface="黑体" panose="02010609060101010101" charset="-122"/>
                <a:ea typeface="黑体" panose="02010609060101010101" charset="-122"/>
                <a:cs typeface="QUIMMK+HYQiHeiKW-55S" panose="02000500000000000000" charset="-122"/>
              </a:rPr>
              <a:t>无过错责任</a:t>
            </a:r>
            <a:endParaRPr sz="4400" spc="205" dirty="0">
              <a:solidFill>
                <a:schemeClr val="accent1"/>
              </a:solidFill>
              <a:latin typeface="黑体" panose="02010609060101010101" charset="-122"/>
              <a:ea typeface="黑体" panose="02010609060101010101" charset="-122"/>
              <a:cs typeface="QUIMMK+HYQiHeiKW-55S" panose="02000500000000000000" charset="-122"/>
            </a:endParaRPr>
          </a:p>
        </p:txBody>
      </p:sp>
      <p:sp>
        <p:nvSpPr>
          <p:cNvPr id="4" name="object 4"/>
          <p:cNvSpPr txBox="1"/>
          <p:nvPr/>
        </p:nvSpPr>
        <p:spPr>
          <a:xfrm>
            <a:off x="1991325" y="2704465"/>
            <a:ext cx="8006080" cy="1200150"/>
          </a:xfrm>
          <a:prstGeom prst="rect">
            <a:avLst/>
          </a:prstGeom>
        </p:spPr>
        <p:txBody>
          <a:bodyPr vert="horz" wrap="square" lIns="0" tIns="0" rIns="0" bIns="0" rtlCol="0">
            <a:spAutoFit/>
          </a:bodyPr>
          <a:lstStyle/>
          <a:p>
            <a:pPr marL="0" marR="0">
              <a:lnSpc>
                <a:spcPts val="3120"/>
              </a:lnSpc>
              <a:spcBef>
                <a:spcPts val="0"/>
              </a:spcBef>
              <a:spcAft>
                <a:spcPts val="0"/>
              </a:spcAft>
            </a:pPr>
            <a:r>
              <a:rPr sz="2800" dirty="0">
                <a:solidFill>
                  <a:schemeClr val="tx1"/>
                </a:solidFill>
                <a:latin typeface="仿宋" panose="02010609060101010101" charset="-122"/>
                <a:ea typeface="仿宋" panose="02010609060101010101" charset="-122"/>
                <a:cs typeface="仿宋" panose="02010609060101010101" charset="-122"/>
              </a:rPr>
              <a:t>•</a:t>
            </a:r>
            <a:r>
              <a:rPr sz="2800" spc="42" dirty="0">
                <a:solidFill>
                  <a:schemeClr val="tx1"/>
                </a:solidFill>
                <a:latin typeface="仿宋" panose="02010609060101010101" charset="-122"/>
                <a:ea typeface="仿宋" panose="02010609060101010101" charset="-122"/>
                <a:cs typeface="仿宋" panose="02010609060101010101" charset="-122"/>
              </a:rPr>
              <a:t> </a:t>
            </a:r>
            <a:r>
              <a:rPr sz="2800" spc="150" dirty="0">
                <a:solidFill>
                  <a:schemeClr val="tx1"/>
                </a:solidFill>
                <a:latin typeface="仿宋" panose="02010609060101010101" charset="-122"/>
                <a:ea typeface="仿宋" panose="02010609060101010101" charset="-122"/>
                <a:cs typeface="仿宋" panose="02010609060101010101" charset="-122"/>
              </a:rPr>
              <a:t>即不管劳动者受伤是否存在过失，只要</a:t>
            </a:r>
            <a:r>
              <a:rPr lang="zh-CN" sz="2800" spc="150" dirty="0">
                <a:solidFill>
                  <a:srgbClr val="FF0000"/>
                </a:solidFill>
                <a:latin typeface="仿宋" panose="02010609060101010101" charset="-122"/>
                <a:ea typeface="仿宋" panose="02010609060101010101" charset="-122"/>
                <a:cs typeface="仿宋" panose="02010609060101010101" charset="-122"/>
              </a:rPr>
              <a:t>不是劳动</a:t>
            </a:r>
            <a:r>
              <a:rPr sz="2800" spc="150" dirty="0">
                <a:solidFill>
                  <a:srgbClr val="FF0000"/>
                </a:solidFill>
                <a:latin typeface="仿宋" panose="02010609060101010101" charset="-122"/>
                <a:ea typeface="仿宋" panose="02010609060101010101" charset="-122"/>
                <a:cs typeface="仿宋" panose="02010609060101010101" charset="-122"/>
                <a:sym typeface="+mn-ea"/>
              </a:rPr>
              <a:t>者故意自杀或自残</a:t>
            </a:r>
            <a:r>
              <a:rPr sz="2800" spc="150" dirty="0">
                <a:solidFill>
                  <a:schemeClr val="tx1"/>
                </a:solidFill>
                <a:latin typeface="仿宋" panose="02010609060101010101" charset="-122"/>
                <a:ea typeface="仿宋" panose="02010609060101010101" charset="-122"/>
                <a:cs typeface="仿宋" panose="02010609060101010101" charset="-122"/>
                <a:sym typeface="+mn-ea"/>
              </a:rPr>
              <a:t>，均不影响工伤的认定。</a:t>
            </a:r>
            <a:endParaRPr sz="28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20"/>
              </a:lnSpc>
              <a:spcBef>
                <a:spcPts val="0"/>
              </a:spcBef>
              <a:spcAft>
                <a:spcPts val="0"/>
              </a:spcAft>
            </a:pPr>
            <a:endParaRPr sz="2800" spc="150" dirty="0">
              <a:solidFill>
                <a:schemeClr val="tx1"/>
              </a:solidFill>
              <a:latin typeface="仿宋" panose="02010609060101010101" charset="-122"/>
              <a:ea typeface="仿宋" panose="02010609060101010101" charset="-122"/>
              <a:cs typeface="仿宋" panose="02010609060101010101" charset="-122"/>
            </a:endParaRPr>
          </a:p>
        </p:txBody>
      </p:sp>
      <p:sp>
        <p:nvSpPr>
          <p:cNvPr id="6" name="object 6"/>
          <p:cNvSpPr txBox="1"/>
          <p:nvPr/>
        </p:nvSpPr>
        <p:spPr>
          <a:xfrm>
            <a:off x="2012280" y="3912870"/>
            <a:ext cx="3489325" cy="400050"/>
          </a:xfrm>
          <a:prstGeom prst="rect">
            <a:avLst/>
          </a:prstGeom>
        </p:spPr>
        <p:txBody>
          <a:bodyPr vert="horz" wrap="square" lIns="0" tIns="0" rIns="0" bIns="0" rtlCol="0">
            <a:spAutoFit/>
          </a:bodyPr>
          <a:lstStyle/>
          <a:p>
            <a:pPr marL="0" marR="0">
              <a:lnSpc>
                <a:spcPts val="3120"/>
              </a:lnSpc>
              <a:spcBef>
                <a:spcPts val="0"/>
              </a:spcBef>
              <a:spcAft>
                <a:spcPts val="0"/>
              </a:spcAft>
            </a:pPr>
            <a:r>
              <a:rPr sz="2800" dirty="0">
                <a:solidFill>
                  <a:srgbClr val="000000"/>
                </a:solidFill>
                <a:latin typeface="MFMVNF+Arial" panose="02000500000000000000"/>
                <a:cs typeface="MFMVNF+Arial" panose="02000500000000000000"/>
              </a:rPr>
              <a:t>•</a:t>
            </a:r>
            <a:r>
              <a:rPr sz="2800" spc="42" dirty="0">
                <a:solidFill>
                  <a:srgbClr val="000000"/>
                </a:solidFill>
                <a:latin typeface="MFMVNF+Arial" panose="02000500000000000000"/>
                <a:cs typeface="MFMVNF+Arial" panose="02000500000000000000"/>
              </a:rPr>
              <a:t> </a:t>
            </a:r>
            <a:r>
              <a:rPr sz="2800" spc="150" dirty="0">
                <a:solidFill>
                  <a:srgbClr val="000000"/>
                </a:solidFill>
                <a:latin typeface="仿宋" panose="02010609060101010101" charset="-122"/>
                <a:ea typeface="仿宋" panose="02010609060101010101" charset="-122"/>
                <a:cs typeface="VROIPI+STFangsong" panose="02000500000000000000" charset="-122"/>
              </a:rPr>
              <a:t>无过错责任的</a:t>
            </a:r>
            <a:r>
              <a:rPr sz="2800" spc="150" dirty="0">
                <a:solidFill>
                  <a:srgbClr val="FF0000"/>
                </a:solidFill>
                <a:latin typeface="仿宋" panose="02010609060101010101" charset="-122"/>
                <a:ea typeface="仿宋" panose="02010609060101010101" charset="-122"/>
                <a:cs typeface="VROIPI+STFangsong" panose="02000500000000000000" charset="-122"/>
              </a:rPr>
              <a:t>例外</a:t>
            </a:r>
            <a:r>
              <a:rPr sz="2800" spc="150" dirty="0">
                <a:solidFill>
                  <a:srgbClr val="000000"/>
                </a:solidFill>
                <a:latin typeface="仿宋" panose="02010609060101010101" charset="-122"/>
                <a:ea typeface="仿宋" panose="02010609060101010101" charset="-122"/>
                <a:cs typeface="VROIPI+STFangsong" panose="02000500000000000000" charset="-122"/>
              </a:rPr>
              <a:t>：</a:t>
            </a:r>
            <a:endParaRPr sz="2800" spc="150" dirty="0">
              <a:solidFill>
                <a:srgbClr val="000000"/>
              </a:solidFill>
              <a:latin typeface="仿宋" panose="02010609060101010101" charset="-122"/>
              <a:ea typeface="仿宋" panose="02010609060101010101" charset="-122"/>
              <a:cs typeface="VROIPI+STFangsong" panose="02000500000000000000" charset="-122"/>
            </a:endParaRPr>
          </a:p>
        </p:txBody>
      </p:sp>
      <p:sp>
        <p:nvSpPr>
          <p:cNvPr id="7" name="object 7"/>
          <p:cNvSpPr txBox="1"/>
          <p:nvPr/>
        </p:nvSpPr>
        <p:spPr>
          <a:xfrm>
            <a:off x="2016725" y="4576445"/>
            <a:ext cx="7980680" cy="800100"/>
          </a:xfrm>
          <a:prstGeom prst="rect">
            <a:avLst/>
          </a:prstGeom>
        </p:spPr>
        <p:txBody>
          <a:bodyPr vert="horz" wrap="square" lIns="0" tIns="0" rIns="0" bIns="0" rtlCol="0">
            <a:spAutoFit/>
          </a:bodyPr>
          <a:lstStyle/>
          <a:p>
            <a:pPr marL="0" marR="0">
              <a:lnSpc>
                <a:spcPts val="3120"/>
              </a:lnSpc>
              <a:spcBef>
                <a:spcPts val="0"/>
              </a:spcBef>
              <a:spcAft>
                <a:spcPts val="0"/>
              </a:spcAft>
            </a:pPr>
            <a:r>
              <a:rPr sz="2800" dirty="0">
                <a:solidFill>
                  <a:srgbClr val="000000"/>
                </a:solidFill>
                <a:latin typeface="MFMVNF+Arial" panose="02000500000000000000"/>
                <a:cs typeface="MFMVNF+Arial" panose="02000500000000000000"/>
              </a:rPr>
              <a:t>•</a:t>
            </a:r>
            <a:r>
              <a:rPr sz="2800" spc="42" dirty="0">
                <a:solidFill>
                  <a:srgbClr val="000000"/>
                </a:solidFill>
                <a:latin typeface="MFMVNF+Arial" panose="02000500000000000000"/>
                <a:cs typeface="MFMVNF+Arial" panose="02000500000000000000"/>
              </a:rPr>
              <a:t> </a:t>
            </a:r>
            <a:r>
              <a:rPr sz="2800" spc="150" dirty="0">
                <a:solidFill>
                  <a:srgbClr val="000000"/>
                </a:solidFill>
                <a:latin typeface="仿宋" panose="02010609060101010101" charset="-122"/>
                <a:ea typeface="仿宋" panose="02010609060101010101" charset="-122"/>
                <a:cs typeface="VROIPI+STFangsong" panose="02000500000000000000" charset="-122"/>
              </a:rPr>
              <a:t>通勤事故、职业病、雇主故意行为不免除雇主的</a:t>
            </a:r>
            <a:r>
              <a:rPr lang="zh-CN" sz="2800" spc="150" dirty="0">
                <a:solidFill>
                  <a:srgbClr val="000000"/>
                </a:solidFill>
                <a:latin typeface="仿宋" panose="02010609060101010101" charset="-122"/>
                <a:ea typeface="仿宋" panose="02010609060101010101" charset="-122"/>
                <a:cs typeface="VROIPI+STFangsong" panose="02000500000000000000" charset="-122"/>
              </a:rPr>
              <a:t>侵权责任</a:t>
            </a:r>
            <a:endParaRPr lang="zh-CN" sz="2800" spc="150" dirty="0">
              <a:solidFill>
                <a:srgbClr val="000000"/>
              </a:solidFill>
              <a:latin typeface="仿宋" panose="02010609060101010101" charset="-122"/>
              <a:ea typeface="仿宋" panose="02010609060101010101" charset="-122"/>
              <a:cs typeface="VROIPI+STFangsong"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961095" y="1340531"/>
            <a:ext cx="3636009" cy="745490"/>
          </a:xfrm>
          <a:prstGeom prst="rect">
            <a:avLst/>
          </a:prstGeom>
        </p:spPr>
        <p:txBody>
          <a:bodyPr vert="horz" wrap="square" lIns="0" tIns="0" rIns="0" bIns="0" rtlCol="0">
            <a:spAutoFit/>
          </a:bodyPr>
          <a:lstStyle/>
          <a:p>
            <a:pPr marL="0" marR="0">
              <a:lnSpc>
                <a:spcPts val="5815"/>
              </a:lnSpc>
              <a:spcBef>
                <a:spcPts val="0"/>
              </a:spcBef>
              <a:spcAft>
                <a:spcPts val="0"/>
              </a:spcAft>
            </a:pPr>
            <a:r>
              <a:rPr sz="4400" spc="205" dirty="0">
                <a:solidFill>
                  <a:schemeClr val="accent1"/>
                </a:solidFill>
                <a:latin typeface="黑体" panose="02010609060101010101" charset="-122"/>
                <a:ea typeface="黑体" panose="02010609060101010101" charset="-122"/>
                <a:cs typeface="QUIMMK+HYQiHeiKW-55S" panose="02000500000000000000" charset="-122"/>
              </a:rPr>
              <a:t>举证责任倒置</a:t>
            </a:r>
            <a:endParaRPr sz="4400" spc="205" dirty="0">
              <a:solidFill>
                <a:schemeClr val="accent1"/>
              </a:solidFill>
              <a:latin typeface="黑体" panose="02010609060101010101" charset="-122"/>
              <a:ea typeface="黑体" panose="02010609060101010101" charset="-122"/>
              <a:cs typeface="QUIMMK+HYQiHeiKW-55S" panose="02000500000000000000" charset="-122"/>
            </a:endParaRPr>
          </a:p>
        </p:txBody>
      </p:sp>
      <p:sp>
        <p:nvSpPr>
          <p:cNvPr id="4" name="object 4"/>
          <p:cNvSpPr txBox="1"/>
          <p:nvPr/>
        </p:nvSpPr>
        <p:spPr>
          <a:xfrm>
            <a:off x="1983070" y="2705735"/>
            <a:ext cx="8148320" cy="861695"/>
          </a:xfrm>
          <a:prstGeom prst="rect">
            <a:avLst/>
          </a:prstGeom>
        </p:spPr>
        <p:txBody>
          <a:bodyPr vert="horz" wrap="square" lIns="0" tIns="0" rIns="0" bIns="0" rtlCol="0">
            <a:spAutoFit/>
          </a:bodyPr>
          <a:lstStyle/>
          <a:p>
            <a:pPr marL="0" marR="0">
              <a:lnSpc>
                <a:spcPts val="2240"/>
              </a:lnSpc>
              <a:spcBef>
                <a:spcPts val="0"/>
              </a:spcBef>
              <a:spcAft>
                <a:spcPts val="0"/>
              </a:spcAft>
            </a:pPr>
            <a:r>
              <a:rPr sz="240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《工伤保险条例》第十九条 职工或者其近亲属认为是工伤，</a:t>
            </a:r>
            <a:r>
              <a:rPr sz="2400" spc="150" dirty="0">
                <a:solidFill>
                  <a:srgbClr val="FF0000"/>
                </a:solidFill>
                <a:latin typeface="仿宋" panose="02010609060101010101" charset="-122"/>
                <a:ea typeface="仿宋" panose="02010609060101010101" charset="-122"/>
                <a:cs typeface="仿宋" panose="02010609060101010101" charset="-122"/>
              </a:rPr>
              <a:t>用人单</a:t>
            </a:r>
            <a:r>
              <a:rPr sz="2400" spc="150" dirty="0">
                <a:solidFill>
                  <a:srgbClr val="FF0000"/>
                </a:solidFill>
                <a:latin typeface="仿宋" panose="02010609060101010101" charset="-122"/>
                <a:ea typeface="仿宋" panose="02010609060101010101" charset="-122"/>
                <a:cs typeface="仿宋" panose="02010609060101010101" charset="-122"/>
                <a:sym typeface="+mn-ea"/>
              </a:rPr>
              <a:t>位不认为是工伤的，由用人单位承担举证责任。</a:t>
            </a:r>
            <a:endParaRPr sz="2400" spc="150" dirty="0">
              <a:solidFill>
                <a:srgbClr val="FF0000"/>
              </a:solidFill>
              <a:latin typeface="仿宋" panose="02010609060101010101" charset="-122"/>
              <a:ea typeface="仿宋" panose="02010609060101010101" charset="-122"/>
              <a:cs typeface="仿宋" panose="02010609060101010101" charset="-122"/>
            </a:endParaRPr>
          </a:p>
          <a:p>
            <a:pPr marL="0" marR="0">
              <a:lnSpc>
                <a:spcPts val="2240"/>
              </a:lnSpc>
              <a:spcBef>
                <a:spcPts val="0"/>
              </a:spcBef>
              <a:spcAft>
                <a:spcPts val="0"/>
              </a:spcAft>
            </a:pPr>
            <a:endParaRPr sz="2400" spc="150" dirty="0">
              <a:solidFill>
                <a:srgbClr val="FF0000"/>
              </a:solidFill>
              <a:latin typeface="仿宋" panose="02010609060101010101" charset="-122"/>
              <a:ea typeface="仿宋" panose="02010609060101010101" charset="-122"/>
              <a:cs typeface="仿宋" panose="02010609060101010101" charset="-122"/>
            </a:endParaRPr>
          </a:p>
        </p:txBody>
      </p:sp>
      <p:sp>
        <p:nvSpPr>
          <p:cNvPr id="6" name="object 6"/>
          <p:cNvSpPr txBox="1"/>
          <p:nvPr/>
        </p:nvSpPr>
        <p:spPr>
          <a:xfrm>
            <a:off x="1983070" y="3785235"/>
            <a:ext cx="8034655" cy="2010410"/>
          </a:xfrm>
          <a:prstGeom prst="rect">
            <a:avLst/>
          </a:prstGeom>
        </p:spPr>
        <p:txBody>
          <a:bodyPr vert="horz" wrap="square" lIns="0" tIns="0" rIns="0" bIns="0" rtlCol="0">
            <a:spAutoFit/>
          </a:bodyPr>
          <a:lstStyle/>
          <a:p>
            <a:pPr marL="0" marR="0">
              <a:lnSpc>
                <a:spcPts val="2240"/>
              </a:lnSpc>
              <a:spcBef>
                <a:spcPts val="0"/>
              </a:spcBef>
              <a:spcAft>
                <a:spcPts val="0"/>
              </a:spcAft>
            </a:pPr>
            <a:r>
              <a:rPr sz="240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最高院《关于审理工伤保险行政案件若干问题的规定》（法释</a:t>
            </a:r>
            <a:r>
              <a:rPr sz="2400" spc="151" dirty="0">
                <a:solidFill>
                  <a:schemeClr val="tx1"/>
                </a:solidFill>
                <a:latin typeface="仿宋" panose="02010609060101010101" charset="-122"/>
                <a:ea typeface="仿宋" panose="02010609060101010101" charset="-122"/>
                <a:cs typeface="仿宋" panose="02010609060101010101" charset="-122"/>
              </a:rPr>
              <a:t>【2014】9号）第四条</a:t>
            </a:r>
            <a:r>
              <a:rPr sz="2400" spc="149" dirty="0">
                <a:solidFill>
                  <a:schemeClr val="tx1"/>
                </a:solidFill>
                <a:latin typeface="仿宋" panose="02010609060101010101" charset="-122"/>
                <a:ea typeface="仿宋" panose="02010609060101010101" charset="-122"/>
                <a:cs typeface="仿宋" panose="02010609060101010101" charset="-122"/>
              </a:rPr>
              <a:t> </a:t>
            </a:r>
            <a:r>
              <a:rPr sz="2400" spc="150" dirty="0">
                <a:solidFill>
                  <a:srgbClr val="FF0000"/>
                </a:solidFill>
                <a:latin typeface="仿宋" panose="02010609060101010101" charset="-122"/>
                <a:ea typeface="仿宋" panose="02010609060101010101" charset="-122"/>
                <a:cs typeface="仿宋" panose="02010609060101010101" charset="-122"/>
              </a:rPr>
              <a:t>社会保险行政部门认定下列情形为工伤的</a:t>
            </a:r>
            <a:r>
              <a:rPr sz="2400" spc="150" dirty="0">
                <a:solidFill>
                  <a:schemeClr val="tx1"/>
                </a:solidFill>
                <a:latin typeface="仿宋" panose="02010609060101010101" charset="-122"/>
                <a:ea typeface="仿宋" panose="02010609060101010101" charset="-122"/>
                <a:cs typeface="仿宋" panose="02010609060101010101" charset="-122"/>
              </a:rPr>
              <a:t>，人民法院</a:t>
            </a:r>
            <a:r>
              <a:rPr sz="2400" spc="150" dirty="0">
                <a:solidFill>
                  <a:srgbClr val="FF0000"/>
                </a:solidFill>
                <a:latin typeface="仿宋" panose="02010609060101010101" charset="-122"/>
                <a:ea typeface="仿宋" panose="02010609060101010101" charset="-122"/>
                <a:cs typeface="仿宋" panose="02010609060101010101" charset="-122"/>
              </a:rPr>
              <a:t>应予支持</a:t>
            </a:r>
            <a:r>
              <a:rPr sz="2400" spc="150" dirty="0">
                <a:solidFill>
                  <a:schemeClr val="tx1"/>
                </a:solidFill>
                <a:latin typeface="仿宋" panose="02010609060101010101" charset="-122"/>
                <a:ea typeface="仿宋" panose="02010609060101010101" charset="-122"/>
                <a:cs typeface="仿宋" panose="02010609060101010101" charset="-122"/>
              </a:rPr>
              <a:t>：</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240"/>
              </a:lnSpc>
              <a:spcBef>
                <a:spcPts val="0"/>
              </a:spcBef>
              <a:spcAft>
                <a:spcPts val="0"/>
              </a:spcAft>
            </a:pPr>
            <a:r>
              <a:rPr sz="2400" spc="150" dirty="0">
                <a:solidFill>
                  <a:schemeClr val="tx1"/>
                </a:solidFill>
                <a:latin typeface="仿宋" panose="02010609060101010101" charset="-122"/>
                <a:ea typeface="仿宋" panose="02010609060101010101" charset="-122"/>
                <a:cs typeface="VROIPI+STFangsong" panose="02000500000000000000" charset="-122"/>
                <a:sym typeface="+mn-ea"/>
              </a:rPr>
              <a:t>（一）职工在</a:t>
            </a:r>
            <a:r>
              <a:rPr sz="2400" spc="150" dirty="0">
                <a:solidFill>
                  <a:srgbClr val="FF0000"/>
                </a:solidFill>
                <a:latin typeface="仿宋" panose="02010609060101010101" charset="-122"/>
                <a:ea typeface="仿宋" panose="02010609060101010101" charset="-122"/>
                <a:cs typeface="VROIPI+STFangsong" panose="02000500000000000000" charset="-122"/>
                <a:sym typeface="+mn-ea"/>
              </a:rPr>
              <a:t>工作时间和工作场所内</a:t>
            </a:r>
            <a:r>
              <a:rPr sz="2400" spc="150" dirty="0">
                <a:solidFill>
                  <a:schemeClr val="tx1"/>
                </a:solidFill>
                <a:latin typeface="仿宋" panose="02010609060101010101" charset="-122"/>
                <a:ea typeface="仿宋" panose="02010609060101010101" charset="-122"/>
                <a:cs typeface="VROIPI+STFangsong" panose="02000500000000000000" charset="-122"/>
                <a:sym typeface="+mn-ea"/>
              </a:rPr>
              <a:t>受到伤害，用人单位或者社会保险行政部门</a:t>
            </a:r>
            <a:r>
              <a:rPr sz="2400" spc="150" dirty="0">
                <a:solidFill>
                  <a:srgbClr val="FF0000"/>
                </a:solidFill>
                <a:latin typeface="仿宋" panose="02010609060101010101" charset="-122"/>
                <a:ea typeface="仿宋" panose="02010609060101010101" charset="-122"/>
                <a:cs typeface="VROIPI+STFangsong" panose="02000500000000000000" charset="-122"/>
                <a:sym typeface="+mn-ea"/>
              </a:rPr>
              <a:t>没有证据证明是非工作原因</a:t>
            </a:r>
            <a:r>
              <a:rPr sz="2400" spc="150" dirty="0">
                <a:solidFill>
                  <a:schemeClr val="tx1"/>
                </a:solidFill>
                <a:latin typeface="仿宋" panose="02010609060101010101" charset="-122"/>
                <a:ea typeface="仿宋" panose="02010609060101010101" charset="-122"/>
                <a:cs typeface="VROIPI+STFangsong" panose="02000500000000000000" charset="-122"/>
                <a:sym typeface="+mn-ea"/>
              </a:rPr>
              <a:t>导致的。</a:t>
            </a:r>
            <a:endParaRPr sz="2400" spc="150" dirty="0">
              <a:solidFill>
                <a:schemeClr val="tx1"/>
              </a:solidFill>
              <a:latin typeface="仿宋" panose="02010609060101010101" charset="-122"/>
              <a:ea typeface="仿宋" panose="02010609060101010101" charset="-122"/>
              <a:cs typeface="VROIPI+STFangsong" panose="02000500000000000000" charset="-122"/>
            </a:endParaRPr>
          </a:p>
          <a:p>
            <a:pPr marL="0" marR="0">
              <a:lnSpc>
                <a:spcPts val="2240"/>
              </a:lnSpc>
              <a:spcBef>
                <a:spcPts val="0"/>
              </a:spcBef>
              <a:spcAft>
                <a:spcPts val="0"/>
              </a:spcAft>
            </a:pPr>
            <a:endParaRPr sz="2400" spc="150" dirty="0">
              <a:solidFill>
                <a:schemeClr val="tx1"/>
              </a:solidFill>
              <a:latin typeface="仿宋" panose="02010609060101010101" charset="-122"/>
              <a:ea typeface="仿宋" panose="02010609060101010101" charset="-122"/>
              <a:cs typeface="VROIPI+STFangsong"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524841" y="763484"/>
            <a:ext cx="1521475" cy="1460500"/>
          </a:xfrm>
          <a:prstGeom prst="rect">
            <a:avLst/>
          </a:prstGeom>
        </p:spPr>
        <p:txBody>
          <a:bodyPr vert="horz" wrap="square" lIns="0" tIns="0" rIns="0" bIns="0" rtlCol="0">
            <a:spAutoFit/>
          </a:bodyPr>
          <a:lstStyle/>
          <a:p>
            <a:pPr marL="0" marR="0">
              <a:lnSpc>
                <a:spcPts val="11390"/>
              </a:lnSpc>
              <a:spcBef>
                <a:spcPts val="0"/>
              </a:spcBef>
              <a:spcAft>
                <a:spcPts val="0"/>
              </a:spcAft>
            </a:pPr>
            <a:r>
              <a:rPr sz="8650" dirty="0">
                <a:solidFill>
                  <a:schemeClr val="accent1"/>
                </a:solidFill>
                <a:latin typeface="QUIMMK+HYQiHeiKW-55S" panose="02000500000000000000" charset="-122"/>
                <a:cs typeface="QUIMMK+HYQiHeiKW-55S" panose="02000500000000000000" charset="-122"/>
              </a:rPr>
              <a:t>0</a:t>
            </a:r>
            <a:r>
              <a:rPr lang="en-US" sz="8650" dirty="0">
                <a:solidFill>
                  <a:schemeClr val="accent1"/>
                </a:solidFill>
                <a:latin typeface="QUIMMK+HYQiHeiKW-55S" panose="02000500000000000000" charset="-122"/>
                <a:cs typeface="QUIMMK+HYQiHeiKW-55S" panose="02000500000000000000" charset="-122"/>
              </a:rPr>
              <a:t>8</a:t>
            </a:r>
            <a:endParaRPr lang="en-US" sz="8650" dirty="0">
              <a:solidFill>
                <a:schemeClr val="accent1"/>
              </a:solidFill>
              <a:latin typeface="QUIMMK+HYQiHeiKW-55S" panose="02000500000000000000" charset="-122"/>
              <a:cs typeface="QUIMMK+HYQiHeiKW-55S" panose="02000500000000000000" charset="-122"/>
            </a:endParaRPr>
          </a:p>
        </p:txBody>
      </p:sp>
      <p:sp>
        <p:nvSpPr>
          <p:cNvPr id="4" name="object 4"/>
          <p:cNvSpPr txBox="1"/>
          <p:nvPr/>
        </p:nvSpPr>
        <p:spPr>
          <a:xfrm>
            <a:off x="3072730" y="1090295"/>
            <a:ext cx="5659755" cy="806450"/>
          </a:xfrm>
          <a:prstGeom prst="rect">
            <a:avLst/>
          </a:prstGeom>
        </p:spPr>
        <p:txBody>
          <a:bodyPr vert="horz" wrap="square" lIns="0" tIns="0" rIns="0" bIns="0" rtlCol="0">
            <a:spAutoFit/>
          </a:bodyPr>
          <a:lstStyle/>
          <a:p>
            <a:pPr marL="0" marR="0">
              <a:lnSpc>
                <a:spcPts val="3120"/>
              </a:lnSpc>
              <a:spcBef>
                <a:spcPts val="0"/>
              </a:spcBef>
              <a:spcAft>
                <a:spcPts val="0"/>
              </a:spcAft>
            </a:pPr>
            <a:r>
              <a:rPr sz="2800" b="1" i="1" dirty="0">
                <a:solidFill>
                  <a:schemeClr val="accent1"/>
                </a:solidFill>
                <a:latin typeface="LKKHSV+Arial Bold Italic" panose="02000500000000000000"/>
                <a:cs typeface="LKKHSV+Arial Bold Italic" panose="02000500000000000000"/>
              </a:rPr>
              <a:t>Part </a:t>
            </a:r>
            <a:r>
              <a:rPr lang="en-US" sz="2800" b="1" i="1" dirty="0">
                <a:solidFill>
                  <a:schemeClr val="accent1"/>
                </a:solidFill>
                <a:latin typeface="LKKHSV+Arial Bold Italic" panose="02000500000000000000"/>
                <a:cs typeface="LKKHSV+Arial Bold Italic" panose="02000500000000000000"/>
              </a:rPr>
              <a:t>Eight</a:t>
            </a:r>
            <a:endParaRPr sz="2800" b="1" i="1" dirty="0">
              <a:solidFill>
                <a:schemeClr val="accent1"/>
              </a:solidFill>
              <a:latin typeface="LKKHSV+Arial Bold Italic" panose="02000500000000000000"/>
              <a:cs typeface="LKKHSV+Arial Bold Italic" panose="02000500000000000000"/>
            </a:endParaRPr>
          </a:p>
          <a:p>
            <a:pPr marL="12065" marR="0">
              <a:lnSpc>
                <a:spcPts val="2795"/>
              </a:lnSpc>
              <a:spcBef>
                <a:spcPts val="375"/>
              </a:spcBef>
              <a:spcAft>
                <a:spcPts val="0"/>
              </a:spcAft>
            </a:pPr>
            <a:r>
              <a:rPr sz="2800" dirty="0">
                <a:solidFill>
                  <a:schemeClr val="accent1"/>
                </a:solidFill>
                <a:latin typeface="黑体" panose="02010609060101010101" charset="-122"/>
                <a:ea typeface="黑体" panose="02010609060101010101" charset="-122"/>
                <a:cs typeface="KSBQSV+HYShuSongErKW" panose="02000500000000000000" charset="-122"/>
              </a:rPr>
              <a:t>工伤</a:t>
            </a:r>
            <a:r>
              <a:rPr lang="zh-CN" sz="2800" dirty="0">
                <a:solidFill>
                  <a:schemeClr val="accent1"/>
                </a:solidFill>
                <a:latin typeface="黑体" panose="02010609060101010101" charset="-122"/>
                <a:ea typeface="黑体" panose="02010609060101010101" charset="-122"/>
                <a:cs typeface="KSBQSV+HYShuSongErKW" panose="02000500000000000000" charset="-122"/>
              </a:rPr>
              <a:t>处理的三大思维、六大误区</a:t>
            </a:r>
            <a:endParaRPr lang="zh-CN" sz="2800" dirty="0">
              <a:solidFill>
                <a:schemeClr val="accent1"/>
              </a:solidFill>
              <a:latin typeface="黑体" panose="02010609060101010101" charset="-122"/>
              <a:ea typeface="黑体" panose="02010609060101010101" charset="-122"/>
              <a:cs typeface="KSBQSV+HYShuSongErKW" panose="02000500000000000000" charset="-122"/>
            </a:endParaRPr>
          </a:p>
        </p:txBody>
      </p:sp>
      <p:graphicFrame>
        <p:nvGraphicFramePr>
          <p:cNvPr id="2" name="图示 1"/>
          <p:cNvGraphicFramePr/>
          <p:nvPr/>
        </p:nvGraphicFramePr>
        <p:xfrm>
          <a:off x="2032600" y="1642110"/>
          <a:ext cx="8128000" cy="51962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3" name="图片 12" descr="议和劳动人事学院logo"/>
          <p:cNvPicPr>
            <a:picLocks noChangeAspect="1"/>
          </p:cNvPicPr>
          <p:nvPr/>
        </p:nvPicPr>
        <p:blipFill>
          <a:blip r:embed="rId6"/>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7"/>
          <a:stretch>
            <a:fillRect/>
          </a:stretch>
        </p:blipFill>
        <p:spPr>
          <a:xfrm>
            <a:off x="8160385" y="309880"/>
            <a:ext cx="1550035" cy="571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470150" y="1843405"/>
            <a:ext cx="7215505" cy="511810"/>
          </a:xfrm>
          <a:prstGeom prst="rect">
            <a:avLst/>
          </a:prstGeom>
        </p:spPr>
        <p:txBody>
          <a:bodyPr vert="horz" wrap="square" lIns="0" tIns="0" rIns="0" bIns="0" rtlCol="0">
            <a:spAutoFit/>
          </a:bodyPr>
          <a:lstStyle/>
          <a:p>
            <a:pPr marL="0" marR="0">
              <a:lnSpc>
                <a:spcPts val="3995"/>
              </a:lnSpc>
              <a:spcBef>
                <a:spcPts val="0"/>
              </a:spcBef>
              <a:spcAft>
                <a:spcPts val="0"/>
              </a:spcAft>
            </a:pPr>
            <a:r>
              <a:rPr sz="4000" spc="505" dirty="0">
                <a:solidFill>
                  <a:schemeClr val="accent1"/>
                </a:solidFill>
                <a:latin typeface="黑体" panose="02010609060101010101" charset="-122"/>
                <a:ea typeface="黑体" panose="02010609060101010101" charset="-122"/>
                <a:cs typeface="黑体" panose="02010609060101010101" charset="-122"/>
              </a:rPr>
              <a:t>1.工伤处理要具有三个思维</a:t>
            </a:r>
            <a:endParaRPr sz="4000" spc="505" dirty="0">
              <a:solidFill>
                <a:schemeClr val="accent1"/>
              </a:solidFill>
              <a:latin typeface="黑体" panose="02010609060101010101" charset="-122"/>
              <a:ea typeface="黑体" panose="02010609060101010101" charset="-122"/>
              <a:cs typeface="黑体" panose="02010609060101010101" charset="-122"/>
            </a:endParaRPr>
          </a:p>
        </p:txBody>
      </p:sp>
      <p:sp>
        <p:nvSpPr>
          <p:cNvPr id="7" name="object 7"/>
          <p:cNvSpPr txBox="1"/>
          <p:nvPr/>
        </p:nvSpPr>
        <p:spPr>
          <a:xfrm>
            <a:off x="2783805" y="2529840"/>
            <a:ext cx="157861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400" spc="305" dirty="0">
                <a:solidFill>
                  <a:schemeClr val="bg1"/>
                </a:solidFill>
                <a:latin typeface="仿宋" panose="02010609060101010101" charset="-122"/>
                <a:ea typeface="仿宋" panose="02010609060101010101" charset="-122"/>
                <a:cs typeface="QUIMMK+HYQiHeiKW-55S" panose="02000500000000000000" charset="-122"/>
              </a:rPr>
              <a:t>主导思维</a:t>
            </a:r>
            <a:endParaRPr sz="2400" spc="305" dirty="0">
              <a:solidFill>
                <a:schemeClr val="bg1"/>
              </a:solidFill>
              <a:latin typeface="仿宋" panose="02010609060101010101" charset="-122"/>
              <a:ea typeface="仿宋" panose="02010609060101010101" charset="-122"/>
              <a:cs typeface="QUIMMK+HYQiHeiKW-55S" panose="02000500000000000000" charset="-122"/>
            </a:endParaRPr>
          </a:p>
        </p:txBody>
      </p:sp>
      <p:sp>
        <p:nvSpPr>
          <p:cNvPr id="8" name="object 8"/>
          <p:cNvSpPr txBox="1"/>
          <p:nvPr/>
        </p:nvSpPr>
        <p:spPr>
          <a:xfrm>
            <a:off x="5496525" y="2548890"/>
            <a:ext cx="1633855" cy="339090"/>
          </a:xfrm>
          <a:prstGeom prst="rect">
            <a:avLst/>
          </a:prstGeom>
        </p:spPr>
        <p:txBody>
          <a:bodyPr vert="horz" wrap="square" lIns="0" tIns="0" rIns="0" bIns="0" rtlCol="0">
            <a:spAutoFit/>
          </a:bodyPr>
          <a:lstStyle/>
          <a:p>
            <a:pPr marL="0" marR="0">
              <a:lnSpc>
                <a:spcPts val="2645"/>
              </a:lnSpc>
              <a:spcBef>
                <a:spcPts val="0"/>
              </a:spcBef>
              <a:spcAft>
                <a:spcPts val="0"/>
              </a:spcAft>
            </a:pPr>
            <a:r>
              <a:rPr sz="2400" spc="305" dirty="0">
                <a:solidFill>
                  <a:schemeClr val="bg1"/>
                </a:solidFill>
                <a:latin typeface="仿宋" panose="02010609060101010101" charset="-122"/>
                <a:ea typeface="仿宋" panose="02010609060101010101" charset="-122"/>
                <a:cs typeface="QUIMMK+HYQiHeiKW-55S" panose="02000500000000000000" charset="-122"/>
              </a:rPr>
              <a:t>团队思维</a:t>
            </a:r>
            <a:endParaRPr sz="2400" spc="305" dirty="0">
              <a:solidFill>
                <a:schemeClr val="bg1"/>
              </a:solidFill>
              <a:latin typeface="仿宋" panose="02010609060101010101" charset="-122"/>
              <a:ea typeface="仿宋" panose="02010609060101010101" charset="-122"/>
              <a:cs typeface="QUIMMK+HYQiHeiKW-55S" panose="02000500000000000000" charset="-122"/>
            </a:endParaRPr>
          </a:p>
        </p:txBody>
      </p:sp>
      <p:sp>
        <p:nvSpPr>
          <p:cNvPr id="9" name="object 9"/>
          <p:cNvSpPr txBox="1"/>
          <p:nvPr/>
        </p:nvSpPr>
        <p:spPr>
          <a:xfrm>
            <a:off x="8256870" y="2531745"/>
            <a:ext cx="161163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400" spc="305" dirty="0">
                <a:solidFill>
                  <a:schemeClr val="bg1"/>
                </a:solidFill>
                <a:latin typeface="仿宋" panose="02010609060101010101" charset="-122"/>
                <a:ea typeface="仿宋" panose="02010609060101010101" charset="-122"/>
                <a:cs typeface="QUIMMK+HYQiHeiKW-55S" panose="02000500000000000000" charset="-122"/>
              </a:rPr>
              <a:t>沟通思维</a:t>
            </a:r>
            <a:endParaRPr sz="2400" spc="305" dirty="0">
              <a:solidFill>
                <a:schemeClr val="bg1"/>
              </a:solidFill>
              <a:latin typeface="仿宋" panose="02010609060101010101" charset="-122"/>
              <a:ea typeface="仿宋" panose="02010609060101010101" charset="-122"/>
              <a:cs typeface="QUIMMK+HYQiHeiKW-55S" panose="02000500000000000000" charset="-122"/>
            </a:endParaRPr>
          </a:p>
        </p:txBody>
      </p:sp>
      <p:sp>
        <p:nvSpPr>
          <p:cNvPr id="10" name="object 10"/>
          <p:cNvSpPr txBox="1"/>
          <p:nvPr/>
        </p:nvSpPr>
        <p:spPr>
          <a:xfrm>
            <a:off x="2281520" y="3508375"/>
            <a:ext cx="2329815" cy="1958340"/>
          </a:xfrm>
          <a:prstGeom prst="rect">
            <a:avLst/>
          </a:prstGeom>
        </p:spPr>
        <p:txBody>
          <a:bodyPr vert="horz" wrap="square" lIns="0" tIns="0" rIns="0" bIns="0" rtlCol="0">
            <a:spAutoFit/>
          </a:bodyPr>
          <a:lstStyle/>
          <a:p>
            <a:pPr marL="0" marR="0">
              <a:lnSpc>
                <a:spcPts val="2375"/>
              </a:lnSpc>
              <a:spcBef>
                <a:spcPts val="0"/>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掌握规则制订和解释</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21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的主动权</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21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做到规则由我主导</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16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让员工跟着用人单位</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21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的思路和节奏走</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21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缩短协商进程</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p:txBody>
      </p:sp>
      <p:sp>
        <p:nvSpPr>
          <p:cNvPr id="11" name="object 11"/>
          <p:cNvSpPr txBox="1"/>
          <p:nvPr/>
        </p:nvSpPr>
        <p:spPr>
          <a:xfrm>
            <a:off x="4986721" y="3512324"/>
            <a:ext cx="2362199" cy="1626235"/>
          </a:xfrm>
          <a:prstGeom prst="rect">
            <a:avLst/>
          </a:prstGeom>
        </p:spPr>
        <p:txBody>
          <a:bodyPr vert="horz" wrap="square" lIns="0" tIns="0" rIns="0" bIns="0" rtlCol="0">
            <a:spAutoFit/>
          </a:bodyPr>
          <a:lstStyle/>
          <a:p>
            <a:pPr marL="0" marR="0">
              <a:lnSpc>
                <a:spcPts val="2375"/>
              </a:lnSpc>
              <a:spcBef>
                <a:spcPts val="0"/>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工伤处理尤其是理赔</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21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谈判是极其艰难的过</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21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程，用人单位应当组</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16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建专门团队、协作处</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215"/>
              </a:spcBef>
              <a:spcAft>
                <a:spcPts val="0"/>
              </a:spcAft>
            </a:pPr>
            <a:r>
              <a:rPr sz="1800" dirty="0">
                <a:solidFill>
                  <a:schemeClr val="tx1"/>
                </a:solidFill>
                <a:latin typeface="仿宋" panose="02010609060101010101" charset="-122"/>
                <a:ea typeface="仿宋" panose="02010609060101010101" charset="-122"/>
                <a:cs typeface="QUIMMK+HYQiHeiKW-55S" panose="02000500000000000000" charset="-122"/>
              </a:rPr>
              <a:t>理</a:t>
            </a:r>
            <a:endParaRPr sz="1800" dirty="0">
              <a:solidFill>
                <a:schemeClr val="tx1"/>
              </a:solidFill>
              <a:latin typeface="仿宋" panose="02010609060101010101" charset="-122"/>
              <a:ea typeface="仿宋" panose="02010609060101010101" charset="-122"/>
              <a:cs typeface="QUIMMK+HYQiHeiKW-55S" panose="02000500000000000000" charset="-122"/>
            </a:endParaRPr>
          </a:p>
        </p:txBody>
      </p:sp>
      <p:sp>
        <p:nvSpPr>
          <p:cNvPr id="12" name="object 12"/>
          <p:cNvSpPr txBox="1"/>
          <p:nvPr/>
        </p:nvSpPr>
        <p:spPr>
          <a:xfrm>
            <a:off x="7692050" y="3512324"/>
            <a:ext cx="2609849" cy="1626235"/>
          </a:xfrm>
          <a:prstGeom prst="rect">
            <a:avLst/>
          </a:prstGeom>
        </p:spPr>
        <p:txBody>
          <a:bodyPr vert="horz" wrap="square" lIns="0" tIns="0" rIns="0" bIns="0" rtlCol="0">
            <a:spAutoFit/>
          </a:bodyPr>
          <a:lstStyle/>
          <a:p>
            <a:pPr marL="0" marR="0">
              <a:lnSpc>
                <a:spcPts val="2375"/>
              </a:lnSpc>
              <a:spcBef>
                <a:spcPts val="0"/>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工伤处理前期往往用</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21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人单位处于被动状态，</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21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进入谈判进程后，用</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16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人单位逐渐转为主动，</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a:p>
            <a:pPr marL="0" marR="0">
              <a:lnSpc>
                <a:spcPts val="2375"/>
              </a:lnSpc>
              <a:spcBef>
                <a:spcPts val="215"/>
              </a:spcBef>
              <a:spcAft>
                <a:spcPts val="0"/>
              </a:spcAft>
            </a:pPr>
            <a:r>
              <a:rPr sz="1800" spc="150" dirty="0">
                <a:solidFill>
                  <a:schemeClr val="tx1"/>
                </a:solidFill>
                <a:latin typeface="仿宋" panose="02010609060101010101" charset="-122"/>
                <a:ea typeface="仿宋" panose="02010609060101010101" charset="-122"/>
                <a:cs typeface="QUIMMK+HYQiHeiKW-55S" panose="02000500000000000000" charset="-122"/>
              </a:rPr>
              <a:t>应当掌握这个度</a:t>
            </a:r>
            <a:endParaRPr sz="1800" spc="150" dirty="0">
              <a:solidFill>
                <a:schemeClr val="tx1"/>
              </a:solidFill>
              <a:latin typeface="仿宋" panose="02010609060101010101" charset="-122"/>
              <a:ea typeface="仿宋" panose="02010609060101010101" charset="-122"/>
              <a:cs typeface="QUIMMK+HYQiHeiKW-55S"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515835" y="1577340"/>
            <a:ext cx="7372350"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505" dirty="0">
                <a:solidFill>
                  <a:schemeClr val="accent1"/>
                </a:solidFill>
                <a:latin typeface="黑体" panose="02010609060101010101" charset="-122"/>
                <a:ea typeface="黑体" panose="02010609060101010101" charset="-122"/>
                <a:cs typeface="黑体" panose="02010609060101010101" charset="-122"/>
              </a:rPr>
              <a:t>2.避开工伤处理的六大误区</a:t>
            </a:r>
            <a:endParaRPr sz="4000" spc="505" dirty="0">
              <a:solidFill>
                <a:schemeClr val="accent1"/>
              </a:solidFill>
              <a:latin typeface="黑体" panose="02010609060101010101" charset="-122"/>
              <a:ea typeface="黑体" panose="02010609060101010101" charset="-122"/>
              <a:cs typeface="黑体" panose="02010609060101010101" charset="-122"/>
            </a:endParaRPr>
          </a:p>
        </p:txBody>
      </p:sp>
      <p:sp>
        <p:nvSpPr>
          <p:cNvPr id="4" name="object 4"/>
          <p:cNvSpPr txBox="1"/>
          <p:nvPr/>
        </p:nvSpPr>
        <p:spPr>
          <a:xfrm>
            <a:off x="1811655" y="2620645"/>
            <a:ext cx="410845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spc="305" dirty="0">
                <a:solidFill>
                  <a:srgbClr val="5E7A9C"/>
                </a:solidFill>
                <a:latin typeface="QUIMMK+HYQiHeiKW-55S" panose="02000500000000000000" charset="-122"/>
                <a:cs typeface="QUIMMK+HYQiHeiKW-55S" panose="02000500000000000000" charset="-122"/>
              </a:rPr>
              <a:t>没有劳动关系就</a:t>
            </a:r>
            <a:r>
              <a:rPr lang="zh-CN" sz="2000" spc="305" dirty="0">
                <a:solidFill>
                  <a:srgbClr val="5E7A9C"/>
                </a:solidFill>
                <a:latin typeface="QUIMMK+HYQiHeiKW-55S" panose="02000500000000000000" charset="-122"/>
                <a:cs typeface="QUIMMK+HYQiHeiKW-55S" panose="02000500000000000000" charset="-122"/>
              </a:rPr>
              <a:t>没</a:t>
            </a:r>
            <a:r>
              <a:rPr sz="2000" spc="305" dirty="0">
                <a:solidFill>
                  <a:srgbClr val="5E7A9C"/>
                </a:solidFill>
                <a:latin typeface="QUIMMK+HYQiHeiKW-55S" panose="02000500000000000000" charset="-122"/>
                <a:cs typeface="QUIMMK+HYQiHeiKW-55S" panose="02000500000000000000" charset="-122"/>
              </a:rPr>
              <a:t>有工伤责任</a:t>
            </a:r>
            <a:endParaRPr sz="2000" spc="305" dirty="0">
              <a:solidFill>
                <a:srgbClr val="5E7A9C"/>
              </a:solidFill>
              <a:latin typeface="QUIMMK+HYQiHeiKW-55S" panose="02000500000000000000" charset="-122"/>
              <a:cs typeface="QUIMMK+HYQiHeiKW-55S" panose="02000500000000000000" charset="-122"/>
            </a:endParaRPr>
          </a:p>
        </p:txBody>
      </p:sp>
      <p:sp>
        <p:nvSpPr>
          <p:cNvPr id="5" name="object 5"/>
          <p:cNvSpPr txBox="1"/>
          <p:nvPr/>
        </p:nvSpPr>
        <p:spPr>
          <a:xfrm>
            <a:off x="6232525" y="2608580"/>
            <a:ext cx="4498975"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spc="305" dirty="0">
                <a:solidFill>
                  <a:srgbClr val="5E7A9C"/>
                </a:solidFill>
                <a:latin typeface="QUIMMK+HYQiHeiKW-55S" panose="02000500000000000000" charset="-122"/>
                <a:cs typeface="QUIMMK+HYQiHeiKW-55S" panose="02000500000000000000" charset="-122"/>
              </a:rPr>
              <a:t>不必为试用期员工上工</a:t>
            </a:r>
            <a:r>
              <a:rPr sz="2000" dirty="0">
                <a:solidFill>
                  <a:srgbClr val="5E7A9C"/>
                </a:solidFill>
                <a:latin typeface="QUIMMK+HYQiHeiKW-55S" panose="02000500000000000000" charset="-122"/>
                <a:cs typeface="QUIMMK+HYQiHeiKW-55S" panose="02000500000000000000" charset="-122"/>
              </a:rPr>
              <a:t>伤</a:t>
            </a:r>
            <a:endParaRPr sz="2000" dirty="0">
              <a:solidFill>
                <a:srgbClr val="5E7A9C"/>
              </a:solidFill>
              <a:latin typeface="QUIMMK+HYQiHeiKW-55S" panose="02000500000000000000" charset="-122"/>
              <a:cs typeface="QUIMMK+HYQiHeiKW-55S" panose="02000500000000000000" charset="-122"/>
            </a:endParaRPr>
          </a:p>
        </p:txBody>
      </p:sp>
      <p:sp>
        <p:nvSpPr>
          <p:cNvPr id="6" name="object 6"/>
          <p:cNvSpPr txBox="1"/>
          <p:nvPr/>
        </p:nvSpPr>
        <p:spPr>
          <a:xfrm>
            <a:off x="6243955" y="2908300"/>
            <a:ext cx="3949065"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spc="150" dirty="0">
                <a:solidFill>
                  <a:srgbClr val="000000"/>
                </a:solidFill>
                <a:latin typeface="QUIMMK+HYQiHeiKW-55S" panose="02000500000000000000" charset="-122"/>
                <a:cs typeface="QUIMMK+HYQiHeiKW-55S" panose="02000500000000000000" charset="-122"/>
              </a:rPr>
              <a:t>事故往往在入职时最易发生</a:t>
            </a:r>
            <a:endParaRPr sz="2000" spc="150" dirty="0">
              <a:solidFill>
                <a:srgbClr val="000000"/>
              </a:solidFill>
              <a:latin typeface="QUIMMK+HYQiHeiKW-55S" panose="02000500000000000000" charset="-122"/>
              <a:cs typeface="QUIMMK+HYQiHeiKW-55S" panose="02000500000000000000" charset="-122"/>
            </a:endParaRPr>
          </a:p>
        </p:txBody>
      </p:sp>
      <p:sp>
        <p:nvSpPr>
          <p:cNvPr id="7" name="object 7"/>
          <p:cNvSpPr txBox="1"/>
          <p:nvPr/>
        </p:nvSpPr>
        <p:spPr>
          <a:xfrm>
            <a:off x="1858645" y="2970530"/>
            <a:ext cx="386969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spc="150" dirty="0">
                <a:solidFill>
                  <a:srgbClr val="000000"/>
                </a:solidFill>
                <a:latin typeface="QUIMMK+HYQiHeiKW-55S" panose="02000500000000000000" charset="-122"/>
                <a:cs typeface="QUIMMK+HYQiHeiKW-55S" panose="02000500000000000000" charset="-122"/>
              </a:rPr>
              <a:t>有淡化劳动关系的倾向</a:t>
            </a:r>
            <a:endParaRPr sz="2000" spc="150" dirty="0">
              <a:solidFill>
                <a:srgbClr val="000000"/>
              </a:solidFill>
              <a:latin typeface="QUIMMK+HYQiHeiKW-55S" panose="02000500000000000000" charset="-122"/>
              <a:cs typeface="QUIMMK+HYQiHeiKW-55S" panose="02000500000000000000" charset="-122"/>
            </a:endParaRPr>
          </a:p>
        </p:txBody>
      </p:sp>
      <p:sp>
        <p:nvSpPr>
          <p:cNvPr id="8" name="object 8"/>
          <p:cNvSpPr txBox="1"/>
          <p:nvPr/>
        </p:nvSpPr>
        <p:spPr>
          <a:xfrm>
            <a:off x="6232525" y="3631565"/>
            <a:ext cx="4498975" cy="1075690"/>
          </a:xfrm>
          <a:prstGeom prst="rect">
            <a:avLst/>
          </a:prstGeom>
        </p:spPr>
        <p:txBody>
          <a:bodyPr vert="horz" wrap="square" lIns="0" tIns="0" rIns="0" bIns="0" rtlCol="0">
            <a:spAutoFit/>
          </a:bodyPr>
          <a:lstStyle/>
          <a:p>
            <a:pPr marL="0" marR="0">
              <a:lnSpc>
                <a:spcPts val="2645"/>
              </a:lnSpc>
              <a:spcBef>
                <a:spcPts val="0"/>
              </a:spcBef>
              <a:spcAft>
                <a:spcPts val="0"/>
              </a:spcAft>
            </a:pPr>
            <a:r>
              <a:rPr sz="2000" spc="305" dirty="0">
                <a:solidFill>
                  <a:srgbClr val="5E7A9C"/>
                </a:solidFill>
                <a:latin typeface="QUIMMK+HYQiHeiKW-55S" panose="02000500000000000000" charset="-122"/>
                <a:cs typeface="QUIMMK+HYQiHeiKW-55S" panose="02000500000000000000" charset="-122"/>
              </a:rPr>
              <a:t>只要员工签了“私了协议”就没有问题</a:t>
            </a:r>
            <a:endParaRPr sz="2000" spc="305" dirty="0">
              <a:solidFill>
                <a:srgbClr val="5E7A9C"/>
              </a:solidFill>
              <a:latin typeface="QUIMMK+HYQiHeiKW-55S" panose="02000500000000000000" charset="-122"/>
              <a:cs typeface="QUIMMK+HYQiHeiKW-55S" panose="02000500000000000000" charset="-122"/>
            </a:endParaRPr>
          </a:p>
          <a:p>
            <a:pPr marL="0" marR="0">
              <a:lnSpc>
                <a:spcPts val="2645"/>
              </a:lnSpc>
              <a:spcBef>
                <a:spcPts val="455"/>
              </a:spcBef>
              <a:spcAft>
                <a:spcPts val="0"/>
              </a:spcAft>
            </a:pPr>
            <a:r>
              <a:rPr sz="2000" spc="150" dirty="0">
                <a:solidFill>
                  <a:srgbClr val="000000"/>
                </a:solidFill>
                <a:latin typeface="QUIMMK+HYQiHeiKW-55S" panose="02000500000000000000" charset="-122"/>
                <a:cs typeface="QUIMMK+HYQiHeiKW-55S" panose="02000500000000000000" charset="-122"/>
              </a:rPr>
              <a:t>“私了协议”显失公平会被推翻</a:t>
            </a:r>
            <a:endParaRPr sz="2000" spc="150" dirty="0">
              <a:solidFill>
                <a:srgbClr val="000000"/>
              </a:solidFill>
              <a:latin typeface="QUIMMK+HYQiHeiKW-55S" panose="02000500000000000000" charset="-122"/>
              <a:cs typeface="QUIMMK+HYQiHeiKW-55S" panose="02000500000000000000" charset="-122"/>
            </a:endParaRPr>
          </a:p>
        </p:txBody>
      </p:sp>
      <p:sp>
        <p:nvSpPr>
          <p:cNvPr id="9" name="object 9"/>
          <p:cNvSpPr txBox="1"/>
          <p:nvPr/>
        </p:nvSpPr>
        <p:spPr>
          <a:xfrm>
            <a:off x="1811655" y="3665855"/>
            <a:ext cx="4108450" cy="1030605"/>
          </a:xfrm>
          <a:prstGeom prst="rect">
            <a:avLst/>
          </a:prstGeom>
        </p:spPr>
        <p:txBody>
          <a:bodyPr vert="horz" wrap="square" lIns="0" tIns="0" rIns="0" bIns="0" rtlCol="0">
            <a:spAutoFit/>
          </a:bodyPr>
          <a:lstStyle/>
          <a:p>
            <a:pPr marL="0" marR="0">
              <a:lnSpc>
                <a:spcPts val="2645"/>
              </a:lnSpc>
              <a:spcBef>
                <a:spcPts val="0"/>
              </a:spcBef>
              <a:spcAft>
                <a:spcPts val="0"/>
              </a:spcAft>
            </a:pPr>
            <a:r>
              <a:rPr sz="2000" spc="305" dirty="0">
                <a:solidFill>
                  <a:srgbClr val="5E7A9C"/>
                </a:solidFill>
                <a:latin typeface="QUIMMK+HYQiHeiKW-55S" panose="02000500000000000000" charset="-122"/>
                <a:cs typeface="QUIMMK+HYQiHeiKW-55S" panose="02000500000000000000" charset="-122"/>
              </a:rPr>
              <a:t>员工违规操作，不属于工伤</a:t>
            </a:r>
            <a:endParaRPr sz="2000" spc="305" dirty="0">
              <a:solidFill>
                <a:srgbClr val="5E7A9C"/>
              </a:solidFill>
              <a:latin typeface="QUIMMK+HYQiHeiKW-55S" panose="02000500000000000000" charset="-122"/>
              <a:cs typeface="QUIMMK+HYQiHeiKW-55S" panose="02000500000000000000" charset="-122"/>
            </a:endParaRPr>
          </a:p>
          <a:p>
            <a:pPr marL="0" marR="0">
              <a:lnSpc>
                <a:spcPts val="2645"/>
              </a:lnSpc>
              <a:spcBef>
                <a:spcPts val="105"/>
              </a:spcBef>
              <a:spcAft>
                <a:spcPts val="0"/>
              </a:spcAft>
            </a:pPr>
            <a:r>
              <a:rPr sz="2000" spc="150" dirty="0">
                <a:solidFill>
                  <a:srgbClr val="000000"/>
                </a:solidFill>
                <a:latin typeface="QUIMMK+HYQiHeiKW-55S" panose="02000500000000000000" charset="-122"/>
                <a:cs typeface="QUIMMK+HYQiHeiKW-55S" panose="02000500000000000000" charset="-122"/>
              </a:rPr>
              <a:t>工伤实行无过错责任，只有三种情形排除</a:t>
            </a:r>
            <a:endParaRPr sz="2000" spc="150" dirty="0">
              <a:solidFill>
                <a:srgbClr val="000000"/>
              </a:solidFill>
              <a:latin typeface="QUIMMK+HYQiHeiKW-55S" panose="02000500000000000000" charset="-122"/>
              <a:cs typeface="QUIMMK+HYQiHeiKW-55S" panose="02000500000000000000" charset="-122"/>
            </a:endParaRPr>
          </a:p>
        </p:txBody>
      </p:sp>
      <p:sp>
        <p:nvSpPr>
          <p:cNvPr id="10" name="object 10"/>
          <p:cNvSpPr txBox="1"/>
          <p:nvPr/>
        </p:nvSpPr>
        <p:spPr>
          <a:xfrm>
            <a:off x="1811655" y="5124450"/>
            <a:ext cx="4108450" cy="1068070"/>
          </a:xfrm>
          <a:prstGeom prst="rect">
            <a:avLst/>
          </a:prstGeom>
        </p:spPr>
        <p:txBody>
          <a:bodyPr vert="horz" wrap="square" lIns="0" tIns="0" rIns="0" bIns="0" rtlCol="0">
            <a:spAutoFit/>
          </a:bodyPr>
          <a:lstStyle/>
          <a:p>
            <a:pPr marL="0" marR="0">
              <a:lnSpc>
                <a:spcPts val="2645"/>
              </a:lnSpc>
              <a:spcBef>
                <a:spcPts val="0"/>
              </a:spcBef>
              <a:spcAft>
                <a:spcPts val="0"/>
              </a:spcAft>
            </a:pPr>
            <a:r>
              <a:rPr sz="2000" spc="305" dirty="0">
                <a:solidFill>
                  <a:srgbClr val="5E7A9C"/>
                </a:solidFill>
                <a:latin typeface="QUIMMK+HYQiHeiKW-55S" panose="02000500000000000000" charset="-122"/>
                <a:cs typeface="QUIMMK+HYQiHeiKW-55S" panose="02000500000000000000" charset="-122"/>
              </a:rPr>
              <a:t>员工工伤救治是员工自己的事</a:t>
            </a:r>
            <a:endParaRPr sz="2000" spc="305" dirty="0">
              <a:solidFill>
                <a:srgbClr val="5E7A9C"/>
              </a:solidFill>
              <a:latin typeface="QUIMMK+HYQiHeiKW-55S" panose="02000500000000000000" charset="-122"/>
              <a:cs typeface="QUIMMK+HYQiHeiKW-55S" panose="02000500000000000000" charset="-122"/>
            </a:endParaRPr>
          </a:p>
          <a:p>
            <a:pPr marL="0" marR="0">
              <a:lnSpc>
                <a:spcPts val="2645"/>
              </a:lnSpc>
              <a:spcBef>
                <a:spcPts val="110"/>
              </a:spcBef>
              <a:spcAft>
                <a:spcPts val="0"/>
              </a:spcAft>
            </a:pPr>
            <a:r>
              <a:rPr sz="2000" spc="150" dirty="0">
                <a:solidFill>
                  <a:srgbClr val="000000"/>
                </a:solidFill>
                <a:latin typeface="QUIMMK+HYQiHeiKW-55S" panose="02000500000000000000" charset="-122"/>
                <a:cs typeface="QUIMMK+HYQiHeiKW-55S" panose="02000500000000000000" charset="-122"/>
              </a:rPr>
              <a:t>忽视救治环节导致费用</a:t>
            </a:r>
            <a:endParaRPr sz="2000" spc="150" dirty="0">
              <a:solidFill>
                <a:srgbClr val="000000"/>
              </a:solidFill>
              <a:latin typeface="QUIMMK+HYQiHeiKW-55S" panose="02000500000000000000" charset="-122"/>
              <a:cs typeface="QUIMMK+HYQiHeiKW-55S" panose="02000500000000000000" charset="-122"/>
            </a:endParaRPr>
          </a:p>
          <a:p>
            <a:pPr marL="0" marR="0">
              <a:lnSpc>
                <a:spcPts val="2645"/>
              </a:lnSpc>
              <a:spcBef>
                <a:spcPts val="285"/>
              </a:spcBef>
              <a:spcAft>
                <a:spcPts val="0"/>
              </a:spcAft>
            </a:pPr>
            <a:r>
              <a:rPr sz="2000" spc="150" dirty="0">
                <a:solidFill>
                  <a:srgbClr val="000000"/>
                </a:solidFill>
                <a:latin typeface="QUIMMK+HYQiHeiKW-55S" panose="02000500000000000000" charset="-122"/>
                <a:cs typeface="QUIMMK+HYQiHeiKW-55S" panose="02000500000000000000" charset="-122"/>
              </a:rPr>
              <a:t>奇高</a:t>
            </a:r>
            <a:endParaRPr sz="2000" spc="150" dirty="0">
              <a:solidFill>
                <a:srgbClr val="000000"/>
              </a:solidFill>
              <a:latin typeface="QUIMMK+HYQiHeiKW-55S" panose="02000500000000000000" charset="-122"/>
              <a:cs typeface="QUIMMK+HYQiHeiKW-55S" panose="02000500000000000000" charset="-122"/>
            </a:endParaRPr>
          </a:p>
        </p:txBody>
      </p:sp>
      <p:sp>
        <p:nvSpPr>
          <p:cNvPr id="11" name="object 11"/>
          <p:cNvSpPr txBox="1"/>
          <p:nvPr/>
        </p:nvSpPr>
        <p:spPr>
          <a:xfrm>
            <a:off x="6232525" y="5178425"/>
            <a:ext cx="4498975" cy="1076325"/>
          </a:xfrm>
          <a:prstGeom prst="rect">
            <a:avLst/>
          </a:prstGeom>
        </p:spPr>
        <p:txBody>
          <a:bodyPr vert="horz" wrap="square" lIns="0" tIns="0" rIns="0" bIns="0" rtlCol="0">
            <a:spAutoFit/>
          </a:bodyPr>
          <a:lstStyle/>
          <a:p>
            <a:pPr marL="0" marR="0">
              <a:lnSpc>
                <a:spcPts val="2645"/>
              </a:lnSpc>
              <a:spcBef>
                <a:spcPts val="0"/>
              </a:spcBef>
              <a:spcAft>
                <a:spcPts val="0"/>
              </a:spcAft>
            </a:pPr>
            <a:r>
              <a:rPr sz="2000" spc="305" dirty="0">
                <a:solidFill>
                  <a:srgbClr val="5E7A9C"/>
                </a:solidFill>
                <a:latin typeface="QUIMMK+HYQiHeiKW-55S" panose="02000500000000000000" charset="-122"/>
                <a:cs typeface="QUIMMK+HYQiHeiKW-55S" panose="02000500000000000000" charset="-122"/>
              </a:rPr>
              <a:t>员工工伤后没有回来上班与单位没有关系</a:t>
            </a:r>
            <a:endParaRPr sz="2000" spc="305" dirty="0">
              <a:solidFill>
                <a:srgbClr val="5E7A9C"/>
              </a:solidFill>
              <a:latin typeface="QUIMMK+HYQiHeiKW-55S" panose="02000500000000000000" charset="-122"/>
              <a:cs typeface="QUIMMK+HYQiHeiKW-55S" panose="02000500000000000000" charset="-122"/>
            </a:endParaRPr>
          </a:p>
          <a:p>
            <a:pPr marL="0" marR="0">
              <a:lnSpc>
                <a:spcPts val="2645"/>
              </a:lnSpc>
              <a:spcBef>
                <a:spcPts val="460"/>
              </a:spcBef>
              <a:spcAft>
                <a:spcPts val="0"/>
              </a:spcAft>
            </a:pPr>
            <a:r>
              <a:rPr sz="2000" spc="150" dirty="0">
                <a:solidFill>
                  <a:srgbClr val="000000"/>
                </a:solidFill>
                <a:latin typeface="QUIMMK+HYQiHeiKW-55S" panose="02000500000000000000" charset="-122"/>
                <a:cs typeface="QUIMMK+HYQiHeiKW-55S" panose="02000500000000000000" charset="-122"/>
              </a:rPr>
              <a:t>工伤员工管理十分必要</a:t>
            </a:r>
            <a:endParaRPr sz="2000" spc="150" dirty="0">
              <a:solidFill>
                <a:srgbClr val="000000"/>
              </a:solidFill>
              <a:latin typeface="QUIMMK+HYQiHeiKW-55S" panose="02000500000000000000" charset="-122"/>
              <a:cs typeface="QUIMMK+HYQiHeiKW-55S"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575131" y="2561169"/>
            <a:ext cx="1521475" cy="1460500"/>
          </a:xfrm>
          <a:prstGeom prst="rect">
            <a:avLst/>
          </a:prstGeom>
        </p:spPr>
        <p:txBody>
          <a:bodyPr vert="horz" wrap="square" lIns="0" tIns="0" rIns="0" bIns="0" rtlCol="0">
            <a:spAutoFit/>
          </a:bodyPr>
          <a:lstStyle/>
          <a:p>
            <a:pPr marL="0" marR="0">
              <a:lnSpc>
                <a:spcPts val="11390"/>
              </a:lnSpc>
              <a:spcBef>
                <a:spcPts val="0"/>
              </a:spcBef>
              <a:spcAft>
                <a:spcPts val="0"/>
              </a:spcAft>
            </a:pPr>
            <a:r>
              <a:rPr sz="8650" dirty="0">
                <a:solidFill>
                  <a:schemeClr val="accent1"/>
                </a:solidFill>
                <a:latin typeface="QUIMMK+HYQiHeiKW-55S" panose="02000500000000000000" charset="-122"/>
                <a:cs typeface="QUIMMK+HYQiHeiKW-55S" panose="02000500000000000000" charset="-122"/>
              </a:rPr>
              <a:t>0</a:t>
            </a:r>
            <a:r>
              <a:rPr lang="en-US" sz="8650" dirty="0">
                <a:solidFill>
                  <a:schemeClr val="accent1"/>
                </a:solidFill>
                <a:latin typeface="QUIMMK+HYQiHeiKW-55S" panose="02000500000000000000" charset="-122"/>
                <a:cs typeface="QUIMMK+HYQiHeiKW-55S" panose="02000500000000000000" charset="-122"/>
              </a:rPr>
              <a:t>9</a:t>
            </a:r>
            <a:endParaRPr lang="en-US" sz="8650" dirty="0">
              <a:solidFill>
                <a:schemeClr val="accent1"/>
              </a:solidFill>
              <a:latin typeface="QUIMMK+HYQiHeiKW-55S" panose="02000500000000000000" charset="-122"/>
              <a:cs typeface="QUIMMK+HYQiHeiKW-55S" panose="02000500000000000000" charset="-122"/>
            </a:endParaRPr>
          </a:p>
        </p:txBody>
      </p:sp>
      <p:sp>
        <p:nvSpPr>
          <p:cNvPr id="4" name="object 4"/>
          <p:cNvSpPr txBox="1"/>
          <p:nvPr/>
        </p:nvSpPr>
        <p:spPr>
          <a:xfrm>
            <a:off x="4353525" y="2922905"/>
            <a:ext cx="5659755" cy="806450"/>
          </a:xfrm>
          <a:prstGeom prst="rect">
            <a:avLst/>
          </a:prstGeom>
        </p:spPr>
        <p:txBody>
          <a:bodyPr vert="horz" wrap="square" lIns="0" tIns="0" rIns="0" bIns="0" rtlCol="0">
            <a:spAutoFit/>
          </a:bodyPr>
          <a:lstStyle/>
          <a:p>
            <a:pPr marL="0" marR="0">
              <a:lnSpc>
                <a:spcPts val="3120"/>
              </a:lnSpc>
              <a:spcBef>
                <a:spcPts val="0"/>
              </a:spcBef>
              <a:spcAft>
                <a:spcPts val="0"/>
              </a:spcAft>
            </a:pPr>
            <a:r>
              <a:rPr sz="2800" b="1" i="1" dirty="0">
                <a:solidFill>
                  <a:schemeClr val="accent1"/>
                </a:solidFill>
                <a:latin typeface="LKKHSV+Arial Bold Italic" panose="02000500000000000000"/>
                <a:cs typeface="LKKHSV+Arial Bold Italic" panose="02000500000000000000"/>
              </a:rPr>
              <a:t>Part </a:t>
            </a:r>
            <a:r>
              <a:rPr lang="en-US" sz="2800" b="1" i="1" dirty="0">
                <a:solidFill>
                  <a:schemeClr val="accent1"/>
                </a:solidFill>
                <a:latin typeface="LKKHSV+Arial Bold Italic" panose="02000500000000000000"/>
                <a:cs typeface="LKKHSV+Arial Bold Italic" panose="02000500000000000000"/>
              </a:rPr>
              <a:t>Nine</a:t>
            </a:r>
            <a:endParaRPr sz="2800" b="1" i="1" dirty="0">
              <a:solidFill>
                <a:schemeClr val="accent1"/>
              </a:solidFill>
              <a:latin typeface="LKKHSV+Arial Bold Italic" panose="02000500000000000000"/>
              <a:cs typeface="LKKHSV+Arial Bold Italic" panose="02000500000000000000"/>
            </a:endParaRPr>
          </a:p>
          <a:p>
            <a:pPr marL="12065" marR="0">
              <a:lnSpc>
                <a:spcPts val="2795"/>
              </a:lnSpc>
              <a:spcBef>
                <a:spcPts val="375"/>
              </a:spcBef>
              <a:spcAft>
                <a:spcPts val="0"/>
              </a:spcAft>
            </a:pPr>
            <a:r>
              <a:rPr sz="2800" spc="155" dirty="0">
                <a:solidFill>
                  <a:schemeClr val="accent1"/>
                </a:solidFill>
                <a:latin typeface="黑体" panose="02010609060101010101" charset="-122"/>
                <a:ea typeface="黑体" panose="02010609060101010101" charset="-122"/>
                <a:cs typeface="VROIPI+STFangsong" panose="02000500000000000000" charset="-122"/>
                <a:sym typeface="+mn-ea"/>
              </a:rPr>
              <a:t>工伤风险防范</a:t>
            </a:r>
            <a:r>
              <a:rPr lang="zh-CN" sz="2800" spc="155" dirty="0">
                <a:solidFill>
                  <a:schemeClr val="accent1"/>
                </a:solidFill>
                <a:latin typeface="黑体" panose="02010609060101010101" charset="-122"/>
                <a:ea typeface="黑体" panose="02010609060101010101" charset="-122"/>
                <a:cs typeface="VROIPI+STFangsong" panose="02000500000000000000" charset="-122"/>
                <a:sym typeface="+mn-ea"/>
              </a:rPr>
              <a:t>八大环节</a:t>
            </a:r>
            <a:r>
              <a:rPr sz="2800" spc="155" dirty="0">
                <a:solidFill>
                  <a:schemeClr val="accent1"/>
                </a:solidFill>
                <a:latin typeface="黑体" panose="02010609060101010101" charset="-122"/>
                <a:ea typeface="黑体" panose="02010609060101010101" charset="-122"/>
                <a:cs typeface="VROIPI+STFangsong" panose="02000500000000000000" charset="-122"/>
                <a:sym typeface="+mn-ea"/>
              </a:rPr>
              <a:t>操作实务</a:t>
            </a:r>
            <a:endParaRPr sz="2800" spc="155" dirty="0">
              <a:solidFill>
                <a:schemeClr val="accent1"/>
              </a:solidFill>
              <a:latin typeface="黑体" panose="02010609060101010101" charset="-122"/>
              <a:ea typeface="黑体" panose="02010609060101010101" charset="-122"/>
              <a:cs typeface="VROIPI+STFangsong" panose="02000500000000000000" charset="-122"/>
              <a:sym typeface="+mn-ea"/>
            </a:endParaRPr>
          </a:p>
        </p:txBody>
      </p:sp>
      <p:pic>
        <p:nvPicPr>
          <p:cNvPr id="13" name="图片 12" descr="议和劳动人事学院logo"/>
          <p:cNvPicPr>
            <a:picLocks noChangeAspect="1"/>
          </p:cNvPicPr>
          <p:nvPr/>
        </p:nvPicPr>
        <p:blipFill>
          <a:blip r:embed="rId1"/>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2"/>
          <a:stretch>
            <a:fillRect/>
          </a:stretch>
        </p:blipFill>
        <p:spPr>
          <a:xfrm>
            <a:off x="8160385" y="309880"/>
            <a:ext cx="1550035" cy="571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456780" y="1150903"/>
            <a:ext cx="7376793" cy="473075"/>
          </a:xfrm>
          <a:prstGeom prst="rect">
            <a:avLst/>
          </a:prstGeom>
        </p:spPr>
        <p:txBody>
          <a:bodyPr vert="horz" wrap="square" lIns="0" tIns="0" rIns="0" bIns="0" rtlCol="0">
            <a:spAutoFit/>
          </a:bodyPr>
          <a:lstStyle/>
          <a:p>
            <a:pPr marL="0" marR="0">
              <a:lnSpc>
                <a:spcPts val="3690"/>
              </a:lnSpc>
              <a:spcBef>
                <a:spcPts val="0"/>
              </a:spcBef>
              <a:spcAft>
                <a:spcPts val="0"/>
              </a:spcAft>
            </a:pPr>
            <a:r>
              <a:rPr sz="2800" spc="205" dirty="0">
                <a:solidFill>
                  <a:schemeClr val="accent1"/>
                </a:solidFill>
                <a:latin typeface="黑体" panose="02010609060101010101" charset="-122"/>
                <a:ea typeface="黑体" panose="02010609060101010101" charset="-122"/>
                <a:cs typeface="QUIMMK+HYQiHeiKW-55S" panose="02000500000000000000" charset="-122"/>
              </a:rPr>
              <a:t>什么时候通知工伤员工返岗，后果很不一样</a:t>
            </a:r>
            <a:endParaRPr sz="2800" spc="205" dirty="0">
              <a:solidFill>
                <a:schemeClr val="accent1"/>
              </a:solidFill>
              <a:latin typeface="黑体" panose="02010609060101010101" charset="-122"/>
              <a:ea typeface="黑体" panose="02010609060101010101" charset="-122"/>
              <a:cs typeface="QUIMMK+HYQiHeiKW-55S" panose="02000500000000000000" charset="-122"/>
            </a:endParaRPr>
          </a:p>
        </p:txBody>
      </p:sp>
      <p:sp>
        <p:nvSpPr>
          <p:cNvPr id="4" name="object 4"/>
          <p:cNvSpPr txBox="1"/>
          <p:nvPr/>
        </p:nvSpPr>
        <p:spPr>
          <a:xfrm>
            <a:off x="1864325" y="1964680"/>
            <a:ext cx="8580799" cy="1148715"/>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MFMVNF+Arial" panose="02000500000000000000"/>
                <a:cs typeface="MFMVNF+Arial" panose="02000500000000000000"/>
              </a:rPr>
              <a:t>•</a:t>
            </a:r>
            <a:r>
              <a:rPr sz="2000" spc="544" dirty="0">
                <a:solidFill>
                  <a:srgbClr val="000000"/>
                </a:solidFill>
                <a:latin typeface="MFMVNF+Arial" panose="02000500000000000000"/>
                <a:cs typeface="MFMVNF+Arial" panose="02000500000000000000"/>
              </a:rPr>
              <a:t> </a:t>
            </a:r>
            <a:r>
              <a:rPr sz="2000" spc="155" dirty="0">
                <a:solidFill>
                  <a:srgbClr val="000000"/>
                </a:solidFill>
                <a:latin typeface="仿宋" panose="02010609060101010101" charset="-122"/>
                <a:ea typeface="仿宋" panose="02010609060101010101" charset="-122"/>
                <a:cs typeface="仿宋" panose="02010609060101010101" charset="-122"/>
              </a:rPr>
              <a:t>A单位员工1月1日发生工伤，单位停发工资，2月1日治疗结束后即联系员工返岗上班，职工表示受伤不能劳动，A单位表示可以安排轻松</a:t>
            </a:r>
            <a:r>
              <a:rPr lang="zh-CN" sz="2000" spc="155" dirty="0">
                <a:solidFill>
                  <a:srgbClr val="000000"/>
                </a:solidFill>
                <a:latin typeface="仿宋" panose="02010609060101010101" charset="-122"/>
                <a:ea typeface="仿宋" panose="02010609060101010101" charset="-122"/>
                <a:cs typeface="仿宋" panose="02010609060101010101" charset="-122"/>
              </a:rPr>
              <a:t>的</a:t>
            </a:r>
            <a:r>
              <a:rPr sz="2000" spc="155" dirty="0">
                <a:solidFill>
                  <a:srgbClr val="000000"/>
                </a:solidFill>
                <a:latin typeface="仿宋" panose="02010609060101010101" charset="-122"/>
                <a:ea typeface="仿宋" panose="02010609060101010101" charset="-122"/>
                <a:cs typeface="仿宋" panose="02010609060101010101" charset="-122"/>
              </a:rPr>
              <a:t>工作，职工同意并返岗上班，并于6月1日申请劳动能力鉴定，7月1日领取鉴定结论，停工留薪期按照分类目录应为3个月。</a:t>
            </a:r>
            <a:endParaRPr sz="2000" spc="155" dirty="0">
              <a:solidFill>
                <a:srgbClr val="000000"/>
              </a:solidFill>
              <a:latin typeface="仿宋" panose="02010609060101010101" charset="-122"/>
              <a:ea typeface="仿宋" panose="02010609060101010101" charset="-122"/>
              <a:cs typeface="仿宋" panose="02010609060101010101" charset="-122"/>
            </a:endParaRPr>
          </a:p>
        </p:txBody>
      </p:sp>
      <p:sp>
        <p:nvSpPr>
          <p:cNvPr id="5" name="object 5"/>
          <p:cNvSpPr txBox="1"/>
          <p:nvPr/>
        </p:nvSpPr>
        <p:spPr>
          <a:xfrm>
            <a:off x="1864325" y="3389620"/>
            <a:ext cx="8581389" cy="861695"/>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MFMVNF+Arial" panose="02000500000000000000"/>
                <a:cs typeface="MFMVNF+Arial" panose="02000500000000000000"/>
              </a:rPr>
              <a:t>•</a:t>
            </a:r>
            <a:r>
              <a:rPr sz="2000" spc="544" dirty="0">
                <a:solidFill>
                  <a:srgbClr val="000000"/>
                </a:solidFill>
                <a:latin typeface="MFMVNF+Arial" panose="02000500000000000000"/>
                <a:cs typeface="MFMVNF+Arial" panose="02000500000000000000"/>
              </a:rPr>
              <a:t> </a:t>
            </a:r>
            <a:r>
              <a:rPr sz="2000" spc="155" dirty="0">
                <a:solidFill>
                  <a:srgbClr val="000000"/>
                </a:solidFill>
                <a:latin typeface="仿宋" panose="02010609060101010101" charset="-122"/>
                <a:ea typeface="仿宋" panose="02010609060101010101" charset="-122"/>
                <a:cs typeface="仿宋" panose="02010609060101010101" charset="-122"/>
              </a:rPr>
              <a:t>B单位员工1月1日发生工伤，单位停发工资，2月1日治疗结束后单位没有联系员工返岗上班。6月1日申请劳动能力鉴定，7月1日领取鉴定结论，停工留薪期按照分类目录应为3个月。</a:t>
            </a:r>
            <a:endParaRPr sz="2000" spc="155" dirty="0">
              <a:solidFill>
                <a:srgbClr val="000000"/>
              </a:solidFill>
              <a:latin typeface="仿宋" panose="02010609060101010101" charset="-122"/>
              <a:ea typeface="仿宋" panose="02010609060101010101" charset="-122"/>
              <a:cs typeface="仿宋" panose="02010609060101010101" charset="-122"/>
            </a:endParaRPr>
          </a:p>
        </p:txBody>
      </p:sp>
      <p:sp>
        <p:nvSpPr>
          <p:cNvPr id="6" name="object 6"/>
          <p:cNvSpPr txBox="1"/>
          <p:nvPr/>
        </p:nvSpPr>
        <p:spPr>
          <a:xfrm>
            <a:off x="1864325" y="4490076"/>
            <a:ext cx="8355963" cy="861695"/>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MFMVNF+Arial" panose="02000500000000000000"/>
                <a:cs typeface="MFMVNF+Arial" panose="02000500000000000000"/>
              </a:rPr>
              <a:t>•</a:t>
            </a:r>
            <a:r>
              <a:rPr sz="2000" spc="544" dirty="0">
                <a:solidFill>
                  <a:srgbClr val="000000"/>
                </a:solidFill>
                <a:latin typeface="MFMVNF+Arial" panose="02000500000000000000"/>
                <a:cs typeface="MFMVNF+Arial" panose="02000500000000000000"/>
              </a:rPr>
              <a:t> </a:t>
            </a:r>
            <a:r>
              <a:rPr sz="2000" spc="155" dirty="0">
                <a:solidFill>
                  <a:srgbClr val="000000"/>
                </a:solidFill>
                <a:latin typeface="仿宋" panose="02010609060101010101" charset="-122"/>
                <a:ea typeface="仿宋" panose="02010609060101010101" charset="-122"/>
                <a:cs typeface="仿宋" panose="02010609060101010101" charset="-122"/>
              </a:rPr>
              <a:t>A单位赔偿时，支付1个月停工留薪待遇，员工因返岗上班证明工</a:t>
            </a:r>
            <a:r>
              <a:rPr lang="zh-CN" sz="2000" spc="155" dirty="0">
                <a:solidFill>
                  <a:srgbClr val="000000"/>
                </a:solidFill>
                <a:latin typeface="仿宋" panose="02010609060101010101" charset="-122"/>
                <a:ea typeface="仿宋" panose="02010609060101010101" charset="-122"/>
                <a:cs typeface="仿宋" panose="02010609060101010101" charset="-122"/>
              </a:rPr>
              <a:t>伤</a:t>
            </a:r>
            <a:endParaRPr lang="zh-CN" sz="2000" spc="155" dirty="0">
              <a:solidFill>
                <a:srgbClr val="000000"/>
              </a:solidFill>
              <a:latin typeface="仿宋" panose="02010609060101010101" charset="-122"/>
              <a:ea typeface="仿宋" panose="02010609060101010101" charset="-122"/>
              <a:cs typeface="仿宋" panose="02010609060101010101" charset="-122"/>
            </a:endParaRPr>
          </a:p>
          <a:p>
            <a:pPr marL="0" marR="0">
              <a:lnSpc>
                <a:spcPts val="2240"/>
              </a:lnSpc>
              <a:spcBef>
                <a:spcPts val="0"/>
              </a:spcBef>
              <a:spcAft>
                <a:spcPts val="0"/>
              </a:spcAft>
            </a:pPr>
            <a:r>
              <a:rPr sz="2000" spc="155" dirty="0">
                <a:solidFill>
                  <a:srgbClr val="000000"/>
                </a:solidFill>
                <a:latin typeface="仿宋" panose="02010609060101010101" charset="-122"/>
                <a:ea typeface="仿宋" panose="02010609060101010101" charset="-122"/>
                <a:cs typeface="VROIPI+STFangsong" panose="02000500000000000000" charset="-122"/>
                <a:sym typeface="+mn-ea"/>
              </a:rPr>
              <a:t>已经治愈，停工留薪期提前结束。</a:t>
            </a:r>
            <a:endParaRPr sz="2000" spc="155" dirty="0">
              <a:solidFill>
                <a:srgbClr val="000000"/>
              </a:solidFill>
              <a:latin typeface="仿宋" panose="02010609060101010101" charset="-122"/>
              <a:ea typeface="仿宋" panose="02010609060101010101" charset="-122"/>
              <a:cs typeface="VROIPI+STFangsong" panose="02000500000000000000" charset="-122"/>
            </a:endParaRPr>
          </a:p>
          <a:p>
            <a:pPr marL="0" marR="0">
              <a:lnSpc>
                <a:spcPts val="2240"/>
              </a:lnSpc>
              <a:spcBef>
                <a:spcPts val="0"/>
              </a:spcBef>
              <a:spcAft>
                <a:spcPts val="0"/>
              </a:spcAft>
            </a:pPr>
            <a:endParaRPr sz="2000" spc="155" dirty="0">
              <a:solidFill>
                <a:srgbClr val="000000"/>
              </a:solidFill>
              <a:latin typeface="仿宋" panose="02010609060101010101" charset="-122"/>
              <a:ea typeface="仿宋" panose="02010609060101010101" charset="-122"/>
              <a:cs typeface="仿宋" panose="02010609060101010101" charset="-122"/>
            </a:endParaRPr>
          </a:p>
        </p:txBody>
      </p:sp>
      <p:sp>
        <p:nvSpPr>
          <p:cNvPr id="8" name="object 8"/>
          <p:cNvSpPr txBox="1"/>
          <p:nvPr/>
        </p:nvSpPr>
        <p:spPr>
          <a:xfrm>
            <a:off x="1864325" y="5266046"/>
            <a:ext cx="8572498" cy="1148715"/>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MFMVNF+Arial" panose="02000500000000000000"/>
                <a:cs typeface="MFMVNF+Arial" panose="02000500000000000000"/>
              </a:rPr>
              <a:t>•</a:t>
            </a:r>
            <a:r>
              <a:rPr sz="2000" spc="544" dirty="0">
                <a:solidFill>
                  <a:srgbClr val="000000"/>
                </a:solidFill>
                <a:latin typeface="MFMVNF+Arial" panose="02000500000000000000"/>
                <a:cs typeface="MFMVNF+Arial" panose="02000500000000000000"/>
              </a:rPr>
              <a:t> </a:t>
            </a:r>
            <a:r>
              <a:rPr sz="2000" spc="155" dirty="0">
                <a:solidFill>
                  <a:srgbClr val="000000"/>
                </a:solidFill>
                <a:latin typeface="仿宋" panose="02010609060101010101" charset="-122"/>
                <a:ea typeface="仿宋" panose="02010609060101010101" charset="-122"/>
                <a:cs typeface="仿宋" panose="02010609060101010101" charset="-122"/>
              </a:rPr>
              <a:t>B单位可能赔偿3个月停工留薪期待遇和1个月生活津贴，合计3.7个月工资；还可能因为停工留薪期满之后，员工没有生活来源而赔偿3个月停工留薪期待遇和3个月生活津贴，合计5.1个月工资；或更多赔偿项目，例如因停工留薪期满后因未安排员工工作而产生的工资损失。</a:t>
            </a:r>
            <a:endParaRPr sz="2000" spc="155" dirty="0">
              <a:solidFill>
                <a:srgbClr val="000000"/>
              </a:solidFill>
              <a:latin typeface="仿宋" panose="02010609060101010101" charset="-122"/>
              <a:ea typeface="仿宋" panose="02010609060101010101" charset="-122"/>
              <a:cs typeface="仿宋" panose="02010609060101010101"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324190" y="1624222"/>
            <a:ext cx="5759449" cy="1024255"/>
          </a:xfrm>
          <a:prstGeom prst="rect">
            <a:avLst/>
          </a:prstGeom>
        </p:spPr>
        <p:txBody>
          <a:bodyPr vert="horz" wrap="square" lIns="0" tIns="0" rIns="0" bIns="0" rtlCol="0">
            <a:spAutoFit/>
          </a:bodyPr>
          <a:lstStyle/>
          <a:p>
            <a:pPr marL="0" marR="0" algn="ctr">
              <a:lnSpc>
                <a:spcPts val="3995"/>
              </a:lnSpc>
              <a:spcBef>
                <a:spcPts val="0"/>
              </a:spcBef>
              <a:spcAft>
                <a:spcPts val="0"/>
              </a:spcAft>
            </a:pPr>
            <a:r>
              <a:rPr sz="4000" spc="505" dirty="0">
                <a:solidFill>
                  <a:schemeClr val="accent1"/>
                </a:solidFill>
                <a:latin typeface="黑体" panose="02010609060101010101" charset="-122"/>
                <a:ea typeface="黑体" panose="02010609060101010101" charset="-122"/>
                <a:cs typeface="黑体" panose="02010609060101010101" charset="-122"/>
              </a:rPr>
              <a:t>工伤风险全流程管理</a:t>
            </a:r>
            <a:endParaRPr sz="4000" spc="505" dirty="0">
              <a:solidFill>
                <a:schemeClr val="accent1"/>
              </a:solidFill>
              <a:latin typeface="黑体" panose="02010609060101010101" charset="-122"/>
              <a:ea typeface="黑体" panose="02010609060101010101" charset="-122"/>
              <a:cs typeface="黑体" panose="02010609060101010101" charset="-122"/>
            </a:endParaRPr>
          </a:p>
          <a:p>
            <a:pPr marL="0" marR="0" algn="ctr">
              <a:lnSpc>
                <a:spcPts val="3995"/>
              </a:lnSpc>
              <a:spcBef>
                <a:spcPts val="0"/>
              </a:spcBef>
              <a:spcAft>
                <a:spcPts val="0"/>
              </a:spcAft>
            </a:pPr>
            <a:r>
              <a:rPr sz="4000" spc="505" dirty="0">
                <a:solidFill>
                  <a:schemeClr val="accent1"/>
                </a:solidFill>
                <a:latin typeface="黑体" panose="02010609060101010101" charset="-122"/>
                <a:ea typeface="黑体" panose="02010609060101010101" charset="-122"/>
                <a:cs typeface="黑体" panose="02010609060101010101" charset="-122"/>
              </a:rPr>
              <a:t> 八个关键节点</a:t>
            </a:r>
            <a:endParaRPr sz="4000" spc="505" dirty="0">
              <a:solidFill>
                <a:schemeClr val="accent1"/>
              </a:solidFill>
              <a:latin typeface="黑体" panose="02010609060101010101" charset="-122"/>
              <a:ea typeface="黑体" panose="02010609060101010101" charset="-122"/>
              <a:cs typeface="黑体" panose="02010609060101010101" charset="-122"/>
            </a:endParaRPr>
          </a:p>
        </p:txBody>
      </p:sp>
      <p:sp>
        <p:nvSpPr>
          <p:cNvPr id="4" name="object 4"/>
          <p:cNvSpPr txBox="1"/>
          <p:nvPr/>
        </p:nvSpPr>
        <p:spPr>
          <a:xfrm>
            <a:off x="3103337" y="2141101"/>
            <a:ext cx="117094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FFFFFF"/>
                </a:solidFill>
                <a:latin typeface="QUIMMK+HYQiHeiKW-55S" panose="02000500000000000000" charset="-122"/>
                <a:cs typeface="QUIMMK+HYQiHeiKW-55S" panose="02000500000000000000" charset="-122"/>
              </a:rPr>
              <a:t>入职环节</a:t>
            </a:r>
            <a:endParaRPr sz="2000" dirty="0">
              <a:solidFill>
                <a:srgbClr val="FFFFFF"/>
              </a:solidFill>
              <a:latin typeface="QUIMMK+HYQiHeiKW-55S" panose="02000500000000000000" charset="-122"/>
              <a:cs typeface="QUIMMK+HYQiHeiKW-55S" panose="02000500000000000000" charset="-122"/>
            </a:endParaRPr>
          </a:p>
        </p:txBody>
      </p:sp>
      <p:sp>
        <p:nvSpPr>
          <p:cNvPr id="5" name="object 5"/>
          <p:cNvSpPr txBox="1"/>
          <p:nvPr/>
        </p:nvSpPr>
        <p:spPr>
          <a:xfrm>
            <a:off x="4903231" y="2141101"/>
            <a:ext cx="117094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FFFFFF"/>
                </a:solidFill>
                <a:latin typeface="QUIMMK+HYQiHeiKW-55S" panose="02000500000000000000" charset="-122"/>
                <a:cs typeface="QUIMMK+HYQiHeiKW-55S" panose="02000500000000000000" charset="-122"/>
              </a:rPr>
              <a:t>参保环节</a:t>
            </a:r>
            <a:endParaRPr sz="2000" dirty="0">
              <a:solidFill>
                <a:srgbClr val="FFFFFF"/>
              </a:solidFill>
              <a:latin typeface="QUIMMK+HYQiHeiKW-55S" panose="02000500000000000000" charset="-122"/>
              <a:cs typeface="QUIMMK+HYQiHeiKW-55S" panose="02000500000000000000" charset="-122"/>
            </a:endParaRPr>
          </a:p>
        </p:txBody>
      </p:sp>
      <p:sp>
        <p:nvSpPr>
          <p:cNvPr id="6" name="object 6"/>
          <p:cNvSpPr txBox="1"/>
          <p:nvPr/>
        </p:nvSpPr>
        <p:spPr>
          <a:xfrm>
            <a:off x="6702936" y="2141914"/>
            <a:ext cx="117094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FFFFFF"/>
                </a:solidFill>
                <a:latin typeface="QUIMMK+HYQiHeiKW-55S" panose="02000500000000000000" charset="-122"/>
                <a:cs typeface="QUIMMK+HYQiHeiKW-55S" panose="02000500000000000000" charset="-122"/>
              </a:rPr>
              <a:t>用工环节</a:t>
            </a:r>
            <a:endParaRPr sz="2000" dirty="0">
              <a:solidFill>
                <a:srgbClr val="FFFFFF"/>
              </a:solidFill>
              <a:latin typeface="QUIMMK+HYQiHeiKW-55S" panose="02000500000000000000" charset="-122"/>
              <a:cs typeface="QUIMMK+HYQiHeiKW-55S" panose="02000500000000000000" charset="-122"/>
            </a:endParaRPr>
          </a:p>
        </p:txBody>
      </p:sp>
      <p:sp>
        <p:nvSpPr>
          <p:cNvPr id="7" name="object 7"/>
          <p:cNvSpPr txBox="1"/>
          <p:nvPr/>
        </p:nvSpPr>
        <p:spPr>
          <a:xfrm>
            <a:off x="8358381" y="2141914"/>
            <a:ext cx="117094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FFFFFF"/>
                </a:solidFill>
                <a:latin typeface="QUIMMK+HYQiHeiKW-55S" panose="02000500000000000000" charset="-122"/>
                <a:cs typeface="QUIMMK+HYQiHeiKW-55S" panose="02000500000000000000" charset="-122"/>
              </a:rPr>
              <a:t>救治环节</a:t>
            </a:r>
            <a:endParaRPr sz="2000" dirty="0">
              <a:solidFill>
                <a:srgbClr val="FFFFFF"/>
              </a:solidFill>
              <a:latin typeface="QUIMMK+HYQiHeiKW-55S" panose="02000500000000000000" charset="-122"/>
              <a:cs typeface="QUIMMK+HYQiHeiKW-55S" panose="02000500000000000000" charset="-122"/>
            </a:endParaRPr>
          </a:p>
        </p:txBody>
      </p:sp>
      <p:sp>
        <p:nvSpPr>
          <p:cNvPr id="8" name="object 8"/>
          <p:cNvSpPr txBox="1"/>
          <p:nvPr/>
        </p:nvSpPr>
        <p:spPr>
          <a:xfrm>
            <a:off x="3154543" y="3473424"/>
            <a:ext cx="1066800" cy="53530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KSBQSV+HYShuSongErKW" panose="02000500000000000000" charset="-122"/>
                <a:cs typeface="KSBQSV+HYShuSongErKW" panose="02000500000000000000" charset="-122"/>
              </a:rPr>
              <a:t>注意风险</a:t>
            </a:r>
            <a:endParaRPr sz="1800" dirty="0">
              <a:solidFill>
                <a:srgbClr val="000000"/>
              </a:solidFill>
              <a:latin typeface="KSBQSV+HYShuSongErKW" panose="02000500000000000000" charset="-122"/>
              <a:cs typeface="KSBQSV+HYShuSongErKW" panose="02000500000000000000" charset="-122"/>
            </a:endParaRPr>
          </a:p>
          <a:p>
            <a:pPr marL="0" marR="0">
              <a:lnSpc>
                <a:spcPts val="1800"/>
              </a:lnSpc>
              <a:spcBef>
                <a:spcPts val="575"/>
              </a:spcBef>
              <a:spcAft>
                <a:spcPts val="0"/>
              </a:spcAft>
            </a:pPr>
            <a:r>
              <a:rPr sz="1800" dirty="0">
                <a:solidFill>
                  <a:srgbClr val="000000"/>
                </a:solidFill>
                <a:latin typeface="KSBQSV+HYShuSongErKW" panose="02000500000000000000" charset="-122"/>
                <a:cs typeface="KSBQSV+HYShuSongErKW" panose="02000500000000000000" charset="-122"/>
              </a:rPr>
              <a:t>关口前移</a:t>
            </a:r>
            <a:endParaRPr sz="1800" dirty="0">
              <a:solidFill>
                <a:srgbClr val="000000"/>
              </a:solidFill>
              <a:latin typeface="KSBQSV+HYShuSongErKW" panose="02000500000000000000" charset="-122"/>
              <a:cs typeface="KSBQSV+HYShuSongErKW" panose="02000500000000000000" charset="-122"/>
            </a:endParaRPr>
          </a:p>
        </p:txBody>
      </p:sp>
      <p:sp>
        <p:nvSpPr>
          <p:cNvPr id="9" name="object 9"/>
          <p:cNvSpPr txBox="1"/>
          <p:nvPr/>
        </p:nvSpPr>
        <p:spPr>
          <a:xfrm>
            <a:off x="4954438" y="3473424"/>
            <a:ext cx="1066800" cy="53530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KSBQSV+HYShuSongErKW" panose="02000500000000000000" charset="-122"/>
                <a:cs typeface="KSBQSV+HYShuSongErKW" panose="02000500000000000000" charset="-122"/>
              </a:rPr>
              <a:t>注意细节</a:t>
            </a:r>
            <a:endParaRPr sz="1800" dirty="0">
              <a:solidFill>
                <a:srgbClr val="000000"/>
              </a:solidFill>
              <a:latin typeface="KSBQSV+HYShuSongErKW" panose="02000500000000000000" charset="-122"/>
              <a:cs typeface="KSBQSV+HYShuSongErKW" panose="02000500000000000000" charset="-122"/>
            </a:endParaRPr>
          </a:p>
          <a:p>
            <a:pPr marL="0" marR="0">
              <a:lnSpc>
                <a:spcPts val="1800"/>
              </a:lnSpc>
              <a:spcBef>
                <a:spcPts val="575"/>
              </a:spcBef>
              <a:spcAft>
                <a:spcPts val="0"/>
              </a:spcAft>
            </a:pPr>
            <a:r>
              <a:rPr sz="1800" dirty="0">
                <a:solidFill>
                  <a:srgbClr val="000000"/>
                </a:solidFill>
                <a:latin typeface="KSBQSV+HYShuSongErKW" panose="02000500000000000000" charset="-122"/>
                <a:cs typeface="KSBQSV+HYShuSongErKW" panose="02000500000000000000" charset="-122"/>
              </a:rPr>
              <a:t>把握政策</a:t>
            </a:r>
            <a:endParaRPr sz="1800" dirty="0">
              <a:solidFill>
                <a:srgbClr val="000000"/>
              </a:solidFill>
              <a:latin typeface="KSBQSV+HYShuSongErKW" panose="02000500000000000000" charset="-122"/>
              <a:cs typeface="KSBQSV+HYShuSongErKW" panose="02000500000000000000" charset="-122"/>
            </a:endParaRPr>
          </a:p>
        </p:txBody>
      </p:sp>
      <p:sp>
        <p:nvSpPr>
          <p:cNvPr id="10" name="object 10"/>
          <p:cNvSpPr txBox="1"/>
          <p:nvPr/>
        </p:nvSpPr>
        <p:spPr>
          <a:xfrm>
            <a:off x="6754460" y="3473627"/>
            <a:ext cx="1066800" cy="53530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KSBQSV+HYShuSongErKW" panose="02000500000000000000" charset="-122"/>
                <a:cs typeface="KSBQSV+HYShuSongErKW" panose="02000500000000000000" charset="-122"/>
              </a:rPr>
              <a:t>关注安全</a:t>
            </a:r>
            <a:endParaRPr sz="1800" dirty="0">
              <a:solidFill>
                <a:srgbClr val="000000"/>
              </a:solidFill>
              <a:latin typeface="KSBQSV+HYShuSongErKW" panose="02000500000000000000" charset="-122"/>
              <a:cs typeface="KSBQSV+HYShuSongErKW" panose="02000500000000000000" charset="-122"/>
            </a:endParaRPr>
          </a:p>
          <a:p>
            <a:pPr marL="0" marR="0">
              <a:lnSpc>
                <a:spcPts val="1800"/>
              </a:lnSpc>
              <a:spcBef>
                <a:spcPts val="575"/>
              </a:spcBef>
              <a:spcAft>
                <a:spcPts val="0"/>
              </a:spcAft>
            </a:pPr>
            <a:r>
              <a:rPr sz="1800" dirty="0">
                <a:solidFill>
                  <a:srgbClr val="000000"/>
                </a:solidFill>
                <a:latin typeface="KSBQSV+HYShuSongErKW" panose="02000500000000000000" charset="-122"/>
                <a:cs typeface="KSBQSV+HYShuSongErKW" panose="02000500000000000000" charset="-122"/>
              </a:rPr>
              <a:t>加强教育</a:t>
            </a:r>
            <a:endParaRPr sz="1800" dirty="0">
              <a:solidFill>
                <a:srgbClr val="000000"/>
              </a:solidFill>
              <a:latin typeface="KSBQSV+HYShuSongErKW" panose="02000500000000000000" charset="-122"/>
              <a:cs typeface="KSBQSV+HYShuSongErKW" panose="02000500000000000000" charset="-122"/>
            </a:endParaRPr>
          </a:p>
        </p:txBody>
      </p:sp>
      <p:sp>
        <p:nvSpPr>
          <p:cNvPr id="11" name="object 11"/>
          <p:cNvSpPr txBox="1"/>
          <p:nvPr/>
        </p:nvSpPr>
        <p:spPr>
          <a:xfrm>
            <a:off x="8409269" y="3473627"/>
            <a:ext cx="1066800" cy="53530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KSBQSV+HYShuSongErKW" panose="02000500000000000000" charset="-122"/>
                <a:cs typeface="KSBQSV+HYShuSongErKW" panose="02000500000000000000" charset="-122"/>
              </a:rPr>
              <a:t>冷静处理</a:t>
            </a:r>
            <a:endParaRPr sz="1800" dirty="0">
              <a:solidFill>
                <a:srgbClr val="000000"/>
              </a:solidFill>
              <a:latin typeface="KSBQSV+HYShuSongErKW" panose="02000500000000000000" charset="-122"/>
              <a:cs typeface="KSBQSV+HYShuSongErKW" panose="02000500000000000000" charset="-122"/>
            </a:endParaRPr>
          </a:p>
          <a:p>
            <a:pPr marL="0" marR="0">
              <a:lnSpc>
                <a:spcPts val="1800"/>
              </a:lnSpc>
              <a:spcBef>
                <a:spcPts val="575"/>
              </a:spcBef>
              <a:spcAft>
                <a:spcPts val="0"/>
              </a:spcAft>
            </a:pPr>
            <a:r>
              <a:rPr sz="1800" dirty="0">
                <a:solidFill>
                  <a:srgbClr val="000000"/>
                </a:solidFill>
                <a:latin typeface="KSBQSV+HYShuSongErKW" panose="02000500000000000000" charset="-122"/>
                <a:cs typeface="KSBQSV+HYShuSongErKW" panose="02000500000000000000" charset="-122"/>
              </a:rPr>
              <a:t>跟踪关爱</a:t>
            </a:r>
            <a:endParaRPr sz="1800" dirty="0">
              <a:solidFill>
                <a:srgbClr val="000000"/>
              </a:solidFill>
              <a:latin typeface="KSBQSV+HYShuSongErKW" panose="02000500000000000000" charset="-122"/>
              <a:cs typeface="KSBQSV+HYShuSongErKW" panose="02000500000000000000" charset="-122"/>
            </a:endParaRPr>
          </a:p>
        </p:txBody>
      </p:sp>
      <p:sp>
        <p:nvSpPr>
          <p:cNvPr id="12" name="object 12"/>
          <p:cNvSpPr txBox="1"/>
          <p:nvPr/>
        </p:nvSpPr>
        <p:spPr>
          <a:xfrm>
            <a:off x="3324012" y="4549072"/>
            <a:ext cx="117094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FFFFFF"/>
                </a:solidFill>
                <a:latin typeface="QUIMMK+HYQiHeiKW-55S" panose="02000500000000000000" charset="-122"/>
                <a:cs typeface="QUIMMK+HYQiHeiKW-55S" panose="02000500000000000000" charset="-122"/>
              </a:rPr>
              <a:t>争议环节</a:t>
            </a:r>
            <a:endParaRPr sz="2000" dirty="0">
              <a:solidFill>
                <a:srgbClr val="FFFFFF"/>
              </a:solidFill>
              <a:latin typeface="QUIMMK+HYQiHeiKW-55S" panose="02000500000000000000" charset="-122"/>
              <a:cs typeface="QUIMMK+HYQiHeiKW-55S" panose="02000500000000000000" charset="-122"/>
            </a:endParaRPr>
          </a:p>
        </p:txBody>
      </p:sp>
      <p:sp>
        <p:nvSpPr>
          <p:cNvPr id="13" name="object 13"/>
          <p:cNvSpPr txBox="1"/>
          <p:nvPr/>
        </p:nvSpPr>
        <p:spPr>
          <a:xfrm>
            <a:off x="5123907" y="4549072"/>
            <a:ext cx="117094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FFFFFF"/>
                </a:solidFill>
                <a:latin typeface="QUIMMK+HYQiHeiKW-55S" panose="02000500000000000000" charset="-122"/>
                <a:cs typeface="QUIMMK+HYQiHeiKW-55S" panose="02000500000000000000" charset="-122"/>
              </a:rPr>
              <a:t>理赔环节</a:t>
            </a:r>
            <a:endParaRPr sz="2000" dirty="0">
              <a:solidFill>
                <a:srgbClr val="FFFFFF"/>
              </a:solidFill>
              <a:latin typeface="QUIMMK+HYQiHeiKW-55S" panose="02000500000000000000" charset="-122"/>
              <a:cs typeface="QUIMMK+HYQiHeiKW-55S" panose="02000500000000000000" charset="-122"/>
            </a:endParaRPr>
          </a:p>
        </p:txBody>
      </p:sp>
      <p:sp>
        <p:nvSpPr>
          <p:cNvPr id="14" name="object 14"/>
          <p:cNvSpPr txBox="1"/>
          <p:nvPr/>
        </p:nvSpPr>
        <p:spPr>
          <a:xfrm>
            <a:off x="6923802" y="4549072"/>
            <a:ext cx="2728708"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FFFFFF"/>
                </a:solidFill>
                <a:latin typeface="QUIMMK+HYQiHeiKW-55S" panose="02000500000000000000" charset="-122"/>
                <a:cs typeface="QUIMMK+HYQiHeiKW-55S" panose="02000500000000000000" charset="-122"/>
              </a:rPr>
              <a:t>鉴定环节</a:t>
            </a:r>
            <a:r>
              <a:rPr sz="2000" spc="3631" dirty="0">
                <a:solidFill>
                  <a:srgbClr val="FFFFFF"/>
                </a:solidFill>
                <a:latin typeface="QUIMMK+HYQiHeiKW-55S" panose="02000500000000000000" charset="-122"/>
                <a:cs typeface="QUIMMK+HYQiHeiKW-55S" panose="02000500000000000000" charset="-122"/>
              </a:rPr>
              <a:t> </a:t>
            </a:r>
            <a:r>
              <a:rPr sz="2000" dirty="0">
                <a:solidFill>
                  <a:srgbClr val="FFFFFF"/>
                </a:solidFill>
                <a:latin typeface="QUIMMK+HYQiHeiKW-55S" panose="02000500000000000000" charset="-122"/>
                <a:cs typeface="QUIMMK+HYQiHeiKW-55S" panose="02000500000000000000" charset="-122"/>
              </a:rPr>
              <a:t>申报环节</a:t>
            </a:r>
            <a:endParaRPr sz="2000" dirty="0">
              <a:solidFill>
                <a:srgbClr val="FFFFFF"/>
              </a:solidFill>
              <a:latin typeface="QUIMMK+HYQiHeiKW-55S" panose="02000500000000000000" charset="-122"/>
              <a:cs typeface="QUIMMK+HYQiHeiKW-55S" panose="02000500000000000000" charset="-122"/>
            </a:endParaRPr>
          </a:p>
        </p:txBody>
      </p:sp>
      <p:sp>
        <p:nvSpPr>
          <p:cNvPr id="15" name="object 15"/>
          <p:cNvSpPr txBox="1"/>
          <p:nvPr/>
        </p:nvSpPr>
        <p:spPr>
          <a:xfrm>
            <a:off x="8535000" y="5163363"/>
            <a:ext cx="1066800" cy="53530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KSBQSV+HYShuSongErKW" panose="02000500000000000000" charset="-122"/>
                <a:cs typeface="KSBQSV+HYShuSongErKW" panose="02000500000000000000" charset="-122"/>
              </a:rPr>
              <a:t>注意时间</a:t>
            </a:r>
            <a:endParaRPr sz="1800" dirty="0">
              <a:solidFill>
                <a:srgbClr val="000000"/>
              </a:solidFill>
              <a:latin typeface="KSBQSV+HYShuSongErKW" panose="02000500000000000000" charset="-122"/>
              <a:cs typeface="KSBQSV+HYShuSongErKW" panose="02000500000000000000" charset="-122"/>
            </a:endParaRPr>
          </a:p>
          <a:p>
            <a:pPr marL="0" marR="0">
              <a:lnSpc>
                <a:spcPts val="1800"/>
              </a:lnSpc>
              <a:spcBef>
                <a:spcPts val="575"/>
              </a:spcBef>
              <a:spcAft>
                <a:spcPts val="0"/>
              </a:spcAft>
            </a:pPr>
            <a:r>
              <a:rPr sz="1800" dirty="0">
                <a:solidFill>
                  <a:srgbClr val="000000"/>
                </a:solidFill>
                <a:latin typeface="KSBQSV+HYShuSongErKW" panose="02000500000000000000" charset="-122"/>
                <a:cs typeface="KSBQSV+HYShuSongErKW" panose="02000500000000000000" charset="-122"/>
              </a:rPr>
              <a:t>综合评估</a:t>
            </a:r>
            <a:endParaRPr sz="1800" dirty="0">
              <a:solidFill>
                <a:srgbClr val="000000"/>
              </a:solidFill>
              <a:latin typeface="KSBQSV+HYShuSongErKW" panose="02000500000000000000" charset="-122"/>
              <a:cs typeface="KSBQSV+HYShuSongErKW" panose="02000500000000000000" charset="-122"/>
            </a:endParaRPr>
          </a:p>
        </p:txBody>
      </p:sp>
      <p:sp>
        <p:nvSpPr>
          <p:cNvPr id="16" name="object 16"/>
          <p:cNvSpPr txBox="1"/>
          <p:nvPr/>
        </p:nvSpPr>
        <p:spPr>
          <a:xfrm>
            <a:off x="3375218" y="5209959"/>
            <a:ext cx="1066800" cy="53530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KSBQSV+HYShuSongErKW" panose="02000500000000000000" charset="-122"/>
                <a:cs typeface="KSBQSV+HYShuSongErKW" panose="02000500000000000000" charset="-122"/>
              </a:rPr>
              <a:t>注意口径</a:t>
            </a:r>
            <a:endParaRPr sz="1800" dirty="0">
              <a:solidFill>
                <a:srgbClr val="000000"/>
              </a:solidFill>
              <a:latin typeface="KSBQSV+HYShuSongErKW" panose="02000500000000000000" charset="-122"/>
              <a:cs typeface="KSBQSV+HYShuSongErKW" panose="02000500000000000000" charset="-122"/>
            </a:endParaRPr>
          </a:p>
          <a:p>
            <a:pPr marL="0" marR="0">
              <a:lnSpc>
                <a:spcPts val="1800"/>
              </a:lnSpc>
              <a:spcBef>
                <a:spcPts val="575"/>
              </a:spcBef>
              <a:spcAft>
                <a:spcPts val="0"/>
              </a:spcAft>
            </a:pPr>
            <a:r>
              <a:rPr sz="1800" dirty="0">
                <a:solidFill>
                  <a:srgbClr val="000000"/>
                </a:solidFill>
                <a:latin typeface="KSBQSV+HYShuSongErKW" panose="02000500000000000000" charset="-122"/>
                <a:cs typeface="KSBQSV+HYShuSongErKW" panose="02000500000000000000" charset="-122"/>
              </a:rPr>
              <a:t>强调策略</a:t>
            </a:r>
            <a:endParaRPr sz="1800" dirty="0">
              <a:solidFill>
                <a:srgbClr val="000000"/>
              </a:solidFill>
              <a:latin typeface="KSBQSV+HYShuSongErKW" panose="02000500000000000000" charset="-122"/>
              <a:cs typeface="KSBQSV+HYShuSongErKW" panose="02000500000000000000" charset="-122"/>
            </a:endParaRPr>
          </a:p>
        </p:txBody>
      </p:sp>
      <p:sp>
        <p:nvSpPr>
          <p:cNvPr id="17" name="object 17"/>
          <p:cNvSpPr txBox="1"/>
          <p:nvPr/>
        </p:nvSpPr>
        <p:spPr>
          <a:xfrm>
            <a:off x="5175113" y="5209959"/>
            <a:ext cx="1066800" cy="53530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KSBQSV+HYShuSongErKW" panose="02000500000000000000" charset="-122"/>
                <a:cs typeface="KSBQSV+HYShuSongErKW" panose="02000500000000000000" charset="-122"/>
              </a:rPr>
              <a:t>注意标准</a:t>
            </a:r>
            <a:endParaRPr sz="1800" dirty="0">
              <a:solidFill>
                <a:srgbClr val="000000"/>
              </a:solidFill>
              <a:latin typeface="KSBQSV+HYShuSongErKW" panose="02000500000000000000" charset="-122"/>
              <a:cs typeface="KSBQSV+HYShuSongErKW" panose="02000500000000000000" charset="-122"/>
            </a:endParaRPr>
          </a:p>
          <a:p>
            <a:pPr marL="0" marR="0">
              <a:lnSpc>
                <a:spcPts val="1800"/>
              </a:lnSpc>
              <a:spcBef>
                <a:spcPts val="575"/>
              </a:spcBef>
              <a:spcAft>
                <a:spcPts val="0"/>
              </a:spcAft>
            </a:pPr>
            <a:r>
              <a:rPr sz="1800" dirty="0">
                <a:solidFill>
                  <a:srgbClr val="000000"/>
                </a:solidFill>
                <a:latin typeface="KSBQSV+HYShuSongErKW" panose="02000500000000000000" charset="-122"/>
                <a:cs typeface="KSBQSV+HYShuSongErKW" panose="02000500000000000000" charset="-122"/>
              </a:rPr>
              <a:t>顾全利益</a:t>
            </a:r>
            <a:endParaRPr sz="1800" dirty="0">
              <a:solidFill>
                <a:srgbClr val="000000"/>
              </a:solidFill>
              <a:latin typeface="KSBQSV+HYShuSongErKW" panose="02000500000000000000" charset="-122"/>
              <a:cs typeface="KSBQSV+HYShuSongErKW" panose="02000500000000000000" charset="-122"/>
            </a:endParaRPr>
          </a:p>
        </p:txBody>
      </p:sp>
      <p:sp>
        <p:nvSpPr>
          <p:cNvPr id="18" name="object 18"/>
          <p:cNvSpPr txBox="1"/>
          <p:nvPr/>
        </p:nvSpPr>
        <p:spPr>
          <a:xfrm>
            <a:off x="6975008" y="5209959"/>
            <a:ext cx="1066800" cy="53530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KSBQSV+HYShuSongErKW" panose="02000500000000000000" charset="-122"/>
                <a:cs typeface="KSBQSV+HYShuSongErKW" panose="02000500000000000000" charset="-122"/>
              </a:rPr>
              <a:t>及时鉴定</a:t>
            </a:r>
            <a:endParaRPr sz="1800" dirty="0">
              <a:solidFill>
                <a:srgbClr val="000000"/>
              </a:solidFill>
              <a:latin typeface="KSBQSV+HYShuSongErKW" panose="02000500000000000000" charset="-122"/>
              <a:cs typeface="KSBQSV+HYShuSongErKW" panose="02000500000000000000" charset="-122"/>
            </a:endParaRPr>
          </a:p>
          <a:p>
            <a:pPr marL="0" marR="0">
              <a:lnSpc>
                <a:spcPts val="1800"/>
              </a:lnSpc>
              <a:spcBef>
                <a:spcPts val="575"/>
              </a:spcBef>
              <a:spcAft>
                <a:spcPts val="0"/>
              </a:spcAft>
            </a:pPr>
            <a:r>
              <a:rPr sz="1800" dirty="0">
                <a:solidFill>
                  <a:srgbClr val="000000"/>
                </a:solidFill>
                <a:latin typeface="KSBQSV+HYShuSongErKW" panose="02000500000000000000" charset="-122"/>
                <a:cs typeface="KSBQSV+HYShuSongErKW" panose="02000500000000000000" charset="-122"/>
              </a:rPr>
              <a:t>固定证据</a:t>
            </a:r>
            <a:endParaRPr sz="1800" dirty="0">
              <a:solidFill>
                <a:srgbClr val="000000"/>
              </a:solidFill>
              <a:latin typeface="KSBQSV+HYShuSongErKW" panose="02000500000000000000" charset="-122"/>
              <a:cs typeface="KSBQSV+HYShuSongErKW" panose="02000500000000000000" charset="-122"/>
            </a:endParaRPr>
          </a:p>
        </p:txBody>
      </p:sp>
      <p:pic>
        <p:nvPicPr>
          <p:cNvPr id="20" name="图片 19"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21" name="图片 20"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1777330" y="1555115"/>
            <a:ext cx="788035" cy="1490980"/>
          </a:xfrm>
          <a:prstGeom prst="rect">
            <a:avLst/>
          </a:prstGeom>
        </p:spPr>
        <p:txBody>
          <a:bodyPr vert="horz" wrap="square" lIns="0" tIns="0" rIns="0" bIns="0" rtlCol="0">
            <a:spAutoFit/>
          </a:bodyPr>
          <a:lstStyle/>
          <a:p>
            <a:pPr marL="0" marR="0">
              <a:lnSpc>
                <a:spcPts val="5815"/>
              </a:lnSpc>
              <a:spcBef>
                <a:spcPts val="0"/>
              </a:spcBef>
              <a:spcAft>
                <a:spcPts val="0"/>
              </a:spcAft>
            </a:pPr>
            <a:r>
              <a:rPr sz="5400" spc="205" dirty="0">
                <a:solidFill>
                  <a:schemeClr val="accent1"/>
                </a:solidFill>
                <a:latin typeface="黑体" panose="02010609060101010101" charset="-122"/>
                <a:ea typeface="黑体" panose="02010609060101010101" charset="-122"/>
                <a:cs typeface="QUIMMK+HYQiHeiKW-55S" panose="02000500000000000000" charset="-122"/>
              </a:rPr>
              <a:t>目录</a:t>
            </a:r>
            <a:endParaRPr sz="5400" spc="205" dirty="0">
              <a:solidFill>
                <a:schemeClr val="accent1"/>
              </a:solidFill>
              <a:latin typeface="黑体" panose="02010609060101010101" charset="-122"/>
              <a:ea typeface="黑体" panose="02010609060101010101" charset="-122"/>
              <a:cs typeface="QUIMMK+HYQiHeiKW-55S" panose="02000500000000000000" charset="-122"/>
            </a:endParaRPr>
          </a:p>
        </p:txBody>
      </p:sp>
      <p:sp>
        <p:nvSpPr>
          <p:cNvPr id="7" name="object 7"/>
          <p:cNvSpPr txBox="1"/>
          <p:nvPr/>
        </p:nvSpPr>
        <p:spPr>
          <a:xfrm>
            <a:off x="2868895" y="1443990"/>
            <a:ext cx="7099300" cy="4431665"/>
          </a:xfrm>
          <a:prstGeom prst="rect">
            <a:avLst/>
          </a:prstGeom>
        </p:spPr>
        <p:txBody>
          <a:bodyPr vert="horz" wrap="square" lIns="0" tIns="0" rIns="0" bIns="0" rtlCol="0">
            <a:spAutoFit/>
          </a:bodyPr>
          <a:lstStyle/>
          <a:p>
            <a:pPr marL="0" marR="0" fontAlgn="auto">
              <a:lnSpc>
                <a:spcPct val="100000"/>
              </a:lnSpc>
              <a:spcBef>
                <a:spcPts val="0"/>
              </a:spcBef>
              <a:spcAft>
                <a:spcPts val="0"/>
              </a:spcAft>
            </a:pPr>
            <a:r>
              <a:rPr sz="3200" dirty="0">
                <a:solidFill>
                  <a:schemeClr val="accent1"/>
                </a:solidFill>
                <a:latin typeface="仿宋" panose="02010609060101010101" charset="-122"/>
                <a:ea typeface="仿宋" panose="02010609060101010101" charset="-122"/>
                <a:cs typeface="仿宋" panose="02010609060101010101" charset="-122"/>
                <a:sym typeface="+mn-ea"/>
              </a:rPr>
              <a:t>一、HR应知的社保基础知识 </a:t>
            </a:r>
            <a:endParaRPr sz="3200" dirty="0">
              <a:solidFill>
                <a:schemeClr val="accent1"/>
              </a:solidFill>
              <a:latin typeface="仿宋" panose="02010609060101010101" charset="-122"/>
              <a:ea typeface="仿宋" panose="02010609060101010101" charset="-122"/>
              <a:cs typeface="仿宋" panose="02010609060101010101" charset="-122"/>
              <a:sym typeface="+mn-ea"/>
            </a:endParaRPr>
          </a:p>
          <a:p>
            <a:pPr marL="0" marR="0" fontAlgn="auto">
              <a:lnSpc>
                <a:spcPct val="100000"/>
              </a:lnSpc>
              <a:spcBef>
                <a:spcPts val="0"/>
              </a:spcBef>
              <a:spcAft>
                <a:spcPts val="0"/>
              </a:spcAft>
            </a:pPr>
            <a:r>
              <a:rPr sz="3200" dirty="0">
                <a:solidFill>
                  <a:schemeClr val="accent1"/>
                </a:solidFill>
                <a:latin typeface="仿宋" panose="02010609060101010101" charset="-122"/>
                <a:ea typeface="仿宋" panose="02010609060101010101" charset="-122"/>
                <a:cs typeface="仿宋" panose="02010609060101010101" charset="-122"/>
                <a:sym typeface="+mn-ea"/>
              </a:rPr>
              <a:t>二、HR应会的社保业务技能</a:t>
            </a:r>
            <a:endParaRPr sz="3200" dirty="0">
              <a:solidFill>
                <a:schemeClr val="accent1"/>
              </a:solidFill>
              <a:latin typeface="仿宋" panose="02010609060101010101" charset="-122"/>
              <a:ea typeface="仿宋" panose="02010609060101010101" charset="-122"/>
              <a:cs typeface="仿宋" panose="02010609060101010101" charset="-122"/>
              <a:sym typeface="+mn-ea"/>
            </a:endParaRPr>
          </a:p>
          <a:p>
            <a:pPr marL="0" marR="0" fontAlgn="auto">
              <a:lnSpc>
                <a:spcPct val="100000"/>
              </a:lnSpc>
              <a:spcBef>
                <a:spcPts val="0"/>
              </a:spcBef>
              <a:spcAft>
                <a:spcPts val="0"/>
              </a:spcAft>
            </a:pPr>
            <a:r>
              <a:rPr sz="3200" dirty="0">
                <a:solidFill>
                  <a:schemeClr val="accent1"/>
                </a:solidFill>
                <a:latin typeface="仿宋" panose="02010609060101010101" charset="-122"/>
                <a:ea typeface="仿宋" panose="02010609060101010101" charset="-122"/>
                <a:cs typeface="仿宋" panose="02010609060101010101" charset="-122"/>
                <a:sym typeface="+mn-ea"/>
              </a:rPr>
              <a:t>三、社保征缴带来的合规压力</a:t>
            </a:r>
            <a:endParaRPr sz="3200" dirty="0">
              <a:solidFill>
                <a:schemeClr val="accent1"/>
              </a:solidFill>
              <a:latin typeface="仿宋" panose="02010609060101010101" charset="-122"/>
              <a:ea typeface="仿宋" panose="02010609060101010101" charset="-122"/>
              <a:cs typeface="仿宋" panose="02010609060101010101" charset="-122"/>
              <a:sym typeface="+mn-ea"/>
            </a:endParaRPr>
          </a:p>
          <a:p>
            <a:pPr marL="0" marR="0" fontAlgn="auto">
              <a:lnSpc>
                <a:spcPct val="100000"/>
              </a:lnSpc>
              <a:spcBef>
                <a:spcPts val="0"/>
              </a:spcBef>
              <a:spcAft>
                <a:spcPts val="0"/>
              </a:spcAft>
            </a:pPr>
            <a:r>
              <a:rPr sz="3200" dirty="0">
                <a:solidFill>
                  <a:schemeClr val="accent1"/>
                </a:solidFill>
                <a:latin typeface="仿宋" panose="02010609060101010101" charset="-122"/>
                <a:ea typeface="仿宋" panose="02010609060101010101" charset="-122"/>
                <a:cs typeface="仿宋" panose="02010609060101010101" charset="-122"/>
                <a:sym typeface="+mn-ea"/>
              </a:rPr>
              <a:t>四、社保常见风险与违规法律责任</a:t>
            </a:r>
            <a:endParaRPr sz="3200" dirty="0">
              <a:solidFill>
                <a:schemeClr val="accent1"/>
              </a:solidFill>
              <a:latin typeface="仿宋" panose="02010609060101010101" charset="-122"/>
              <a:ea typeface="仿宋" panose="02010609060101010101" charset="-122"/>
              <a:cs typeface="仿宋" panose="02010609060101010101" charset="-122"/>
              <a:sym typeface="+mn-ea"/>
            </a:endParaRPr>
          </a:p>
          <a:p>
            <a:pPr marL="0" marR="0" fontAlgn="auto">
              <a:lnSpc>
                <a:spcPct val="100000"/>
              </a:lnSpc>
              <a:spcBef>
                <a:spcPts val="0"/>
              </a:spcBef>
              <a:spcAft>
                <a:spcPts val="0"/>
              </a:spcAft>
            </a:pPr>
            <a:r>
              <a:rPr sz="3200" dirty="0">
                <a:solidFill>
                  <a:schemeClr val="accent1"/>
                </a:solidFill>
                <a:latin typeface="仿宋" panose="02010609060101010101" charset="-122"/>
                <a:ea typeface="仿宋" panose="02010609060101010101" charset="-122"/>
                <a:cs typeface="仿宋" panose="02010609060101010101" charset="-122"/>
                <a:sym typeface="+mn-ea"/>
              </a:rPr>
              <a:t>五、社保争议及应急预案</a:t>
            </a:r>
            <a:endParaRPr sz="3200" dirty="0">
              <a:solidFill>
                <a:schemeClr val="accent1"/>
              </a:solidFill>
              <a:latin typeface="仿宋" panose="02010609060101010101" charset="-122"/>
              <a:ea typeface="仿宋" panose="02010609060101010101" charset="-122"/>
              <a:cs typeface="仿宋" panose="02010609060101010101" charset="-122"/>
              <a:sym typeface="+mn-ea"/>
            </a:endParaRPr>
          </a:p>
          <a:p>
            <a:pPr marL="0" marR="0" fontAlgn="auto">
              <a:lnSpc>
                <a:spcPct val="100000"/>
              </a:lnSpc>
              <a:spcBef>
                <a:spcPts val="0"/>
              </a:spcBef>
              <a:spcAft>
                <a:spcPts val="0"/>
              </a:spcAft>
            </a:pPr>
            <a:r>
              <a:rPr sz="3200" dirty="0">
                <a:solidFill>
                  <a:schemeClr val="accent1"/>
                </a:solidFill>
                <a:latin typeface="仿宋" panose="02010609060101010101" charset="-122"/>
                <a:ea typeface="仿宋" panose="02010609060101010101" charset="-122"/>
                <a:cs typeface="仿宋" panose="02010609060101010101" charset="-122"/>
                <a:sym typeface="+mn-ea"/>
              </a:rPr>
              <a:t>六、社保合规与用工成本优化</a:t>
            </a:r>
            <a:endParaRPr sz="3200" dirty="0">
              <a:solidFill>
                <a:schemeClr val="accent1"/>
              </a:solidFill>
              <a:latin typeface="仿宋" panose="02010609060101010101" charset="-122"/>
              <a:ea typeface="仿宋" panose="02010609060101010101" charset="-122"/>
              <a:cs typeface="仿宋" panose="02010609060101010101" charset="-122"/>
              <a:sym typeface="+mn-ea"/>
            </a:endParaRPr>
          </a:p>
          <a:p>
            <a:pPr marL="0" marR="0" fontAlgn="auto">
              <a:lnSpc>
                <a:spcPct val="100000"/>
              </a:lnSpc>
              <a:spcBef>
                <a:spcPts val="0"/>
              </a:spcBef>
              <a:spcAft>
                <a:spcPts val="0"/>
              </a:spcAft>
            </a:pPr>
            <a:r>
              <a:rPr sz="3200" dirty="0">
                <a:solidFill>
                  <a:schemeClr val="accent1"/>
                </a:solidFill>
                <a:latin typeface="仿宋" panose="02010609060101010101" charset="-122"/>
                <a:ea typeface="仿宋" panose="02010609060101010101" charset="-122"/>
                <a:cs typeface="仿宋" panose="02010609060101010101" charset="-122"/>
                <a:sym typeface="+mn-ea"/>
              </a:rPr>
              <a:t>七、工伤风险与工伤认定的四大关键</a:t>
            </a:r>
            <a:endParaRPr sz="3200" dirty="0">
              <a:solidFill>
                <a:schemeClr val="accent1"/>
              </a:solidFill>
              <a:latin typeface="仿宋" panose="02010609060101010101" charset="-122"/>
              <a:ea typeface="仿宋" panose="02010609060101010101" charset="-122"/>
              <a:cs typeface="仿宋" panose="02010609060101010101" charset="-122"/>
              <a:sym typeface="+mn-ea"/>
            </a:endParaRPr>
          </a:p>
          <a:p>
            <a:pPr marL="0" marR="0" fontAlgn="auto">
              <a:lnSpc>
                <a:spcPct val="100000"/>
              </a:lnSpc>
              <a:spcBef>
                <a:spcPts val="0"/>
              </a:spcBef>
              <a:spcAft>
                <a:spcPts val="0"/>
              </a:spcAft>
            </a:pPr>
            <a:r>
              <a:rPr sz="3200" dirty="0">
                <a:solidFill>
                  <a:schemeClr val="accent1"/>
                </a:solidFill>
                <a:latin typeface="仿宋" panose="02010609060101010101" charset="-122"/>
                <a:ea typeface="仿宋" panose="02010609060101010101" charset="-122"/>
                <a:cs typeface="仿宋" panose="02010609060101010101" charset="-122"/>
                <a:sym typeface="+mn-ea"/>
              </a:rPr>
              <a:t>八、工伤处理的三大思维、六大误区</a:t>
            </a:r>
            <a:endParaRPr sz="3200" dirty="0">
              <a:solidFill>
                <a:schemeClr val="accent1"/>
              </a:solidFill>
              <a:latin typeface="仿宋" panose="02010609060101010101" charset="-122"/>
              <a:ea typeface="仿宋" panose="02010609060101010101" charset="-122"/>
              <a:cs typeface="仿宋" panose="02010609060101010101" charset="-122"/>
              <a:sym typeface="+mn-ea"/>
            </a:endParaRPr>
          </a:p>
          <a:p>
            <a:pPr marL="0" marR="0" fontAlgn="auto">
              <a:lnSpc>
                <a:spcPct val="100000"/>
              </a:lnSpc>
              <a:spcBef>
                <a:spcPts val="0"/>
              </a:spcBef>
              <a:spcAft>
                <a:spcPts val="0"/>
              </a:spcAft>
            </a:pPr>
            <a:r>
              <a:rPr sz="3200" dirty="0">
                <a:solidFill>
                  <a:schemeClr val="accent1"/>
                </a:solidFill>
                <a:latin typeface="仿宋" panose="02010609060101010101" charset="-122"/>
                <a:ea typeface="仿宋" panose="02010609060101010101" charset="-122"/>
                <a:cs typeface="仿宋" panose="02010609060101010101" charset="-122"/>
                <a:sym typeface="+mn-ea"/>
              </a:rPr>
              <a:t>九、工伤风险防范八大环节操作实务</a:t>
            </a:r>
            <a:endParaRPr sz="3200" dirty="0">
              <a:solidFill>
                <a:schemeClr val="accent1"/>
              </a:solidFill>
              <a:latin typeface="仿宋" panose="02010609060101010101" charset="-122"/>
              <a:ea typeface="仿宋" panose="02010609060101010101" charset="-122"/>
              <a:cs typeface="仿宋" panose="02010609060101010101" charset="-122"/>
              <a:sym typeface="+mn-ea"/>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230946" y="1656607"/>
            <a:ext cx="659765" cy="2823210"/>
          </a:xfrm>
          <a:prstGeom prst="rect">
            <a:avLst/>
          </a:prstGeom>
        </p:spPr>
        <p:txBody>
          <a:bodyPr vert="horz" wrap="square" lIns="0" tIns="0" rIns="0" bIns="0" rtlCol="0">
            <a:spAutoFit/>
          </a:bodyPr>
          <a:lstStyle/>
          <a:p>
            <a:pPr marL="0" marR="0">
              <a:lnSpc>
                <a:spcPts val="3995"/>
              </a:lnSpc>
              <a:spcBef>
                <a:spcPts val="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风</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险</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与</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误</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区</a:t>
            </a:r>
            <a:endParaRPr sz="4000" dirty="0">
              <a:solidFill>
                <a:schemeClr val="accent1"/>
              </a:solidFill>
              <a:latin typeface="黑体" panose="02010609060101010101" charset="-122"/>
              <a:ea typeface="黑体" panose="02010609060101010101" charset="-122"/>
              <a:cs typeface="OWDGPN+HYFangSongKW" panose="02000500000000000000"/>
            </a:endParaRPr>
          </a:p>
        </p:txBody>
      </p:sp>
      <p:sp>
        <p:nvSpPr>
          <p:cNvPr id="4" name="object 4"/>
          <p:cNvSpPr txBox="1"/>
          <p:nvPr/>
        </p:nvSpPr>
        <p:spPr>
          <a:xfrm>
            <a:off x="4656420" y="1556532"/>
            <a:ext cx="4662804" cy="6586220"/>
          </a:xfrm>
          <a:prstGeom prst="rect">
            <a:avLst/>
          </a:prstGeom>
        </p:spPr>
        <p:txBody>
          <a:bodyPr vert="horz" wrap="square" lIns="0" tIns="0" rIns="0" bIns="0" rtlCol="0">
            <a:spAutoFit/>
          </a:bodyPr>
          <a:lstStyle/>
          <a:p>
            <a:pPr marL="0" marR="0">
              <a:lnSpc>
                <a:spcPts val="2645"/>
              </a:lnSpc>
              <a:spcBef>
                <a:spcPts val="0"/>
              </a:spcBef>
              <a:spcAft>
                <a:spcPts val="0"/>
              </a:spcAft>
            </a:pPr>
            <a:r>
              <a:rPr lang="en-US" sz="2400" spc="149" dirty="0">
                <a:solidFill>
                  <a:schemeClr val="tx1"/>
                </a:solidFill>
                <a:latin typeface="仿宋" panose="02010609060101010101" charset="-122"/>
                <a:ea typeface="仿宋" panose="02010609060101010101" charset="-122"/>
                <a:cs typeface="仿宋" panose="02010609060101010101" charset="-122"/>
              </a:rPr>
              <a:t>1.</a:t>
            </a:r>
            <a:r>
              <a:rPr sz="2400" spc="149"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冒名</a:t>
            </a:r>
            <a:r>
              <a:rPr sz="2400" spc="149"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劳动者能否认定工伤？</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rPr>
              <a:t>2.</a:t>
            </a:r>
            <a:r>
              <a:rPr sz="2400" spc="150" dirty="0">
                <a:solidFill>
                  <a:schemeClr val="tx1"/>
                </a:solidFill>
                <a:latin typeface="仿宋" panose="02010609060101010101" charset="-122"/>
                <a:ea typeface="仿宋" panose="02010609060101010101" charset="-122"/>
                <a:cs typeface="仿宋" panose="02010609060101010101" charset="-122"/>
              </a:rPr>
              <a:t>未查验是否与原单位解除劳动关系</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rPr>
              <a:t>3.</a:t>
            </a:r>
            <a:r>
              <a:rPr sz="2400" spc="150" dirty="0">
                <a:solidFill>
                  <a:schemeClr val="tx1"/>
                </a:solidFill>
                <a:latin typeface="仿宋" panose="02010609060101010101" charset="-122"/>
                <a:ea typeface="仿宋" panose="02010609060101010101" charset="-122"/>
                <a:cs typeface="仿宋" panose="02010609060101010101" charset="-122"/>
              </a:rPr>
              <a:t>未经职业健康体检的风险</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sym typeface="+mn-ea"/>
              </a:rPr>
              <a:t>4.</a:t>
            </a:r>
            <a:r>
              <a:rPr sz="2400" spc="150" dirty="0">
                <a:solidFill>
                  <a:schemeClr val="tx1"/>
                </a:solidFill>
                <a:latin typeface="仿宋" panose="02010609060101010101" charset="-122"/>
                <a:ea typeface="仿宋" panose="02010609060101010101" charset="-122"/>
                <a:cs typeface="仿宋" panose="02010609060101010101" charset="-122"/>
                <a:sym typeface="+mn-ea"/>
              </a:rPr>
              <a:t>员工入职除了正常的体检，缺乏必要的外表检查</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sym typeface="+mn-ea"/>
              </a:rPr>
              <a:t>5.</a:t>
            </a:r>
            <a:r>
              <a:rPr sz="2400" spc="150" dirty="0">
                <a:solidFill>
                  <a:schemeClr val="tx1"/>
                </a:solidFill>
                <a:latin typeface="仿宋" panose="02010609060101010101" charset="-122"/>
                <a:ea typeface="仿宋" panose="02010609060101010101" charset="-122"/>
                <a:cs typeface="仿宋" panose="02010609060101010101" charset="-122"/>
                <a:sym typeface="+mn-ea"/>
              </a:rPr>
              <a:t>对于碰瓷的职业工伤人缺乏必要的防备</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3895"/>
              </a:spcBef>
              <a:spcAft>
                <a:spcPts val="0"/>
              </a:spcAft>
            </a:pP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3895"/>
              </a:spcBef>
              <a:spcAft>
                <a:spcPts val="0"/>
              </a:spcAft>
            </a:pPr>
            <a:endParaRPr sz="2000" spc="150" dirty="0">
              <a:solidFill>
                <a:srgbClr val="648190"/>
              </a:solidFill>
              <a:latin typeface="QUIMMK+HYQiHeiKW-55S" panose="02000500000000000000" charset="-122"/>
              <a:cs typeface="QUIMMK+HYQiHeiKW-55S" panose="02000500000000000000" charset="-122"/>
            </a:endParaRPr>
          </a:p>
          <a:p>
            <a:pPr marL="0" marR="0">
              <a:lnSpc>
                <a:spcPts val="2645"/>
              </a:lnSpc>
              <a:spcBef>
                <a:spcPts val="3895"/>
              </a:spcBef>
              <a:spcAft>
                <a:spcPts val="0"/>
              </a:spcAft>
            </a:pPr>
            <a:endParaRPr sz="2000" spc="150" dirty="0">
              <a:solidFill>
                <a:srgbClr val="648190"/>
              </a:solidFill>
              <a:latin typeface="QUIMMK+HYQiHeiKW-55S" panose="02000500000000000000" charset="-122"/>
              <a:cs typeface="QUIMMK+HYQiHeiKW-55S"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121115" y="1482623"/>
            <a:ext cx="5503544" cy="4838065"/>
          </a:xfrm>
          <a:prstGeom prst="rect">
            <a:avLst/>
          </a:prstGeom>
        </p:spPr>
        <p:txBody>
          <a:bodyPr vert="horz" wrap="square" lIns="0" tIns="0" rIns="0" bIns="0" rtlCol="0">
            <a:spAutoFit/>
          </a:bodyPr>
          <a:lstStyle/>
          <a:p>
            <a:pPr marL="0" marR="0">
              <a:lnSpc>
                <a:spcPct val="100000"/>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rPr>
              <a:t>1.</a:t>
            </a:r>
            <a:r>
              <a:rPr sz="2400" spc="150" dirty="0">
                <a:solidFill>
                  <a:schemeClr val="tx1"/>
                </a:solidFill>
                <a:latin typeface="仿宋" panose="02010609060101010101" charset="-122"/>
                <a:ea typeface="仿宋" panose="02010609060101010101" charset="-122"/>
                <a:cs typeface="仿宋" panose="02010609060101010101" charset="-122"/>
              </a:rPr>
              <a:t>减少直接用工，增加灵活用工比例</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ct val="100000"/>
              </a:lnSpc>
              <a:spcBef>
                <a:spcPts val="0"/>
              </a:spcBef>
              <a:spcAft>
                <a:spcPts val="0"/>
              </a:spcAft>
            </a:pPr>
            <a:endParaRPr lang="en-US"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ct val="100000"/>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rPr>
              <a:t>2.</a:t>
            </a:r>
            <a:r>
              <a:rPr sz="2400" spc="150" dirty="0">
                <a:solidFill>
                  <a:schemeClr val="tx1"/>
                </a:solidFill>
                <a:latin typeface="仿宋" panose="02010609060101010101" charset="-122"/>
                <a:ea typeface="仿宋" panose="02010609060101010101" charset="-122"/>
                <a:cs typeface="仿宋" panose="02010609060101010101" charset="-122"/>
              </a:rPr>
              <a:t>对特殊身份员工进行特殊处理</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ct val="100000"/>
              </a:lnSpc>
              <a:spcBef>
                <a:spcPts val="0"/>
              </a:spcBef>
              <a:spcAft>
                <a:spcPts val="0"/>
              </a:spcAft>
            </a:pPr>
            <a:endParaRPr lang="en-US"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ct val="100000"/>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sym typeface="+mn-ea"/>
              </a:rPr>
              <a:t>3.</a:t>
            </a:r>
            <a:r>
              <a:rPr sz="2400" spc="150" dirty="0">
                <a:solidFill>
                  <a:schemeClr val="tx1"/>
                </a:solidFill>
                <a:latin typeface="仿宋" panose="02010609060101010101" charset="-122"/>
                <a:ea typeface="仿宋" panose="02010609060101010101" charset="-122"/>
                <a:cs typeface="仿宋" panose="02010609060101010101" charset="-122"/>
                <a:sym typeface="+mn-ea"/>
              </a:rPr>
              <a:t>注意身份信息审查，避免冒用身份证，导致工伤保险无法理赔</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ct val="100000"/>
              </a:lnSpc>
              <a:spcBef>
                <a:spcPts val="0"/>
              </a:spcBef>
              <a:spcAft>
                <a:spcPts val="0"/>
              </a:spcAft>
            </a:pPr>
            <a:endParaRPr lang="en-US"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ct val="100000"/>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sym typeface="+mn-ea"/>
              </a:rPr>
              <a:t>4.</a:t>
            </a:r>
            <a:r>
              <a:rPr sz="2400" spc="150" dirty="0">
                <a:solidFill>
                  <a:schemeClr val="tx1"/>
                </a:solidFill>
                <a:latin typeface="仿宋" panose="02010609060101010101" charset="-122"/>
                <a:ea typeface="仿宋" panose="02010609060101010101" charset="-122"/>
                <a:cs typeface="仿宋" panose="02010609060101010101" charset="-122"/>
                <a:sym typeface="+mn-ea"/>
              </a:rPr>
              <a:t>参保信息审查，原单位未停保，新单位无法缴保</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ct val="100000"/>
              </a:lnSpc>
              <a:spcBef>
                <a:spcPts val="0"/>
              </a:spcBef>
              <a:spcAft>
                <a:spcPts val="0"/>
              </a:spcAft>
            </a:pPr>
            <a:endParaRPr lang="en-US"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ct val="100000"/>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sym typeface="+mn-ea"/>
              </a:rPr>
              <a:t>5.</a:t>
            </a:r>
            <a:r>
              <a:rPr sz="2400" spc="150" dirty="0">
                <a:solidFill>
                  <a:schemeClr val="tx1"/>
                </a:solidFill>
                <a:latin typeface="仿宋" panose="02010609060101010101" charset="-122"/>
                <a:ea typeface="仿宋" panose="02010609060101010101" charset="-122"/>
                <a:cs typeface="仿宋" panose="02010609060101010101" charset="-122"/>
                <a:sym typeface="+mn-ea"/>
              </a:rPr>
              <a:t>工作信息审查，之前有职业病危害作业，要进行职业健康体检</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0"/>
              </a:spcBef>
              <a:spcAft>
                <a:spcPts val="0"/>
              </a:spcAft>
            </a:pPr>
            <a:endParaRPr sz="2400" spc="150" dirty="0">
              <a:solidFill>
                <a:schemeClr val="tx1"/>
              </a:solidFill>
              <a:latin typeface="仿宋" panose="02010609060101010101" charset="-122"/>
              <a:ea typeface="仿宋" panose="02010609060101010101" charset="-122"/>
              <a:cs typeface="仿宋" panose="02010609060101010101" charset="-122"/>
            </a:endParaRPr>
          </a:p>
        </p:txBody>
      </p:sp>
      <p:sp>
        <p:nvSpPr>
          <p:cNvPr id="4" name="object 4"/>
          <p:cNvSpPr txBox="1"/>
          <p:nvPr/>
        </p:nvSpPr>
        <p:spPr>
          <a:xfrm>
            <a:off x="2926045" y="1727200"/>
            <a:ext cx="588010" cy="1089660"/>
          </a:xfrm>
          <a:prstGeom prst="rect">
            <a:avLst/>
          </a:prstGeom>
        </p:spPr>
        <p:txBody>
          <a:bodyPr vert="horz" wrap="square" lIns="0" tIns="0" rIns="0" bIns="0" rtlCol="0">
            <a:spAutoFit/>
          </a:bodyPr>
          <a:lstStyle/>
          <a:p>
            <a:pPr marL="0" marR="0">
              <a:lnSpc>
                <a:spcPts val="3995"/>
              </a:lnSpc>
              <a:spcBef>
                <a:spcPts val="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操</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作</a:t>
            </a:r>
            <a:r>
              <a:rPr sz="4000" spc="4138" dirty="0">
                <a:solidFill>
                  <a:srgbClr val="5E7A9C"/>
                </a:solidFill>
                <a:latin typeface="DejaVu Sans" panose="020B0603030804020204"/>
                <a:cs typeface="DejaVu Sans" panose="020B0603030804020204"/>
              </a:rPr>
              <a:t> </a:t>
            </a:r>
            <a:endParaRPr sz="2400" spc="150" dirty="0">
              <a:solidFill>
                <a:srgbClr val="648190"/>
              </a:solidFill>
              <a:latin typeface="QUIMMK+HYQiHeiKW-55S" panose="02000500000000000000" charset="-122"/>
              <a:cs typeface="QUIMMK+HYQiHeiKW-55S" panose="02000500000000000000" charset="-122"/>
            </a:endParaRPr>
          </a:p>
        </p:txBody>
      </p:sp>
      <p:sp>
        <p:nvSpPr>
          <p:cNvPr id="5" name="object 5"/>
          <p:cNvSpPr txBox="1"/>
          <p:nvPr/>
        </p:nvSpPr>
        <p:spPr>
          <a:xfrm>
            <a:off x="2926146" y="2871362"/>
            <a:ext cx="659765" cy="1089660"/>
          </a:xfrm>
          <a:prstGeom prst="rect">
            <a:avLst/>
          </a:prstGeom>
        </p:spPr>
        <p:txBody>
          <a:bodyPr vert="horz" wrap="square" lIns="0" tIns="0" rIns="0" bIns="0" rtlCol="0">
            <a:spAutoFit/>
          </a:bodyPr>
          <a:lstStyle/>
          <a:p>
            <a:pPr marL="0" marR="0">
              <a:lnSpc>
                <a:spcPts val="3995"/>
              </a:lnSpc>
              <a:spcBef>
                <a:spcPts val="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实</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务</a:t>
            </a:r>
            <a:endParaRPr sz="4000" dirty="0">
              <a:solidFill>
                <a:schemeClr val="accent1"/>
              </a:solidFill>
              <a:latin typeface="黑体" panose="02010609060101010101" charset="-122"/>
              <a:ea typeface="黑体" panose="02010609060101010101" charset="-122"/>
              <a:cs typeface="OWDGPN+HYFangSongKW" panose="02000500000000000000"/>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1"/>
          <p:cNvSpPr/>
          <p:nvPr/>
        </p:nvSpPr>
        <p:spPr>
          <a:xfrm>
            <a:off x="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646895" y="3012033"/>
            <a:ext cx="3013710"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入职环节</a:t>
            </a:r>
            <a:endParaRPr sz="5400" spc="310" dirty="0">
              <a:solidFill>
                <a:srgbClr val="000000"/>
              </a:solidFill>
              <a:latin typeface="CQLAVV+HYKaiTiKW" panose="02000500000000000000" charset="-122"/>
              <a:cs typeface="CQLAVV+HYKaiTiKW" panose="02000500000000000000" charset="-122"/>
            </a:endParaRPr>
          </a:p>
        </p:txBody>
      </p:sp>
      <p:sp>
        <p:nvSpPr>
          <p:cNvPr id="4" name="object 4"/>
          <p:cNvSpPr txBox="1"/>
          <p:nvPr/>
        </p:nvSpPr>
        <p:spPr>
          <a:xfrm>
            <a:off x="2833970" y="3916908"/>
            <a:ext cx="6639561"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注意风险、关口前移</a:t>
            </a:r>
            <a:endParaRPr sz="5400" spc="310" dirty="0">
              <a:solidFill>
                <a:srgbClr val="000000"/>
              </a:solidFill>
              <a:latin typeface="CQLAVV+HYKaiTiKW" panose="02000500000000000000" charset="-122"/>
              <a:cs typeface="CQLAVV+HYKaiTiKW"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1"/>
          <p:cNvSpPr/>
          <p:nvPr/>
        </p:nvSpPr>
        <p:spPr>
          <a:xfrm>
            <a:off x="0" y="0"/>
            <a:ext cx="12193200" cy="6858000"/>
          </a:xfrm>
          <a:prstGeom prst="rect">
            <a:avLst/>
          </a:prstGeom>
          <a:blipFill>
            <a:blip r:embed="rId1" cstate="print"/>
            <a:stretch>
              <a:fillRect/>
            </a:stretch>
          </a:blipFill>
        </p:spPr>
        <p:txBody>
          <a:bodyPr wrap="square" lIns="0" tIns="0" rIns="0" bIns="0" rtlCol="0">
            <a:spAutoFit/>
          </a:bodyPr>
          <a:p/>
        </p:txBody>
      </p:sp>
      <p:sp>
        <p:nvSpPr>
          <p:cNvPr id="3" name="object 3"/>
          <p:cNvSpPr txBox="1"/>
          <p:nvPr/>
        </p:nvSpPr>
        <p:spPr>
          <a:xfrm>
            <a:off x="4646895" y="3012033"/>
            <a:ext cx="3013710"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参保环节</a:t>
            </a:r>
            <a:endParaRPr sz="5400" spc="310" dirty="0">
              <a:solidFill>
                <a:srgbClr val="000000"/>
              </a:solidFill>
              <a:latin typeface="CQLAVV+HYKaiTiKW" panose="02000500000000000000" charset="-122"/>
              <a:cs typeface="CQLAVV+HYKaiTiKW" panose="02000500000000000000" charset="-122"/>
            </a:endParaRPr>
          </a:p>
        </p:txBody>
      </p:sp>
      <p:sp>
        <p:nvSpPr>
          <p:cNvPr id="4" name="object 4"/>
          <p:cNvSpPr txBox="1"/>
          <p:nvPr/>
        </p:nvSpPr>
        <p:spPr>
          <a:xfrm>
            <a:off x="2833970" y="3916908"/>
            <a:ext cx="6639561"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注意细节、把握政策</a:t>
            </a:r>
            <a:endParaRPr sz="5400" spc="310" dirty="0">
              <a:solidFill>
                <a:srgbClr val="000000"/>
              </a:solidFill>
              <a:latin typeface="CQLAVV+HYKaiTiKW" panose="02000500000000000000" charset="-122"/>
              <a:cs typeface="CQLAVV+HYKaiTiKW"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230946" y="1800117"/>
            <a:ext cx="659765" cy="2823210"/>
          </a:xfrm>
          <a:prstGeom prst="rect">
            <a:avLst/>
          </a:prstGeom>
        </p:spPr>
        <p:txBody>
          <a:bodyPr vert="horz" wrap="square" lIns="0" tIns="0" rIns="0" bIns="0" rtlCol="0">
            <a:spAutoFit/>
          </a:bodyPr>
          <a:lstStyle/>
          <a:p>
            <a:pPr marL="0" marR="0">
              <a:lnSpc>
                <a:spcPts val="3995"/>
              </a:lnSpc>
              <a:spcBef>
                <a:spcPts val="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风</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险</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与</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误</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区</a:t>
            </a:r>
            <a:endParaRPr sz="4000" dirty="0">
              <a:solidFill>
                <a:schemeClr val="accent1"/>
              </a:solidFill>
              <a:latin typeface="黑体" panose="02010609060101010101" charset="-122"/>
              <a:ea typeface="黑体" panose="02010609060101010101" charset="-122"/>
              <a:cs typeface="OWDGPN+HYFangSongKW" panose="02000500000000000000"/>
            </a:endParaRPr>
          </a:p>
        </p:txBody>
      </p:sp>
      <p:sp>
        <p:nvSpPr>
          <p:cNvPr id="4" name="object 4"/>
          <p:cNvSpPr txBox="1"/>
          <p:nvPr/>
        </p:nvSpPr>
        <p:spPr>
          <a:xfrm>
            <a:off x="4584030" y="1590822"/>
            <a:ext cx="4935854" cy="4409440"/>
          </a:xfrm>
          <a:prstGeom prst="rect">
            <a:avLst/>
          </a:prstGeom>
        </p:spPr>
        <p:txBody>
          <a:bodyPr vert="horz" wrap="square" lIns="0" tIns="0" rIns="0" bIns="0" rtlCol="0">
            <a:spAutoFit/>
          </a:bodyPr>
          <a:lstStyle/>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rPr>
              <a:t>1</a:t>
            </a:r>
            <a:r>
              <a:rPr lang="en-US" sz="2400" spc="148"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工伤保险是当日参保、次日生效吗？</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rPr>
              <a:t>2</a:t>
            </a:r>
            <a:r>
              <a:rPr lang="en-US" sz="2400" spc="148"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工伤保险的空窗期</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sym typeface="+mn-ea"/>
              </a:rPr>
              <a:t>3</a:t>
            </a:r>
            <a:r>
              <a:rPr lang="en-US" sz="2400" spc="148"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商业保险可以替代工伤保险吗？</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sym typeface="+mn-ea"/>
              </a:rPr>
              <a:t>4</a:t>
            </a:r>
            <a:r>
              <a:rPr lang="en-US" sz="2400" spc="148"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社保缴费不足，工伤赔付是否补差？</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sym typeface="+mn-ea"/>
              </a:rPr>
              <a:t>5</a:t>
            </a:r>
            <a:r>
              <a:rPr lang="en-US" sz="2400" spc="148"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工伤发生后，补缴工伤保险来不及</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400" spc="150" dirty="0">
              <a:solidFill>
                <a:schemeClr val="tx1"/>
              </a:solidFill>
              <a:latin typeface="仿宋" panose="02010609060101010101" charset="-122"/>
              <a:ea typeface="仿宋" panose="02010609060101010101" charset="-122"/>
              <a:cs typeface="仿宋" panose="02010609060101010101"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008085" y="1602105"/>
            <a:ext cx="5895340" cy="4079875"/>
          </a:xfrm>
          <a:prstGeom prst="rect">
            <a:avLst/>
          </a:prstGeom>
        </p:spPr>
        <p:txBody>
          <a:bodyPr vert="horz" wrap="square" lIns="0" tIns="0" rIns="0" bIns="0" rtlCol="0">
            <a:spAutoFit/>
          </a:bodyPr>
          <a:lstStyle/>
          <a:p>
            <a:pPr marL="0" marR="0" algn="l">
              <a:lnSpc>
                <a:spcPts val="3170"/>
              </a:lnSpc>
              <a:spcBef>
                <a:spcPts val="1925"/>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1</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避免工伤保险的空窗期</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gn="l">
              <a:lnSpc>
                <a:spcPts val="3170"/>
              </a:lnSpc>
              <a:spcBef>
                <a:spcPts val="1925"/>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2</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商业保险补充，填补空窗期，适用于特殊人员及针对未缴纳工伤保险的员工</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gn="l">
              <a:lnSpc>
                <a:spcPts val="3170"/>
              </a:lnSpc>
              <a:spcBef>
                <a:spcPts val="1925"/>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3</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工伤保险+雇主责任险，减少风险</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gn="l">
              <a:lnSpc>
                <a:spcPts val="3170"/>
              </a:lnSpc>
              <a:spcBef>
                <a:spcPts val="1925"/>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4</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发生工伤后补缴工伤保险的意义</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gn="l">
              <a:lnSpc>
                <a:spcPts val="3170"/>
              </a:lnSpc>
              <a:spcBef>
                <a:spcPts val="1925"/>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5</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足额缴纳工伤保险费</a:t>
            </a:r>
            <a:r>
              <a:rPr lang="zh-CN" sz="2400" spc="150" dirty="0">
                <a:solidFill>
                  <a:schemeClr val="tx1"/>
                </a:solidFill>
                <a:latin typeface="仿宋" panose="02010609060101010101" charset="-122"/>
                <a:ea typeface="仿宋" panose="02010609060101010101" charset="-122"/>
                <a:cs typeface="仿宋" panose="02010609060101010101" charset="-122"/>
              </a:rPr>
              <a:t>的</a:t>
            </a:r>
            <a:r>
              <a:rPr sz="2400" spc="150" dirty="0">
                <a:solidFill>
                  <a:schemeClr val="tx1"/>
                </a:solidFill>
                <a:latin typeface="仿宋" panose="02010609060101010101" charset="-122"/>
                <a:ea typeface="仿宋" panose="02010609060101010101" charset="-122"/>
                <a:cs typeface="仿宋" panose="02010609060101010101" charset="-122"/>
              </a:rPr>
              <a:t>意义</a:t>
            </a:r>
            <a:endParaRPr sz="2400" spc="150" dirty="0">
              <a:solidFill>
                <a:srgbClr val="648190"/>
              </a:solidFill>
              <a:latin typeface="仿宋" panose="02010609060101010101" charset="-122"/>
              <a:ea typeface="仿宋" panose="02010609060101010101" charset="-122"/>
              <a:cs typeface="仿宋" panose="02010609060101010101" charset="-122"/>
            </a:endParaRPr>
          </a:p>
          <a:p>
            <a:pPr marL="0" marR="0" algn="l">
              <a:lnSpc>
                <a:spcPts val="3170"/>
              </a:lnSpc>
              <a:spcBef>
                <a:spcPts val="1925"/>
              </a:spcBef>
              <a:spcAft>
                <a:spcPts val="0"/>
              </a:spcAft>
            </a:pPr>
            <a:endParaRPr sz="2400" spc="150" dirty="0">
              <a:solidFill>
                <a:srgbClr val="648190"/>
              </a:solidFill>
              <a:latin typeface="仿宋" panose="02010609060101010101" charset="-122"/>
              <a:ea typeface="仿宋" panose="02010609060101010101" charset="-122"/>
              <a:cs typeface="仿宋" panose="02010609060101010101" charset="-122"/>
            </a:endParaRPr>
          </a:p>
        </p:txBody>
      </p:sp>
      <p:sp>
        <p:nvSpPr>
          <p:cNvPr id="5" name="object 5"/>
          <p:cNvSpPr txBox="1"/>
          <p:nvPr/>
        </p:nvSpPr>
        <p:spPr>
          <a:xfrm>
            <a:off x="2928051" y="2347487"/>
            <a:ext cx="659765" cy="2114550"/>
          </a:xfrm>
          <a:prstGeom prst="rect">
            <a:avLst/>
          </a:prstGeom>
        </p:spPr>
        <p:txBody>
          <a:bodyPr vert="horz" wrap="square" lIns="0" tIns="0" rIns="0" bIns="0" rtlCol="0">
            <a:spAutoFit/>
          </a:bodyPr>
          <a:lstStyle/>
          <a:p>
            <a:pPr marL="0" marR="0">
              <a:lnSpc>
                <a:spcPts val="3995"/>
              </a:lnSpc>
              <a:spcBef>
                <a:spcPts val="0"/>
              </a:spcBef>
              <a:spcAft>
                <a:spcPts val="0"/>
              </a:spcAft>
            </a:pPr>
            <a:r>
              <a:rPr lang="zh-CN" sz="4000" dirty="0">
                <a:solidFill>
                  <a:schemeClr val="accent1"/>
                </a:solidFill>
                <a:latin typeface="黑体" panose="02010609060101010101" charset="-122"/>
                <a:ea typeface="黑体" panose="02010609060101010101" charset="-122"/>
                <a:cs typeface="OWDGPN+HYFangSongKW" panose="02000500000000000000"/>
              </a:rPr>
              <a:t>操作</a:t>
            </a:r>
            <a:r>
              <a:rPr sz="4000" dirty="0">
                <a:solidFill>
                  <a:schemeClr val="accent1"/>
                </a:solidFill>
                <a:latin typeface="黑体" panose="02010609060101010101" charset="-122"/>
                <a:ea typeface="黑体" panose="02010609060101010101" charset="-122"/>
                <a:cs typeface="OWDGPN+HYFangSongKW" panose="02000500000000000000"/>
              </a:rPr>
              <a:t>实</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务</a:t>
            </a:r>
            <a:endParaRPr sz="4000" dirty="0">
              <a:solidFill>
                <a:schemeClr val="accent1"/>
              </a:solidFill>
              <a:latin typeface="黑体" panose="02010609060101010101" charset="-122"/>
              <a:ea typeface="黑体" panose="02010609060101010101" charset="-122"/>
              <a:cs typeface="OWDGPN+HYFangSongKW" panose="02000500000000000000"/>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1"/>
          <p:cNvSpPr/>
          <p:nvPr/>
        </p:nvSpPr>
        <p:spPr>
          <a:xfrm>
            <a:off x="0" y="0"/>
            <a:ext cx="12193200" cy="6858000"/>
          </a:xfrm>
          <a:prstGeom prst="rect">
            <a:avLst/>
          </a:prstGeom>
          <a:blipFill>
            <a:blip r:embed="rId1" cstate="print"/>
            <a:stretch>
              <a:fillRect/>
            </a:stretch>
          </a:blipFill>
        </p:spPr>
        <p:txBody>
          <a:bodyPr wrap="square" lIns="0" tIns="0" rIns="0" bIns="0" rtlCol="0">
            <a:spAutoFit/>
          </a:bodyPr>
          <a:p/>
        </p:txBody>
      </p:sp>
      <p:sp>
        <p:nvSpPr>
          <p:cNvPr id="3" name="object 3"/>
          <p:cNvSpPr txBox="1"/>
          <p:nvPr/>
        </p:nvSpPr>
        <p:spPr>
          <a:xfrm>
            <a:off x="4646895" y="3012033"/>
            <a:ext cx="3013710"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用工环节</a:t>
            </a:r>
            <a:endParaRPr sz="5400" spc="310" dirty="0">
              <a:solidFill>
                <a:srgbClr val="000000"/>
              </a:solidFill>
              <a:latin typeface="CQLAVV+HYKaiTiKW" panose="02000500000000000000" charset="-122"/>
              <a:cs typeface="CQLAVV+HYKaiTiKW" panose="02000500000000000000" charset="-122"/>
            </a:endParaRPr>
          </a:p>
        </p:txBody>
      </p:sp>
      <p:sp>
        <p:nvSpPr>
          <p:cNvPr id="4" name="object 4"/>
          <p:cNvSpPr txBox="1"/>
          <p:nvPr/>
        </p:nvSpPr>
        <p:spPr>
          <a:xfrm>
            <a:off x="2833970" y="3916908"/>
            <a:ext cx="6639561"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关注安全、加强教育</a:t>
            </a:r>
            <a:endParaRPr sz="5400" spc="310" dirty="0">
              <a:solidFill>
                <a:srgbClr val="000000"/>
              </a:solidFill>
              <a:latin typeface="CQLAVV+HYKaiTiKW" panose="02000500000000000000" charset="-122"/>
              <a:cs typeface="CQLAVV+HYKaiTiKW"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288096" y="2131587"/>
            <a:ext cx="659765" cy="2823210"/>
          </a:xfrm>
          <a:prstGeom prst="rect">
            <a:avLst/>
          </a:prstGeom>
        </p:spPr>
        <p:txBody>
          <a:bodyPr vert="horz" wrap="square" lIns="0" tIns="0" rIns="0" bIns="0" rtlCol="0">
            <a:spAutoFit/>
          </a:bodyPr>
          <a:lstStyle/>
          <a:p>
            <a:pPr marL="0" marR="0">
              <a:lnSpc>
                <a:spcPts val="3995"/>
              </a:lnSpc>
              <a:spcBef>
                <a:spcPts val="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风</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险</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与</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误</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区</a:t>
            </a:r>
            <a:endParaRPr sz="4000" dirty="0">
              <a:solidFill>
                <a:schemeClr val="accent1"/>
              </a:solidFill>
              <a:latin typeface="黑体" panose="02010609060101010101" charset="-122"/>
              <a:ea typeface="黑体" panose="02010609060101010101" charset="-122"/>
              <a:cs typeface="OWDGPN+HYFangSongKW" panose="02000500000000000000"/>
            </a:endParaRPr>
          </a:p>
        </p:txBody>
      </p:sp>
      <p:sp>
        <p:nvSpPr>
          <p:cNvPr id="4" name="object 4"/>
          <p:cNvSpPr txBox="1"/>
          <p:nvPr/>
        </p:nvSpPr>
        <p:spPr>
          <a:xfrm>
            <a:off x="4656420" y="1339997"/>
            <a:ext cx="3297554" cy="6105525"/>
          </a:xfrm>
          <a:prstGeom prst="rect">
            <a:avLst/>
          </a:prstGeom>
        </p:spPr>
        <p:txBody>
          <a:bodyPr vert="horz" wrap="square" lIns="0" tIns="0" rIns="0" bIns="0" rtlCol="0">
            <a:spAutoFit/>
          </a:bodyPr>
          <a:lstStyle/>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rPr>
              <a:t>1</a:t>
            </a:r>
            <a:r>
              <a:rPr lang="en-US" sz="2400" spc="148"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没有安全生产管理制度</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rPr>
              <a:t>2</a:t>
            </a:r>
            <a:r>
              <a:rPr lang="en-US" sz="2400" spc="148"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未培训即上岗</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sym typeface="+mn-ea"/>
              </a:rPr>
              <a:t>3</a:t>
            </a:r>
            <a:r>
              <a:rPr lang="en-US" sz="2400" spc="148"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每次事故未进行原因倒查</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sym typeface="+mn-ea"/>
              </a:rPr>
              <a:t>4</a:t>
            </a:r>
            <a:r>
              <a:rPr lang="en-US" sz="2400" spc="148"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对于易发生风险的区域或重点岗位未安装监控</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sym typeface="+mn-ea"/>
              </a:rPr>
              <a:t>5</a:t>
            </a:r>
            <a:r>
              <a:rPr lang="en-US" sz="2400" spc="148"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没有对重点人进行监控</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400" spc="150" dirty="0">
              <a:solidFill>
                <a:srgbClr val="648190"/>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000" spc="150" dirty="0">
              <a:solidFill>
                <a:srgbClr val="648190"/>
              </a:solidFill>
              <a:latin typeface="QUIMMK+HYQiHeiKW-55S" panose="02000500000000000000" charset="-122"/>
              <a:cs typeface="QUIMMK+HYQiHeiKW-55S" panose="02000500000000000000" charset="-122"/>
            </a:endParaRPr>
          </a:p>
          <a:p>
            <a:pPr marL="0" marR="0">
              <a:lnSpc>
                <a:spcPts val="2645"/>
              </a:lnSpc>
              <a:spcBef>
                <a:spcPts val="0"/>
              </a:spcBef>
              <a:spcAft>
                <a:spcPts val="0"/>
              </a:spcAft>
            </a:pPr>
            <a:endParaRPr sz="2000" spc="150" dirty="0">
              <a:solidFill>
                <a:srgbClr val="648190"/>
              </a:solidFill>
              <a:latin typeface="QUIMMK+HYQiHeiKW-55S" panose="02000500000000000000" charset="-122"/>
              <a:cs typeface="QUIMMK+HYQiHeiKW-55S" panose="02000500000000000000" charset="-122"/>
              <a:sym typeface="+mn-ea"/>
            </a:endParaRPr>
          </a:p>
          <a:p>
            <a:pPr marL="0" marR="0">
              <a:lnSpc>
                <a:spcPts val="2645"/>
              </a:lnSpc>
              <a:spcBef>
                <a:spcPts val="0"/>
              </a:spcBef>
              <a:spcAft>
                <a:spcPts val="0"/>
              </a:spcAft>
            </a:pPr>
            <a:endParaRPr sz="2000" spc="150" dirty="0">
              <a:solidFill>
                <a:srgbClr val="648190"/>
              </a:solidFill>
              <a:latin typeface="QUIMMK+HYQiHeiKW-55S" panose="02000500000000000000" charset="-122"/>
              <a:cs typeface="QUIMMK+HYQiHeiKW-55S"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121115" y="1694328"/>
            <a:ext cx="5895974" cy="6077585"/>
          </a:xfrm>
          <a:prstGeom prst="rect">
            <a:avLst/>
          </a:prstGeom>
        </p:spPr>
        <p:txBody>
          <a:bodyPr vert="horz" wrap="square" lIns="0" tIns="0" rIns="0" bIns="0" rtlCol="0">
            <a:spAutoFit/>
          </a:bodyPr>
          <a:lstStyle/>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rPr>
              <a:t>1</a:t>
            </a:r>
            <a:r>
              <a:rPr lang="en-US" sz="2400" spc="148"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加强</a:t>
            </a:r>
            <a:r>
              <a:rPr sz="2400" spc="149"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物</a:t>
            </a:r>
            <a:r>
              <a:rPr sz="2400" spc="149"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的不安全状态监控，减少由于</a:t>
            </a:r>
            <a:r>
              <a:rPr sz="2400" spc="149"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物</a:t>
            </a:r>
            <a:r>
              <a:rPr sz="2400" spc="149" dirty="0">
                <a:solidFill>
                  <a:schemeClr val="tx1"/>
                </a:solidFill>
                <a:latin typeface="仿宋" panose="02010609060101010101" charset="-122"/>
                <a:ea typeface="仿宋" panose="02010609060101010101" charset="-122"/>
                <a:cs typeface="仿宋" panose="02010609060101010101" charset="-122"/>
              </a:rPr>
              <a:t>”</a:t>
            </a:r>
            <a:r>
              <a:rPr sz="2400" dirty="0">
                <a:solidFill>
                  <a:schemeClr val="tx1"/>
                </a:solidFill>
                <a:latin typeface="仿宋" panose="02010609060101010101" charset="-122"/>
                <a:ea typeface="仿宋" panose="02010609060101010101" charset="-122"/>
                <a:cs typeface="仿宋" panose="02010609060101010101" charset="-122"/>
              </a:rPr>
              <a:t>的</a:t>
            </a:r>
            <a:r>
              <a:rPr sz="2400" spc="150" dirty="0">
                <a:solidFill>
                  <a:schemeClr val="tx1"/>
                </a:solidFill>
                <a:latin typeface="仿宋" panose="02010609060101010101" charset="-122"/>
                <a:ea typeface="仿宋" panose="02010609060101010101" charset="-122"/>
                <a:cs typeface="仿宋" panose="02010609060101010101" charset="-122"/>
              </a:rPr>
              <a:t>不安全状态导致事故发生</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sym typeface="+mn-ea"/>
              </a:rPr>
              <a:t>2</a:t>
            </a:r>
            <a:r>
              <a:rPr lang="en-US" sz="2400" spc="148"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完</a:t>
            </a:r>
            <a:r>
              <a:rPr sz="2400" spc="148" dirty="0">
                <a:solidFill>
                  <a:schemeClr val="tx1"/>
                </a:solidFill>
                <a:latin typeface="仿宋" panose="02010609060101010101" charset="-122"/>
                <a:ea typeface="仿宋" panose="02010609060101010101" charset="-122"/>
                <a:cs typeface="仿宋" panose="02010609060101010101" charset="-122"/>
                <a:sym typeface="+mn-ea"/>
              </a:rPr>
              <a:t>善安全生产管理“制度”，规范操作流程，减少管</a:t>
            </a:r>
            <a:r>
              <a:rPr sz="2400" spc="150" dirty="0">
                <a:solidFill>
                  <a:schemeClr val="tx1"/>
                </a:solidFill>
                <a:latin typeface="仿宋" panose="02010609060101010101" charset="-122"/>
                <a:ea typeface="仿宋" panose="02010609060101010101" charset="-122"/>
                <a:cs typeface="仿宋" panose="02010609060101010101" charset="-122"/>
                <a:sym typeface="+mn-ea"/>
              </a:rPr>
              <a:t>理缺陷</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sym typeface="+mn-ea"/>
              </a:rPr>
              <a:t>3</a:t>
            </a:r>
            <a:r>
              <a:rPr lang="en-US" sz="2400" spc="148"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加强重点</a:t>
            </a:r>
            <a:r>
              <a:rPr sz="2400" spc="149"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人</a:t>
            </a:r>
            <a:r>
              <a:rPr sz="2400" spc="149"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的监控：大胆人、危险人、马虎人、年轻人、换行人、糊涂人、疲惫人、大能人、草率人、麻痹人</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sym typeface="+mn-ea"/>
              </a:rPr>
              <a:t>4</a:t>
            </a:r>
            <a:r>
              <a:rPr lang="en-US" sz="2400" spc="148"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加强教育培训</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endParaRPr sz="2400" spc="148"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2645"/>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sym typeface="+mn-ea"/>
              </a:rPr>
              <a:t>5</a:t>
            </a:r>
            <a:r>
              <a:rPr lang="en-US" sz="2400" spc="148"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设立安全奖惩考核机制</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2645"/>
              </a:lnSpc>
              <a:spcBef>
                <a:spcPts val="1675"/>
              </a:spcBef>
              <a:spcAft>
                <a:spcPts val="0"/>
              </a:spcAft>
            </a:pPr>
            <a:endParaRPr sz="2000" spc="150" dirty="0">
              <a:solidFill>
                <a:srgbClr val="648190"/>
              </a:solidFill>
              <a:latin typeface="QUIMMK+HYQiHeiKW-55S" panose="02000500000000000000" charset="-122"/>
              <a:cs typeface="QUIMMK+HYQiHeiKW-55S" panose="02000500000000000000" charset="-122"/>
            </a:endParaRPr>
          </a:p>
          <a:p>
            <a:pPr marL="0" marR="0">
              <a:lnSpc>
                <a:spcPts val="2645"/>
              </a:lnSpc>
              <a:spcBef>
                <a:spcPts val="1675"/>
              </a:spcBef>
              <a:spcAft>
                <a:spcPts val="0"/>
              </a:spcAft>
            </a:pPr>
            <a:endParaRPr sz="2000" spc="150" dirty="0">
              <a:solidFill>
                <a:srgbClr val="648190"/>
              </a:solidFill>
              <a:latin typeface="QUIMMK+HYQiHeiKW-55S" panose="02000500000000000000" charset="-122"/>
              <a:cs typeface="QUIMMK+HYQiHeiKW-55S" panose="02000500000000000000" charset="-122"/>
            </a:endParaRPr>
          </a:p>
          <a:p>
            <a:pPr marL="0" marR="0">
              <a:lnSpc>
                <a:spcPts val="2645"/>
              </a:lnSpc>
              <a:spcBef>
                <a:spcPts val="1725"/>
              </a:spcBef>
              <a:spcAft>
                <a:spcPts val="0"/>
              </a:spcAft>
            </a:pPr>
            <a:endParaRPr sz="2000" spc="150" dirty="0">
              <a:solidFill>
                <a:srgbClr val="648190"/>
              </a:solidFill>
              <a:latin typeface="QUIMMK+HYQiHeiKW-55S" panose="02000500000000000000" charset="-122"/>
              <a:cs typeface="QUIMMK+HYQiHeiKW-55S" panose="02000500000000000000" charset="-122"/>
            </a:endParaRPr>
          </a:p>
        </p:txBody>
      </p:sp>
      <p:sp>
        <p:nvSpPr>
          <p:cNvPr id="4" name="object 4"/>
          <p:cNvSpPr txBox="1"/>
          <p:nvPr/>
        </p:nvSpPr>
        <p:spPr>
          <a:xfrm>
            <a:off x="2928051" y="2706261"/>
            <a:ext cx="659765" cy="2245360"/>
          </a:xfrm>
          <a:prstGeom prst="rect">
            <a:avLst/>
          </a:prstGeom>
        </p:spPr>
        <p:txBody>
          <a:bodyPr vert="horz" wrap="square" lIns="0" tIns="0" rIns="0" bIns="0" rtlCol="0">
            <a:spAutoFit/>
          </a:bodyPr>
          <a:lstStyle/>
          <a:p>
            <a:pPr marL="0" marR="0">
              <a:lnSpc>
                <a:spcPts val="3995"/>
              </a:lnSpc>
              <a:spcBef>
                <a:spcPts val="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操</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作</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实</a:t>
            </a:r>
            <a:endParaRPr sz="4000" dirty="0">
              <a:solidFill>
                <a:schemeClr val="accent1"/>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chemeClr val="accent1"/>
                </a:solidFill>
                <a:latin typeface="黑体" panose="02010609060101010101" charset="-122"/>
                <a:ea typeface="黑体" panose="02010609060101010101" charset="-122"/>
                <a:cs typeface="OWDGPN+HYFangSongKW" panose="02000500000000000000"/>
              </a:rPr>
              <a:t>务</a:t>
            </a:r>
            <a:endParaRPr sz="4000" dirty="0">
              <a:solidFill>
                <a:schemeClr val="accent1"/>
              </a:solidFill>
              <a:latin typeface="黑体" panose="02010609060101010101" charset="-122"/>
              <a:ea typeface="黑体" panose="02010609060101010101" charset="-122"/>
              <a:cs typeface="OWDGPN+HYFangSongKW" panose="02000500000000000000"/>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7745"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646895" y="3012033"/>
            <a:ext cx="3013710"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救治环节</a:t>
            </a:r>
            <a:endParaRPr sz="5400" spc="310" dirty="0">
              <a:solidFill>
                <a:srgbClr val="000000"/>
              </a:solidFill>
              <a:latin typeface="CQLAVV+HYKaiTiKW" panose="02000500000000000000" charset="-122"/>
              <a:cs typeface="CQLAVV+HYKaiTiKW" panose="02000500000000000000" charset="-122"/>
            </a:endParaRPr>
          </a:p>
        </p:txBody>
      </p:sp>
      <p:sp>
        <p:nvSpPr>
          <p:cNvPr id="4" name="object 4"/>
          <p:cNvSpPr txBox="1"/>
          <p:nvPr/>
        </p:nvSpPr>
        <p:spPr>
          <a:xfrm>
            <a:off x="2833970" y="3916908"/>
            <a:ext cx="6639561"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冷静处理、跟踪关爱</a:t>
            </a:r>
            <a:endParaRPr sz="5400" spc="310" dirty="0">
              <a:solidFill>
                <a:srgbClr val="000000"/>
              </a:solidFill>
              <a:latin typeface="CQLAVV+HYKaiTiKW" panose="02000500000000000000" charset="-122"/>
              <a:cs typeface="CQLAVV+HYKaiTiKW"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524841" y="906994"/>
            <a:ext cx="1521475" cy="1460500"/>
          </a:xfrm>
          <a:prstGeom prst="rect">
            <a:avLst/>
          </a:prstGeom>
        </p:spPr>
        <p:txBody>
          <a:bodyPr vert="horz" wrap="square" lIns="0" tIns="0" rIns="0" bIns="0" rtlCol="0">
            <a:spAutoFit/>
          </a:bodyPr>
          <a:lstStyle/>
          <a:p>
            <a:pPr marL="0" marR="0">
              <a:lnSpc>
                <a:spcPts val="11390"/>
              </a:lnSpc>
              <a:spcBef>
                <a:spcPts val="0"/>
              </a:spcBef>
              <a:spcAft>
                <a:spcPts val="0"/>
              </a:spcAft>
            </a:pPr>
            <a:r>
              <a:rPr sz="8650" dirty="0">
                <a:solidFill>
                  <a:schemeClr val="accent1"/>
                </a:solidFill>
                <a:latin typeface="QUIMMK+HYQiHeiKW-55S" panose="02000500000000000000" charset="-122"/>
                <a:cs typeface="QUIMMK+HYQiHeiKW-55S" panose="02000500000000000000" charset="-122"/>
              </a:rPr>
              <a:t>01</a:t>
            </a:r>
            <a:endParaRPr sz="8650" dirty="0">
              <a:solidFill>
                <a:schemeClr val="accent1"/>
              </a:solidFill>
              <a:latin typeface="QUIMMK+HYQiHeiKW-55S" panose="02000500000000000000" charset="-122"/>
              <a:cs typeface="QUIMMK+HYQiHeiKW-55S" panose="02000500000000000000" charset="-122"/>
            </a:endParaRPr>
          </a:p>
        </p:txBody>
      </p:sp>
      <p:sp>
        <p:nvSpPr>
          <p:cNvPr id="4" name="object 4"/>
          <p:cNvSpPr txBox="1"/>
          <p:nvPr/>
        </p:nvSpPr>
        <p:spPr>
          <a:xfrm>
            <a:off x="2855953" y="1195286"/>
            <a:ext cx="1846893" cy="459105"/>
          </a:xfrm>
          <a:prstGeom prst="rect">
            <a:avLst/>
          </a:prstGeom>
        </p:spPr>
        <p:txBody>
          <a:bodyPr vert="horz" wrap="square" lIns="0" tIns="0" rIns="0" bIns="0" rtlCol="0">
            <a:spAutoFit/>
          </a:bodyPr>
          <a:lstStyle/>
          <a:p>
            <a:pPr marL="0" marR="0">
              <a:lnSpc>
                <a:spcPts val="3580"/>
              </a:lnSpc>
              <a:spcBef>
                <a:spcPts val="0"/>
              </a:spcBef>
              <a:spcAft>
                <a:spcPts val="0"/>
              </a:spcAft>
            </a:pPr>
            <a:r>
              <a:rPr sz="3200" b="1" i="1" dirty="0">
                <a:solidFill>
                  <a:schemeClr val="accent1"/>
                </a:solidFill>
                <a:latin typeface="LKKHSV+Arial Bold Italic" panose="02000500000000000000"/>
                <a:cs typeface="LKKHSV+Arial Bold Italic" panose="02000500000000000000"/>
              </a:rPr>
              <a:t>Part One</a:t>
            </a:r>
            <a:endParaRPr sz="3200" b="1" i="1" dirty="0">
              <a:solidFill>
                <a:schemeClr val="accent1"/>
              </a:solidFill>
              <a:latin typeface="LKKHSV+Arial Bold Italic" panose="02000500000000000000"/>
              <a:cs typeface="LKKHSV+Arial Bold Italic" panose="02000500000000000000"/>
            </a:endParaRPr>
          </a:p>
        </p:txBody>
      </p:sp>
      <p:sp>
        <p:nvSpPr>
          <p:cNvPr id="5" name="object 5"/>
          <p:cNvSpPr txBox="1"/>
          <p:nvPr/>
        </p:nvSpPr>
        <p:spPr>
          <a:xfrm>
            <a:off x="2856195" y="1687830"/>
            <a:ext cx="4645025" cy="410845"/>
          </a:xfrm>
          <a:prstGeom prst="rect">
            <a:avLst/>
          </a:prstGeom>
        </p:spPr>
        <p:txBody>
          <a:bodyPr vert="horz" wrap="square" lIns="0" tIns="0" rIns="0" bIns="0" rtlCol="0">
            <a:spAutoFit/>
          </a:bodyPr>
          <a:lstStyle/>
          <a:p>
            <a:pPr marL="0" marR="0">
              <a:lnSpc>
                <a:spcPts val="3205"/>
              </a:lnSpc>
              <a:spcBef>
                <a:spcPts val="0"/>
              </a:spcBef>
              <a:spcAft>
                <a:spcPts val="0"/>
              </a:spcAft>
            </a:pPr>
            <a:r>
              <a:rPr lang="en-US" sz="3200" dirty="0">
                <a:solidFill>
                  <a:schemeClr val="accent1"/>
                </a:solidFill>
                <a:latin typeface="黑体" panose="02010609060101010101" charset="-122"/>
                <a:ea typeface="黑体" panose="02010609060101010101" charset="-122"/>
                <a:cs typeface="黑体" panose="02010609060101010101" charset="-122"/>
              </a:rPr>
              <a:t>HR</a:t>
            </a:r>
            <a:r>
              <a:rPr lang="zh-CN" altLang="en-US" sz="3200" dirty="0">
                <a:solidFill>
                  <a:schemeClr val="accent1"/>
                </a:solidFill>
                <a:latin typeface="黑体" panose="02010609060101010101" charset="-122"/>
                <a:ea typeface="黑体" panose="02010609060101010101" charset="-122"/>
                <a:cs typeface="黑体" panose="02010609060101010101" charset="-122"/>
              </a:rPr>
              <a:t>应知的</a:t>
            </a:r>
            <a:r>
              <a:rPr sz="3200" dirty="0">
                <a:solidFill>
                  <a:schemeClr val="accent1"/>
                </a:solidFill>
                <a:latin typeface="黑体" panose="02010609060101010101" charset="-122"/>
                <a:ea typeface="黑体" panose="02010609060101010101" charset="-122"/>
                <a:cs typeface="黑体" panose="02010609060101010101" charset="-122"/>
              </a:rPr>
              <a:t>社保</a:t>
            </a:r>
            <a:r>
              <a:rPr lang="zh-CN" sz="3200" dirty="0">
                <a:solidFill>
                  <a:schemeClr val="accent1"/>
                </a:solidFill>
                <a:latin typeface="黑体" panose="02010609060101010101" charset="-122"/>
                <a:ea typeface="黑体" panose="02010609060101010101" charset="-122"/>
                <a:cs typeface="黑体" panose="02010609060101010101" charset="-122"/>
              </a:rPr>
              <a:t>基础知识</a:t>
            </a:r>
            <a:endParaRPr lang="zh-CN" sz="3200" dirty="0">
              <a:solidFill>
                <a:schemeClr val="accent1"/>
              </a:solidFill>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2496150" y="2706370"/>
            <a:ext cx="7888605" cy="4179570"/>
          </a:xfrm>
          <a:prstGeom prst="rect">
            <a:avLst/>
          </a:prstGeom>
          <a:noFill/>
        </p:spPr>
        <p:txBody>
          <a:bodyPr wrap="square" rtlCol="0">
            <a:noAutofit/>
          </a:bodyPr>
          <a:p>
            <a:pPr marL="0" marR="0" algn="l">
              <a:lnSpc>
                <a:spcPts val="3120"/>
              </a:lnSpc>
              <a:spcBef>
                <a:spcPts val="655"/>
              </a:spcBef>
              <a:spcAft>
                <a:spcPts val="0"/>
              </a:spcAft>
            </a:pPr>
            <a:endParaRPr lang="zh-CN" sz="4000" spc="42" dirty="0">
              <a:solidFill>
                <a:srgbClr val="000000"/>
              </a:solidFill>
              <a:latin typeface="仿宋" panose="02010609060101010101" charset="-122"/>
              <a:ea typeface="仿宋" panose="02010609060101010101" charset="-122"/>
              <a:cs typeface="MFMVNF+Arial" panose="02000500000000000000"/>
              <a:sym typeface="+mn-ea"/>
            </a:endParaRPr>
          </a:p>
          <a:p>
            <a:pPr marL="0" marR="0" algn="l">
              <a:lnSpc>
                <a:spcPts val="3120"/>
              </a:lnSpc>
              <a:spcBef>
                <a:spcPts val="655"/>
              </a:spcBef>
              <a:spcAft>
                <a:spcPts val="0"/>
              </a:spcAft>
            </a:pPr>
            <a:r>
              <a:rPr lang="zh-CN" sz="4000" spc="42" dirty="0">
                <a:solidFill>
                  <a:schemeClr val="accent1"/>
                </a:solidFill>
                <a:latin typeface="仿宋" panose="02010609060101010101" charset="-122"/>
                <a:ea typeface="仿宋" panose="02010609060101010101" charset="-122"/>
                <a:cs typeface="MFMVNF+Arial" panose="02000500000000000000"/>
                <a:sym typeface="+mn-ea"/>
              </a:rPr>
              <a:t>（一）</a:t>
            </a:r>
            <a:r>
              <a:rPr sz="4000" spc="150" dirty="0">
                <a:solidFill>
                  <a:schemeClr val="accent1"/>
                </a:solidFill>
                <a:latin typeface="仿宋" panose="02010609060101010101" charset="-122"/>
                <a:ea typeface="仿宋" panose="02010609060101010101" charset="-122"/>
                <a:cs typeface="VROIPI+STFangsong" panose="02000500000000000000" charset="-122"/>
                <a:sym typeface="+mn-ea"/>
              </a:rPr>
              <a:t>社保</a:t>
            </a:r>
            <a:r>
              <a:rPr lang="zh-CN" sz="4000" spc="150" dirty="0">
                <a:solidFill>
                  <a:schemeClr val="accent1"/>
                </a:solidFill>
                <a:latin typeface="仿宋" panose="02010609060101010101" charset="-122"/>
                <a:ea typeface="仿宋" panose="02010609060101010101" charset="-122"/>
                <a:cs typeface="VROIPI+STFangsong" panose="02000500000000000000" charset="-122"/>
                <a:sym typeface="+mn-ea"/>
              </a:rPr>
              <a:t>在劳动法中的地位</a:t>
            </a:r>
            <a:endParaRPr lang="zh-CN" sz="4000" spc="150" dirty="0">
              <a:solidFill>
                <a:schemeClr val="accent1"/>
              </a:solidFill>
              <a:latin typeface="仿宋" panose="02010609060101010101" charset="-122"/>
              <a:ea typeface="仿宋" panose="02010609060101010101" charset="-122"/>
              <a:cs typeface="VROIPI+STFangsong" panose="02000500000000000000" charset="-122"/>
            </a:endParaRPr>
          </a:p>
          <a:p>
            <a:pPr marL="0" marR="0" algn="l" fontAlgn="auto">
              <a:lnSpc>
                <a:spcPct val="100000"/>
              </a:lnSpc>
              <a:spcBef>
                <a:spcPts val="600"/>
              </a:spcBef>
              <a:spcAft>
                <a:spcPts val="0"/>
              </a:spcAft>
            </a:pPr>
            <a:r>
              <a:rPr lang="zh-CN" sz="4000" spc="150" dirty="0">
                <a:solidFill>
                  <a:schemeClr val="accent1"/>
                </a:solidFill>
                <a:latin typeface="仿宋" panose="02010609060101010101" charset="-122"/>
                <a:ea typeface="仿宋" panose="02010609060101010101" charset="-122"/>
                <a:cs typeface="VROIPI+STFangsong" panose="02000500000000000000" charset="-122"/>
                <a:sym typeface="+mn-ea"/>
              </a:rPr>
              <a:t>（二）从企业保险到社会保险</a:t>
            </a:r>
            <a:endParaRPr lang="zh-CN" sz="4000" spc="150" dirty="0">
              <a:solidFill>
                <a:schemeClr val="accent1"/>
              </a:solidFill>
              <a:latin typeface="仿宋" panose="02010609060101010101" charset="-122"/>
              <a:ea typeface="仿宋" panose="02010609060101010101" charset="-122"/>
              <a:cs typeface="VROIPI+STFangsong" panose="02000500000000000000" charset="-122"/>
            </a:endParaRPr>
          </a:p>
          <a:p>
            <a:pPr marL="0" marR="0" algn="l" fontAlgn="auto">
              <a:lnSpc>
                <a:spcPct val="100000"/>
              </a:lnSpc>
              <a:spcBef>
                <a:spcPts val="600"/>
              </a:spcBef>
              <a:spcAft>
                <a:spcPts val="0"/>
              </a:spcAft>
            </a:pPr>
            <a:r>
              <a:rPr lang="zh-CN" sz="4000" spc="42" dirty="0">
                <a:solidFill>
                  <a:schemeClr val="accent1"/>
                </a:solidFill>
                <a:latin typeface="仿宋" panose="02010609060101010101" charset="-122"/>
                <a:ea typeface="仿宋" panose="02010609060101010101" charset="-122"/>
                <a:cs typeface="MFMVNF+Arial" panose="02000500000000000000"/>
                <a:sym typeface="+mn-ea"/>
              </a:rPr>
              <a:t>（三）我国社保制度的特点</a:t>
            </a:r>
            <a:endParaRPr lang="zh-CN" altLang="en-US" sz="4000" spc="42" dirty="0">
              <a:solidFill>
                <a:schemeClr val="accent1"/>
              </a:solidFill>
              <a:latin typeface="仿宋" panose="02010609060101010101" charset="-122"/>
              <a:ea typeface="仿宋" panose="02010609060101010101" charset="-122"/>
              <a:cs typeface="MFMVNF+Arial" panose="02000500000000000000"/>
              <a:sym typeface="+mn-ea"/>
            </a:endParaRPr>
          </a:p>
        </p:txBody>
      </p:sp>
      <p:pic>
        <p:nvPicPr>
          <p:cNvPr id="13" name="图片 12" descr="议和劳动人事学院logo"/>
          <p:cNvPicPr>
            <a:picLocks noChangeAspect="1"/>
          </p:cNvPicPr>
          <p:nvPr/>
        </p:nvPicPr>
        <p:blipFill>
          <a:blip r:embed="rId1"/>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2"/>
          <a:stretch>
            <a:fillRect/>
          </a:stretch>
        </p:blipFill>
        <p:spPr>
          <a:xfrm>
            <a:off x="8160385" y="309880"/>
            <a:ext cx="1550035" cy="5715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927950" y="1915160"/>
            <a:ext cx="930910" cy="511810"/>
          </a:xfrm>
          <a:prstGeom prst="rect">
            <a:avLst/>
          </a:prstGeom>
        </p:spPr>
        <p:txBody>
          <a:bodyPr vert="horz" wrap="square" lIns="0" tIns="0" rIns="0" bIns="0" rtlCol="0">
            <a:spAutoFit/>
          </a:bodyPr>
          <a:lstStyle/>
          <a:p>
            <a:pPr marL="609600" marR="0">
              <a:lnSpc>
                <a:spcPts val="3995"/>
              </a:lnSpc>
              <a:spcBef>
                <a:spcPts val="0"/>
              </a:spcBef>
              <a:spcAft>
                <a:spcPts val="0"/>
              </a:spcAft>
            </a:pPr>
            <a:r>
              <a:rPr lang="en-US" altLang="zh-CN" sz="4000" dirty="0">
                <a:solidFill>
                  <a:schemeClr val="accent1"/>
                </a:solidFill>
                <a:latin typeface="黑体" panose="02010609060101010101" charset="-122"/>
                <a:ea typeface="黑体" panose="02010609060101010101" charset="-122"/>
                <a:cs typeface="黑体" panose="02010609060101010101" charset="-122"/>
              </a:rPr>
              <a:t>  </a:t>
            </a:r>
            <a:endParaRPr lang="zh-CN" altLang="en-US" sz="4000" dirty="0">
              <a:solidFill>
                <a:schemeClr val="accent1"/>
              </a:solidFill>
              <a:latin typeface="黑体" panose="02010609060101010101" charset="-122"/>
              <a:ea typeface="黑体" panose="02010609060101010101" charset="-122"/>
              <a:cs typeface="黑体" panose="02010609060101010101" charset="-122"/>
            </a:endParaRPr>
          </a:p>
        </p:txBody>
      </p:sp>
      <p:sp>
        <p:nvSpPr>
          <p:cNvPr id="4" name="object 4"/>
          <p:cNvSpPr txBox="1"/>
          <p:nvPr/>
        </p:nvSpPr>
        <p:spPr>
          <a:xfrm>
            <a:off x="4610700" y="1555398"/>
            <a:ext cx="3346450" cy="473075"/>
          </a:xfrm>
          <a:prstGeom prst="rect">
            <a:avLst/>
          </a:prstGeom>
        </p:spPr>
        <p:txBody>
          <a:bodyPr vert="horz" wrap="square" lIns="0" tIns="0" rIns="0" bIns="0" rtlCol="0">
            <a:spAutoFit/>
          </a:bodyPr>
          <a:lstStyle/>
          <a:p>
            <a:pPr marL="0" marR="0">
              <a:lnSpc>
                <a:spcPts val="3690"/>
              </a:lnSpc>
              <a:spcBef>
                <a:spcPts val="0"/>
              </a:spcBef>
              <a:spcAft>
                <a:spcPts val="0"/>
              </a:spcAft>
            </a:pPr>
            <a:r>
              <a:rPr sz="2400" spc="148" dirty="0">
                <a:solidFill>
                  <a:schemeClr val="tx1"/>
                </a:solidFill>
                <a:latin typeface="仿宋" panose="02010609060101010101" charset="-122"/>
                <a:ea typeface="仿宋" panose="02010609060101010101" charset="-122"/>
                <a:cs typeface="仿宋" panose="02010609060101010101" charset="-122"/>
              </a:rPr>
              <a:t>1</a:t>
            </a:r>
            <a:r>
              <a:rPr lang="en-US" sz="2400" spc="148" dirty="0">
                <a:solidFill>
                  <a:schemeClr val="tx1"/>
                </a:solidFill>
                <a:latin typeface="仿宋" panose="02010609060101010101" charset="-122"/>
                <a:ea typeface="仿宋" panose="02010609060101010101" charset="-122"/>
                <a:cs typeface="仿宋" panose="02010609060101010101" charset="-122"/>
              </a:rPr>
              <a:t>.</a:t>
            </a:r>
            <a:r>
              <a:rPr sz="2400" spc="148" dirty="0">
                <a:solidFill>
                  <a:schemeClr val="tx1"/>
                </a:solidFill>
                <a:latin typeface="仿宋" panose="02010609060101010101" charset="-122"/>
                <a:ea typeface="仿宋" panose="02010609060101010101" charset="-122"/>
                <a:cs typeface="仿宋" panose="02010609060101010101" charset="-122"/>
              </a:rPr>
              <a:t>医疗费</a:t>
            </a:r>
            <a:r>
              <a:rPr sz="2400" spc="150" dirty="0">
                <a:solidFill>
                  <a:schemeClr val="tx1"/>
                </a:solidFill>
                <a:latin typeface="仿宋" panose="02010609060101010101" charset="-122"/>
                <a:ea typeface="仿宋" panose="02010609060101010101" charset="-122"/>
                <a:cs typeface="仿宋" panose="02010609060101010101" charset="-122"/>
              </a:rPr>
              <a:t>无法控制</a:t>
            </a:r>
            <a:endParaRPr sz="2400" spc="150" dirty="0">
              <a:solidFill>
                <a:schemeClr val="tx1"/>
              </a:solidFill>
              <a:latin typeface="仿宋" panose="02010609060101010101" charset="-122"/>
              <a:ea typeface="仿宋" panose="02010609060101010101" charset="-122"/>
              <a:cs typeface="仿宋" panose="02010609060101010101" charset="-122"/>
            </a:endParaRPr>
          </a:p>
        </p:txBody>
      </p:sp>
      <p:sp>
        <p:nvSpPr>
          <p:cNvPr id="5" name="object 5"/>
          <p:cNvSpPr txBox="1"/>
          <p:nvPr/>
        </p:nvSpPr>
        <p:spPr>
          <a:xfrm>
            <a:off x="4610700" y="2419634"/>
            <a:ext cx="2971800" cy="473075"/>
          </a:xfrm>
          <a:prstGeom prst="rect">
            <a:avLst/>
          </a:prstGeom>
        </p:spPr>
        <p:txBody>
          <a:bodyPr vert="horz" wrap="square" lIns="0" tIns="0" rIns="0" bIns="0" rtlCol="0">
            <a:spAutoFit/>
          </a:bodyPr>
          <a:lstStyle/>
          <a:p>
            <a:pPr marL="0" marR="0" algn="l">
              <a:lnSpc>
                <a:spcPts val="3690"/>
              </a:lnSpc>
              <a:spcBef>
                <a:spcPts val="0"/>
              </a:spcBef>
              <a:spcAft>
                <a:spcPts val="0"/>
              </a:spcAft>
              <a:buClrTx/>
              <a:buSzTx/>
              <a:buFontTx/>
            </a:pPr>
            <a:r>
              <a:rPr sz="2400" spc="148" dirty="0">
                <a:latin typeface="仿宋" panose="02010609060101010101" charset="-122"/>
                <a:ea typeface="仿宋" panose="02010609060101010101" charset="-122"/>
                <a:cs typeface="仿宋" panose="02010609060101010101" charset="-122"/>
              </a:rPr>
              <a:t>2</a:t>
            </a:r>
            <a:r>
              <a:rPr lang="en-US" sz="2400" spc="148" dirty="0">
                <a:latin typeface="仿宋" panose="02010609060101010101" charset="-122"/>
                <a:ea typeface="仿宋" panose="02010609060101010101" charset="-122"/>
                <a:cs typeface="仿宋" panose="02010609060101010101" charset="-122"/>
              </a:rPr>
              <a:t>.</a:t>
            </a:r>
            <a:r>
              <a:rPr sz="2400" spc="148" dirty="0">
                <a:latin typeface="仿宋" panose="02010609060101010101" charset="-122"/>
                <a:ea typeface="仿宋" panose="02010609060101010101" charset="-122"/>
                <a:cs typeface="仿宋" panose="02010609060101010101" charset="-122"/>
              </a:rPr>
              <a:t>治疗效果不佳</a:t>
            </a:r>
            <a:endParaRPr sz="2400" spc="148" dirty="0">
              <a:latin typeface="仿宋" panose="02010609060101010101" charset="-122"/>
              <a:ea typeface="仿宋" panose="02010609060101010101" charset="-122"/>
              <a:cs typeface="仿宋" panose="02010609060101010101" charset="-122"/>
            </a:endParaRPr>
          </a:p>
        </p:txBody>
      </p:sp>
      <p:sp>
        <p:nvSpPr>
          <p:cNvPr id="6" name="object 6"/>
          <p:cNvSpPr txBox="1"/>
          <p:nvPr/>
        </p:nvSpPr>
        <p:spPr>
          <a:xfrm>
            <a:off x="4610700" y="3283869"/>
            <a:ext cx="5219700" cy="2366010"/>
          </a:xfrm>
          <a:prstGeom prst="rect">
            <a:avLst/>
          </a:prstGeom>
        </p:spPr>
        <p:txBody>
          <a:bodyPr vert="horz" wrap="square" lIns="0" tIns="0" rIns="0" bIns="0" rtlCol="0">
            <a:spAutoFit/>
          </a:bodyPr>
          <a:lstStyle/>
          <a:p>
            <a:pPr marL="0" marR="0" algn="l">
              <a:lnSpc>
                <a:spcPts val="3690"/>
              </a:lnSpc>
              <a:spcBef>
                <a:spcPts val="0"/>
              </a:spcBef>
              <a:spcAft>
                <a:spcPts val="0"/>
              </a:spcAft>
              <a:buClrTx/>
              <a:buSzTx/>
              <a:buFontTx/>
            </a:pPr>
            <a:r>
              <a:rPr sz="2400" spc="148" dirty="0">
                <a:latin typeface="仿宋" panose="02010609060101010101" charset="-122"/>
                <a:ea typeface="仿宋" panose="02010609060101010101" charset="-122"/>
                <a:cs typeface="仿宋" panose="02010609060101010101" charset="-122"/>
              </a:rPr>
              <a:t>3</a:t>
            </a:r>
            <a:r>
              <a:rPr lang="en-US" sz="2400" spc="148" dirty="0">
                <a:latin typeface="仿宋" panose="02010609060101010101" charset="-122"/>
                <a:ea typeface="仿宋" panose="02010609060101010101" charset="-122"/>
                <a:cs typeface="仿宋" panose="02010609060101010101" charset="-122"/>
              </a:rPr>
              <a:t>.</a:t>
            </a:r>
            <a:r>
              <a:rPr sz="2400" spc="148" dirty="0">
                <a:latin typeface="仿宋" panose="02010609060101010101" charset="-122"/>
                <a:ea typeface="仿宋" panose="02010609060101010101" charset="-122"/>
                <a:cs typeface="仿宋" panose="02010609060101010101" charset="-122"/>
              </a:rPr>
              <a:t>无法控制停工留薪期</a:t>
            </a:r>
            <a:endParaRPr sz="2400" spc="148" dirty="0">
              <a:latin typeface="仿宋" panose="02010609060101010101" charset="-122"/>
              <a:ea typeface="仿宋" panose="02010609060101010101" charset="-122"/>
              <a:cs typeface="仿宋" panose="02010609060101010101" charset="-122"/>
            </a:endParaRPr>
          </a:p>
          <a:p>
            <a:pPr marL="0" marR="0" algn="l">
              <a:lnSpc>
                <a:spcPts val="3690"/>
              </a:lnSpc>
              <a:spcBef>
                <a:spcPts val="0"/>
              </a:spcBef>
              <a:spcAft>
                <a:spcPts val="0"/>
              </a:spcAft>
              <a:buClrTx/>
              <a:buSzTx/>
              <a:buFontTx/>
            </a:pPr>
            <a:endParaRPr sz="2400" spc="148" dirty="0">
              <a:latin typeface="仿宋" panose="02010609060101010101" charset="-122"/>
              <a:ea typeface="仿宋" panose="02010609060101010101" charset="-122"/>
              <a:cs typeface="仿宋" panose="02010609060101010101" charset="-122"/>
            </a:endParaRPr>
          </a:p>
          <a:p>
            <a:pPr marL="0" marR="0" algn="l">
              <a:lnSpc>
                <a:spcPts val="3690"/>
              </a:lnSpc>
              <a:spcBef>
                <a:spcPts val="0"/>
              </a:spcBef>
              <a:spcAft>
                <a:spcPts val="0"/>
              </a:spcAft>
              <a:buClrTx/>
              <a:buSzTx/>
              <a:buFontTx/>
            </a:pPr>
            <a:r>
              <a:rPr sz="2400" spc="148" dirty="0">
                <a:latin typeface="仿宋" panose="02010609060101010101" charset="-122"/>
                <a:ea typeface="仿宋" panose="02010609060101010101" charset="-122"/>
                <a:cs typeface="仿宋" panose="02010609060101010101" charset="-122"/>
              </a:rPr>
              <a:t>4</a:t>
            </a:r>
            <a:r>
              <a:rPr lang="en-US" sz="2400" spc="148" dirty="0">
                <a:latin typeface="仿宋" panose="02010609060101010101" charset="-122"/>
                <a:ea typeface="仿宋" panose="02010609060101010101" charset="-122"/>
                <a:cs typeface="仿宋" panose="02010609060101010101" charset="-122"/>
              </a:rPr>
              <a:t>.</a:t>
            </a:r>
            <a:r>
              <a:rPr sz="2400" spc="148" dirty="0">
                <a:latin typeface="仿宋" panose="02010609060101010101" charset="-122"/>
                <a:ea typeface="仿宋" panose="02010609060101010101" charset="-122"/>
                <a:cs typeface="仿宋" panose="02010609060101010101" charset="-122"/>
              </a:rPr>
              <a:t>患者姓名写错，理赔不了</a:t>
            </a:r>
            <a:endParaRPr sz="2400" spc="148" dirty="0">
              <a:latin typeface="仿宋" panose="02010609060101010101" charset="-122"/>
              <a:ea typeface="仿宋" panose="02010609060101010101" charset="-122"/>
              <a:cs typeface="仿宋" panose="02010609060101010101" charset="-122"/>
            </a:endParaRPr>
          </a:p>
          <a:p>
            <a:pPr marL="0" marR="0" algn="l">
              <a:lnSpc>
                <a:spcPts val="3690"/>
              </a:lnSpc>
              <a:spcBef>
                <a:spcPts val="0"/>
              </a:spcBef>
              <a:spcAft>
                <a:spcPts val="0"/>
              </a:spcAft>
              <a:buClrTx/>
              <a:buSzTx/>
              <a:buFontTx/>
            </a:pPr>
            <a:endParaRPr sz="2400" spc="148" dirty="0">
              <a:latin typeface="仿宋" panose="02010609060101010101" charset="-122"/>
              <a:ea typeface="仿宋" panose="02010609060101010101" charset="-122"/>
              <a:cs typeface="仿宋" panose="02010609060101010101" charset="-122"/>
            </a:endParaRPr>
          </a:p>
          <a:p>
            <a:pPr marL="0" marR="0" algn="l">
              <a:lnSpc>
                <a:spcPts val="3690"/>
              </a:lnSpc>
              <a:spcBef>
                <a:spcPts val="0"/>
              </a:spcBef>
              <a:spcAft>
                <a:spcPts val="0"/>
              </a:spcAft>
              <a:buClrTx/>
              <a:buSzTx/>
              <a:buFontTx/>
            </a:pPr>
            <a:r>
              <a:rPr sz="2400" spc="148" dirty="0">
                <a:latin typeface="仿宋" panose="02010609060101010101" charset="-122"/>
                <a:ea typeface="仿宋" panose="02010609060101010101" charset="-122"/>
                <a:cs typeface="仿宋" panose="02010609060101010101" charset="-122"/>
              </a:rPr>
              <a:t>5</a:t>
            </a:r>
            <a:r>
              <a:rPr lang="en-US" sz="2400" spc="148" dirty="0">
                <a:latin typeface="仿宋" panose="02010609060101010101" charset="-122"/>
                <a:ea typeface="仿宋" panose="02010609060101010101" charset="-122"/>
                <a:cs typeface="仿宋" panose="02010609060101010101" charset="-122"/>
              </a:rPr>
              <a:t>.</a:t>
            </a:r>
            <a:r>
              <a:rPr sz="2400" spc="148" dirty="0">
                <a:latin typeface="仿宋" panose="02010609060101010101" charset="-122"/>
                <a:ea typeface="仿宋" panose="02010609060101010101" charset="-122"/>
                <a:cs typeface="仿宋" panose="02010609060101010101" charset="-122"/>
              </a:rPr>
              <a:t>工伤材料不全增加理赔难度</a:t>
            </a:r>
            <a:endParaRPr sz="2400" spc="148" dirty="0">
              <a:latin typeface="仿宋" panose="02010609060101010101" charset="-122"/>
              <a:ea typeface="仿宋" panose="02010609060101010101" charset="-122"/>
              <a:cs typeface="仿宋" panose="02010609060101010101" charset="-122"/>
            </a:endParaRPr>
          </a:p>
        </p:txBody>
      </p:sp>
      <p:sp>
        <p:nvSpPr>
          <p:cNvPr id="8" name="文本框 7"/>
          <p:cNvSpPr txBox="1"/>
          <p:nvPr/>
        </p:nvSpPr>
        <p:spPr>
          <a:xfrm>
            <a:off x="3287995" y="2131695"/>
            <a:ext cx="602615" cy="3169285"/>
          </a:xfrm>
          <a:prstGeom prst="rect">
            <a:avLst/>
          </a:prstGeom>
          <a:noFill/>
        </p:spPr>
        <p:txBody>
          <a:bodyPr wrap="square" rtlCol="0">
            <a:spAutoFit/>
          </a:bodyPr>
          <a:p>
            <a:r>
              <a:rPr lang="zh-CN" altLang="en-US" sz="4000" dirty="0">
                <a:solidFill>
                  <a:schemeClr val="accent1"/>
                </a:solidFill>
                <a:latin typeface="黑体" panose="02010609060101010101" charset="-122"/>
                <a:ea typeface="黑体" panose="02010609060101010101" charset="-122"/>
                <a:cs typeface="黑体" panose="02010609060101010101" charset="-122"/>
              </a:rPr>
              <a:t>风险与误区</a:t>
            </a:r>
            <a:endParaRPr lang="zh-CN" altLang="en-US"/>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4" name="object 4"/>
          <p:cNvSpPr txBox="1"/>
          <p:nvPr/>
        </p:nvSpPr>
        <p:spPr>
          <a:xfrm>
            <a:off x="4008085" y="1483995"/>
            <a:ext cx="5555615" cy="5071110"/>
          </a:xfrm>
          <a:prstGeom prst="rect">
            <a:avLst/>
          </a:prstGeom>
        </p:spPr>
        <p:txBody>
          <a:bodyPr vert="horz" wrap="square" lIns="0" tIns="0" rIns="0" bIns="0" rtlCol="0">
            <a:spAutoFit/>
          </a:bodyPr>
          <a:lstStyle/>
          <a:p>
            <a:pPr marL="0" marR="0" algn="l">
              <a:lnSpc>
                <a:spcPts val="3690"/>
              </a:lnSpc>
              <a:spcBef>
                <a:spcPts val="0"/>
              </a:spcBef>
              <a:spcAft>
                <a:spcPts val="0"/>
              </a:spcAft>
              <a:buClrTx/>
              <a:buSzTx/>
              <a:buFontTx/>
            </a:pPr>
            <a:r>
              <a:rPr sz="2400" spc="148" dirty="0">
                <a:latin typeface="仿宋" panose="02010609060101010101" charset="-122"/>
                <a:ea typeface="仿宋" panose="02010609060101010101" charset="-122"/>
                <a:cs typeface="仿宋" panose="02010609060101010101" charset="-122"/>
              </a:rPr>
              <a:t>1</a:t>
            </a:r>
            <a:r>
              <a:rPr lang="en-US" sz="2400" spc="148" dirty="0">
                <a:latin typeface="仿宋" panose="02010609060101010101" charset="-122"/>
                <a:ea typeface="仿宋" panose="02010609060101010101" charset="-122"/>
                <a:cs typeface="仿宋" panose="02010609060101010101" charset="-122"/>
              </a:rPr>
              <a:t>.</a:t>
            </a:r>
            <a:r>
              <a:rPr sz="2400" spc="148" dirty="0">
                <a:latin typeface="仿宋" panose="02010609060101010101" charset="-122"/>
                <a:ea typeface="仿宋" panose="02010609060101010101" charset="-122"/>
                <a:cs typeface="仿宋" panose="02010609060101010101" charset="-122"/>
              </a:rPr>
              <a:t>预先确定工伤定点</a:t>
            </a:r>
            <a:r>
              <a:rPr lang="zh-CN" sz="2400" spc="148" dirty="0">
                <a:latin typeface="仿宋" panose="02010609060101010101" charset="-122"/>
                <a:ea typeface="仿宋" panose="02010609060101010101" charset="-122"/>
                <a:cs typeface="仿宋" panose="02010609060101010101" charset="-122"/>
              </a:rPr>
              <a:t>救治</a:t>
            </a:r>
            <a:r>
              <a:rPr sz="2400" spc="148" dirty="0">
                <a:latin typeface="仿宋" panose="02010609060101010101" charset="-122"/>
                <a:ea typeface="仿宋" panose="02010609060101010101" charset="-122"/>
                <a:cs typeface="仿宋" panose="02010609060101010101" charset="-122"/>
              </a:rPr>
              <a:t>医院</a:t>
            </a:r>
            <a:endParaRPr sz="2400" spc="148" dirty="0">
              <a:latin typeface="仿宋" panose="02010609060101010101" charset="-122"/>
              <a:ea typeface="仿宋" panose="02010609060101010101" charset="-122"/>
              <a:cs typeface="仿宋" panose="02010609060101010101" charset="-122"/>
            </a:endParaRPr>
          </a:p>
          <a:p>
            <a:pPr marL="0" marR="0" algn="l">
              <a:lnSpc>
                <a:spcPts val="3690"/>
              </a:lnSpc>
              <a:spcBef>
                <a:spcPts val="0"/>
              </a:spcBef>
              <a:spcAft>
                <a:spcPts val="0"/>
              </a:spcAft>
              <a:buClrTx/>
              <a:buSzTx/>
              <a:buFontTx/>
            </a:pPr>
            <a:r>
              <a:rPr sz="2400" spc="148" dirty="0">
                <a:latin typeface="仿宋" panose="02010609060101010101" charset="-122"/>
                <a:ea typeface="仿宋" panose="02010609060101010101" charset="-122"/>
                <a:cs typeface="仿宋" panose="02010609060101010101" charset="-122"/>
                <a:sym typeface="+mn-ea"/>
              </a:rPr>
              <a:t>2</a:t>
            </a:r>
            <a:r>
              <a:rPr lang="en-US" sz="2400" spc="148" dirty="0">
                <a:latin typeface="仿宋" panose="02010609060101010101" charset="-122"/>
                <a:ea typeface="仿宋" panose="02010609060101010101" charset="-122"/>
                <a:cs typeface="仿宋" panose="02010609060101010101" charset="-122"/>
                <a:sym typeface="+mn-ea"/>
              </a:rPr>
              <a:t>.</a:t>
            </a:r>
            <a:r>
              <a:rPr sz="2400" spc="148" dirty="0">
                <a:latin typeface="仿宋" panose="02010609060101010101" charset="-122"/>
                <a:ea typeface="仿宋" panose="02010609060101010101" charset="-122"/>
                <a:cs typeface="仿宋" panose="02010609060101010101" charset="-122"/>
                <a:sym typeface="+mn-ea"/>
              </a:rPr>
              <a:t>引导职工与主治医生确定合理的治疗方案，避免过度治疗导致医疗费超规定目录无法报销</a:t>
            </a:r>
            <a:endParaRPr sz="2400" spc="148" dirty="0">
              <a:latin typeface="仿宋" panose="02010609060101010101" charset="-122"/>
              <a:ea typeface="仿宋" panose="02010609060101010101" charset="-122"/>
              <a:cs typeface="仿宋" panose="02010609060101010101" charset="-122"/>
            </a:endParaRPr>
          </a:p>
          <a:p>
            <a:pPr marL="0" marR="0" algn="l">
              <a:lnSpc>
                <a:spcPts val="3690"/>
              </a:lnSpc>
              <a:spcBef>
                <a:spcPts val="0"/>
              </a:spcBef>
              <a:spcAft>
                <a:spcPts val="0"/>
              </a:spcAft>
              <a:buClrTx/>
              <a:buSzTx/>
              <a:buFontTx/>
            </a:pPr>
            <a:r>
              <a:rPr sz="2400" spc="148" dirty="0">
                <a:latin typeface="仿宋" panose="02010609060101010101" charset="-122"/>
                <a:ea typeface="仿宋" panose="02010609060101010101" charset="-122"/>
                <a:cs typeface="仿宋" panose="02010609060101010101" charset="-122"/>
                <a:sym typeface="+mn-ea"/>
              </a:rPr>
              <a:t>3</a:t>
            </a:r>
            <a:r>
              <a:rPr lang="en-US" sz="2400" spc="148" dirty="0">
                <a:latin typeface="仿宋" panose="02010609060101010101" charset="-122"/>
                <a:ea typeface="仿宋" panose="02010609060101010101" charset="-122"/>
                <a:cs typeface="仿宋" panose="02010609060101010101" charset="-122"/>
                <a:sym typeface="+mn-ea"/>
              </a:rPr>
              <a:t>.</a:t>
            </a:r>
            <a:r>
              <a:rPr sz="2400" spc="148" dirty="0">
                <a:latin typeface="仿宋" panose="02010609060101010101" charset="-122"/>
                <a:ea typeface="仿宋" panose="02010609060101010101" charset="-122"/>
                <a:cs typeface="仿宋" panose="02010609060101010101" charset="-122"/>
                <a:sym typeface="+mn-ea"/>
              </a:rPr>
              <a:t>注意护理事宜与护理费处理</a:t>
            </a:r>
            <a:endParaRPr sz="2400" spc="148" dirty="0">
              <a:latin typeface="仿宋" panose="02010609060101010101" charset="-122"/>
              <a:ea typeface="仿宋" panose="02010609060101010101" charset="-122"/>
              <a:cs typeface="仿宋" panose="02010609060101010101" charset="-122"/>
              <a:sym typeface="+mn-ea"/>
            </a:endParaRPr>
          </a:p>
          <a:p>
            <a:pPr marL="0" marR="0" algn="l">
              <a:lnSpc>
                <a:spcPts val="3690"/>
              </a:lnSpc>
              <a:spcBef>
                <a:spcPts val="0"/>
              </a:spcBef>
              <a:spcAft>
                <a:spcPts val="0"/>
              </a:spcAft>
              <a:buClrTx/>
              <a:buSzTx/>
              <a:buFontTx/>
            </a:pPr>
            <a:r>
              <a:rPr sz="2400" spc="148" dirty="0">
                <a:latin typeface="仿宋" panose="02010609060101010101" charset="-122"/>
                <a:ea typeface="仿宋" panose="02010609060101010101" charset="-122"/>
                <a:cs typeface="仿宋" panose="02010609060101010101" charset="-122"/>
                <a:sym typeface="+mn-ea"/>
              </a:rPr>
              <a:t>4</a:t>
            </a:r>
            <a:r>
              <a:rPr lang="en-US" sz="2400" spc="148" dirty="0">
                <a:latin typeface="仿宋" panose="02010609060101010101" charset="-122"/>
                <a:ea typeface="仿宋" panose="02010609060101010101" charset="-122"/>
                <a:cs typeface="仿宋" panose="02010609060101010101" charset="-122"/>
                <a:sym typeface="+mn-ea"/>
              </a:rPr>
              <a:t>.</a:t>
            </a:r>
            <a:r>
              <a:rPr sz="2400" spc="148" dirty="0">
                <a:latin typeface="仿宋" panose="02010609060101010101" charset="-122"/>
                <a:ea typeface="仿宋" panose="02010609060101010101" charset="-122"/>
                <a:cs typeface="仿宋" panose="02010609060101010101" charset="-122"/>
                <a:sym typeface="+mn-ea"/>
              </a:rPr>
              <a:t>保管、收集工伤材料</a:t>
            </a:r>
            <a:endParaRPr sz="2400" spc="148" dirty="0">
              <a:latin typeface="仿宋" panose="02010609060101010101" charset="-122"/>
              <a:ea typeface="仿宋" panose="02010609060101010101" charset="-122"/>
              <a:cs typeface="仿宋" panose="02010609060101010101" charset="-122"/>
              <a:sym typeface="+mn-ea"/>
            </a:endParaRPr>
          </a:p>
          <a:p>
            <a:pPr marL="0" marR="0" algn="l">
              <a:lnSpc>
                <a:spcPts val="3690"/>
              </a:lnSpc>
              <a:spcBef>
                <a:spcPts val="0"/>
              </a:spcBef>
              <a:spcAft>
                <a:spcPts val="0"/>
              </a:spcAft>
              <a:buClrTx/>
              <a:buSzTx/>
              <a:buFontTx/>
            </a:pPr>
            <a:r>
              <a:rPr sz="2400" spc="148" dirty="0">
                <a:latin typeface="仿宋" panose="02010609060101010101" charset="-122"/>
                <a:ea typeface="仿宋" panose="02010609060101010101" charset="-122"/>
                <a:cs typeface="仿宋" panose="02010609060101010101" charset="-122"/>
                <a:sym typeface="+mn-ea"/>
              </a:rPr>
              <a:t>5</a:t>
            </a:r>
            <a:r>
              <a:rPr lang="en-US" sz="2400" spc="148" dirty="0">
                <a:latin typeface="仿宋" panose="02010609060101010101" charset="-122"/>
                <a:ea typeface="仿宋" panose="02010609060101010101" charset="-122"/>
                <a:cs typeface="仿宋" panose="02010609060101010101" charset="-122"/>
                <a:sym typeface="+mn-ea"/>
              </a:rPr>
              <a:t>.</a:t>
            </a:r>
            <a:r>
              <a:rPr sz="2400" spc="148" dirty="0">
                <a:latin typeface="仿宋" panose="02010609060101010101" charset="-122"/>
                <a:ea typeface="仿宋" panose="02010609060101010101" charset="-122"/>
                <a:cs typeface="仿宋" panose="02010609060101010101" charset="-122"/>
                <a:sym typeface="+mn-ea"/>
              </a:rPr>
              <a:t>定期不定期汇报派人到医院看望工伤职工，关心伤情病情与生活</a:t>
            </a:r>
            <a:endParaRPr sz="2400" spc="148" dirty="0">
              <a:latin typeface="仿宋" panose="02010609060101010101" charset="-122"/>
              <a:ea typeface="仿宋" panose="02010609060101010101" charset="-122"/>
              <a:cs typeface="仿宋" panose="02010609060101010101" charset="-122"/>
              <a:sym typeface="+mn-ea"/>
            </a:endParaRPr>
          </a:p>
          <a:p>
            <a:pPr marL="0" marR="0" algn="l">
              <a:lnSpc>
                <a:spcPts val="3690"/>
              </a:lnSpc>
              <a:spcBef>
                <a:spcPts val="0"/>
              </a:spcBef>
              <a:spcAft>
                <a:spcPts val="0"/>
              </a:spcAft>
              <a:buClrTx/>
              <a:buSzTx/>
              <a:buFontTx/>
            </a:pPr>
            <a:r>
              <a:rPr sz="2400" spc="148" dirty="0">
                <a:latin typeface="仿宋" panose="02010609060101010101" charset="-122"/>
                <a:ea typeface="仿宋" panose="02010609060101010101" charset="-122"/>
                <a:cs typeface="仿宋" panose="02010609060101010101" charset="-122"/>
                <a:sym typeface="+mn-ea"/>
              </a:rPr>
              <a:t>6</a:t>
            </a:r>
            <a:r>
              <a:rPr lang="en-US" sz="2400" spc="148" dirty="0">
                <a:latin typeface="仿宋" panose="02010609060101010101" charset="-122"/>
                <a:ea typeface="仿宋" panose="02010609060101010101" charset="-122"/>
                <a:cs typeface="仿宋" panose="02010609060101010101" charset="-122"/>
                <a:sym typeface="+mn-ea"/>
              </a:rPr>
              <a:t>.</a:t>
            </a:r>
            <a:r>
              <a:rPr sz="2400" spc="148" dirty="0">
                <a:latin typeface="仿宋" panose="02010609060101010101" charset="-122"/>
                <a:ea typeface="仿宋" panose="02010609060101010101" charset="-122"/>
                <a:cs typeface="仿宋" panose="02010609060101010101" charset="-122"/>
                <a:sym typeface="+mn-ea"/>
              </a:rPr>
              <a:t>及时处理员工要求转院</a:t>
            </a:r>
            <a:r>
              <a:rPr lang="zh-CN" sz="2400" spc="148" dirty="0">
                <a:latin typeface="仿宋" panose="02010609060101010101" charset="-122"/>
                <a:ea typeface="仿宋" panose="02010609060101010101" charset="-122"/>
                <a:cs typeface="仿宋" panose="02010609060101010101" charset="-122"/>
                <a:sym typeface="+mn-ea"/>
              </a:rPr>
              <a:t>的</a:t>
            </a:r>
            <a:r>
              <a:rPr sz="2400" spc="148" dirty="0">
                <a:latin typeface="仿宋" panose="02010609060101010101" charset="-122"/>
                <a:ea typeface="仿宋" panose="02010609060101010101" charset="-122"/>
                <a:cs typeface="仿宋" panose="02010609060101010101" charset="-122"/>
                <a:sym typeface="+mn-ea"/>
              </a:rPr>
              <a:t>请求</a:t>
            </a:r>
            <a:endParaRPr sz="2400" spc="148" dirty="0">
              <a:latin typeface="仿宋" panose="02010609060101010101" charset="-122"/>
              <a:ea typeface="仿宋" panose="02010609060101010101" charset="-122"/>
              <a:cs typeface="仿宋" panose="02010609060101010101" charset="-122"/>
            </a:endParaRPr>
          </a:p>
          <a:p>
            <a:pPr marL="0" marR="0" algn="l">
              <a:lnSpc>
                <a:spcPts val="3690"/>
              </a:lnSpc>
              <a:spcBef>
                <a:spcPts val="0"/>
              </a:spcBef>
              <a:spcAft>
                <a:spcPts val="0"/>
              </a:spcAft>
              <a:buClrTx/>
              <a:buSzTx/>
              <a:buFontTx/>
            </a:pPr>
            <a:endParaRPr sz="2400" spc="148" dirty="0">
              <a:latin typeface="仿宋" panose="02010609060101010101" charset="-122"/>
              <a:ea typeface="仿宋" panose="02010609060101010101" charset="-122"/>
              <a:cs typeface="仿宋" panose="02010609060101010101" charset="-122"/>
            </a:endParaRPr>
          </a:p>
          <a:p>
            <a:pPr marL="0" marR="0">
              <a:lnSpc>
                <a:spcPts val="2645"/>
              </a:lnSpc>
              <a:spcBef>
                <a:spcPts val="0"/>
              </a:spcBef>
              <a:spcAft>
                <a:spcPts val="0"/>
              </a:spcAft>
            </a:pPr>
            <a:endParaRPr sz="2400" spc="150" dirty="0">
              <a:solidFill>
                <a:srgbClr val="648190"/>
              </a:solidFill>
              <a:latin typeface="QUIMMK+HYQiHeiKW-55S" panose="02000500000000000000" charset="-122"/>
              <a:cs typeface="QUIMMK+HYQiHeiKW-55S" panose="02000500000000000000" charset="-122"/>
            </a:endParaRPr>
          </a:p>
        </p:txBody>
      </p:sp>
      <p:sp>
        <p:nvSpPr>
          <p:cNvPr id="9" name="文本框 8"/>
          <p:cNvSpPr txBox="1"/>
          <p:nvPr/>
        </p:nvSpPr>
        <p:spPr>
          <a:xfrm>
            <a:off x="3072095" y="2204085"/>
            <a:ext cx="622935" cy="2553335"/>
          </a:xfrm>
          <a:prstGeom prst="rect">
            <a:avLst/>
          </a:prstGeom>
          <a:noFill/>
        </p:spPr>
        <p:txBody>
          <a:bodyPr wrap="square" rtlCol="0">
            <a:spAutoFit/>
          </a:bodyPr>
          <a:p>
            <a:r>
              <a:rPr lang="zh-CN" altLang="en-US" sz="4000" dirty="0">
                <a:solidFill>
                  <a:schemeClr val="accent1"/>
                </a:solidFill>
                <a:latin typeface="黑体" panose="02010609060101010101" charset="-122"/>
                <a:ea typeface="黑体" panose="02010609060101010101" charset="-122"/>
                <a:cs typeface="黑体" panose="02010609060101010101" charset="-122"/>
                <a:sym typeface="+mn-ea"/>
              </a:rPr>
              <a:t>实务操作</a:t>
            </a:r>
            <a:endParaRPr lang="zh-CN" altLang="en-US" sz="4000" dirty="0">
              <a:solidFill>
                <a:schemeClr val="accent1"/>
              </a:solidFill>
              <a:latin typeface="黑体" panose="02010609060101010101" charset="-122"/>
              <a:ea typeface="黑体" panose="02010609060101010101" charset="-122"/>
              <a:cs typeface="黑体" panose="02010609060101010101" charset="-122"/>
              <a:sym typeface="+mn-ea"/>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35"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646895" y="3012033"/>
            <a:ext cx="3013710"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申报环节</a:t>
            </a:r>
            <a:endParaRPr sz="5400" spc="310" dirty="0">
              <a:solidFill>
                <a:srgbClr val="000000"/>
              </a:solidFill>
              <a:latin typeface="CQLAVV+HYKaiTiKW" panose="02000500000000000000" charset="-122"/>
              <a:cs typeface="CQLAVV+HYKaiTiKW" panose="02000500000000000000" charset="-122"/>
            </a:endParaRPr>
          </a:p>
        </p:txBody>
      </p:sp>
      <p:sp>
        <p:nvSpPr>
          <p:cNvPr id="4" name="object 4"/>
          <p:cNvSpPr txBox="1"/>
          <p:nvPr/>
        </p:nvSpPr>
        <p:spPr>
          <a:xfrm>
            <a:off x="2833970" y="3916908"/>
            <a:ext cx="6639561"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注意时间、综合评估</a:t>
            </a:r>
            <a:endParaRPr sz="5400" spc="310" dirty="0">
              <a:solidFill>
                <a:srgbClr val="000000"/>
              </a:solidFill>
              <a:latin typeface="CQLAVV+HYKaiTiKW" panose="02000500000000000000" charset="-122"/>
              <a:cs typeface="CQLAVV+HYKaiTiKW"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273515" y="1425473"/>
            <a:ext cx="6151244" cy="172847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1</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不懂得怎么申报工伤：包括申报时间、</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196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由谁来申报、向什么地方申报、申报提供</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201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什么材料</a:t>
            </a:r>
            <a:endParaRPr sz="2400" spc="150" dirty="0">
              <a:solidFill>
                <a:schemeClr val="tx1"/>
              </a:solidFill>
              <a:latin typeface="仿宋" panose="02010609060101010101" charset="-122"/>
              <a:ea typeface="仿宋" panose="02010609060101010101" charset="-122"/>
              <a:cs typeface="仿宋" panose="02010609060101010101" charset="-122"/>
            </a:endParaRPr>
          </a:p>
        </p:txBody>
      </p:sp>
      <p:sp>
        <p:nvSpPr>
          <p:cNvPr id="4" name="object 4"/>
          <p:cNvSpPr txBox="1"/>
          <p:nvPr/>
        </p:nvSpPr>
        <p:spPr>
          <a:xfrm>
            <a:off x="3078546" y="1871872"/>
            <a:ext cx="659765" cy="2823210"/>
          </a:xfrm>
          <a:prstGeom prst="rect">
            <a:avLst/>
          </a:prstGeom>
        </p:spPr>
        <p:txBody>
          <a:bodyPr vert="horz" wrap="square" lIns="0" tIns="0" rIns="0" bIns="0" rtlCol="0">
            <a:spAutoFit/>
          </a:bodyPr>
          <a:lstStyle/>
          <a:p>
            <a:pPr marL="0" marR="0">
              <a:lnSpc>
                <a:spcPts val="3995"/>
              </a:lnSpc>
              <a:spcBef>
                <a:spcPts val="0"/>
              </a:spcBef>
              <a:spcAft>
                <a:spcPts val="0"/>
              </a:spcAft>
            </a:pPr>
            <a:r>
              <a:rPr sz="4000" dirty="0">
                <a:solidFill>
                  <a:srgbClr val="648190"/>
                </a:solidFill>
                <a:latin typeface="黑体" panose="02010609060101010101" charset="-122"/>
                <a:ea typeface="黑体" panose="02010609060101010101" charset="-122"/>
                <a:cs typeface="OWDGPN+HYFangSongKW" panose="02000500000000000000"/>
              </a:rPr>
              <a:t>风</a:t>
            </a:r>
            <a:endParaRPr sz="4000" dirty="0">
              <a:solidFill>
                <a:srgbClr val="648190"/>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648190"/>
                </a:solidFill>
                <a:latin typeface="黑体" panose="02010609060101010101" charset="-122"/>
                <a:ea typeface="黑体" panose="02010609060101010101" charset="-122"/>
                <a:cs typeface="OWDGPN+HYFangSongKW" panose="02000500000000000000"/>
              </a:rPr>
              <a:t>险</a:t>
            </a:r>
            <a:endParaRPr sz="4000" dirty="0">
              <a:solidFill>
                <a:srgbClr val="648190"/>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648190"/>
                </a:solidFill>
                <a:latin typeface="黑体" panose="02010609060101010101" charset="-122"/>
                <a:ea typeface="黑体" panose="02010609060101010101" charset="-122"/>
                <a:cs typeface="OWDGPN+HYFangSongKW" panose="02000500000000000000"/>
              </a:rPr>
              <a:t>与</a:t>
            </a:r>
            <a:endParaRPr sz="4000" dirty="0">
              <a:solidFill>
                <a:srgbClr val="648190"/>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648190"/>
                </a:solidFill>
                <a:latin typeface="黑体" panose="02010609060101010101" charset="-122"/>
                <a:ea typeface="黑体" panose="02010609060101010101" charset="-122"/>
                <a:cs typeface="OWDGPN+HYFangSongKW" panose="02000500000000000000"/>
              </a:rPr>
              <a:t>误</a:t>
            </a:r>
            <a:endParaRPr sz="4000" dirty="0">
              <a:solidFill>
                <a:srgbClr val="648190"/>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648190"/>
                </a:solidFill>
                <a:latin typeface="黑体" panose="02010609060101010101" charset="-122"/>
                <a:ea typeface="黑体" panose="02010609060101010101" charset="-122"/>
                <a:cs typeface="OWDGPN+HYFangSongKW" panose="02000500000000000000"/>
              </a:rPr>
              <a:t>区</a:t>
            </a:r>
            <a:endParaRPr sz="4000" dirty="0">
              <a:solidFill>
                <a:srgbClr val="648190"/>
              </a:solidFill>
              <a:latin typeface="黑体" panose="02010609060101010101" charset="-122"/>
              <a:ea typeface="黑体" panose="02010609060101010101" charset="-122"/>
              <a:cs typeface="OWDGPN+HYFangSongKW" panose="02000500000000000000"/>
            </a:endParaRPr>
          </a:p>
        </p:txBody>
      </p:sp>
      <p:sp>
        <p:nvSpPr>
          <p:cNvPr id="5" name="object 5"/>
          <p:cNvSpPr txBox="1"/>
          <p:nvPr/>
        </p:nvSpPr>
        <p:spPr>
          <a:xfrm>
            <a:off x="4273515" y="3399053"/>
            <a:ext cx="5827394" cy="172847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2</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如何界定工伤认定的时限起算点</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196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3</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不懂得如何应对有碰瓷嫌疑的工伤事</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2010"/>
              </a:spcBef>
              <a:spcAft>
                <a:spcPts val="0"/>
              </a:spcAft>
            </a:pPr>
            <a:r>
              <a:rPr sz="2400" dirty="0">
                <a:solidFill>
                  <a:schemeClr val="tx1"/>
                </a:solidFill>
                <a:latin typeface="仿宋" panose="02010609060101010101" charset="-122"/>
                <a:ea typeface="仿宋" panose="02010609060101010101" charset="-122"/>
                <a:cs typeface="仿宋" panose="02010609060101010101" charset="-122"/>
              </a:rPr>
              <a:t>故</a:t>
            </a:r>
            <a:endParaRPr sz="2400" dirty="0">
              <a:solidFill>
                <a:schemeClr val="tx1"/>
              </a:solidFill>
              <a:latin typeface="仿宋" panose="02010609060101010101" charset="-122"/>
              <a:ea typeface="仿宋" panose="02010609060101010101" charset="-122"/>
              <a:cs typeface="仿宋" panose="02010609060101010101" charset="-122"/>
            </a:endParaRPr>
          </a:p>
        </p:txBody>
      </p:sp>
      <p:sp>
        <p:nvSpPr>
          <p:cNvPr id="6" name="object 6"/>
          <p:cNvSpPr txBox="1"/>
          <p:nvPr/>
        </p:nvSpPr>
        <p:spPr>
          <a:xfrm>
            <a:off x="4273515" y="5372633"/>
            <a:ext cx="4208144" cy="106426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4</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对工伤认定结果视之不理</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196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5</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对工伤举证要求置之不理</a:t>
            </a:r>
            <a:endParaRPr sz="2400" spc="150" dirty="0">
              <a:solidFill>
                <a:schemeClr val="tx1"/>
              </a:solidFill>
              <a:latin typeface="仿宋" panose="02010609060101010101" charset="-122"/>
              <a:ea typeface="仿宋" panose="02010609060101010101" charset="-122"/>
              <a:cs typeface="仿宋" panose="02010609060101010101"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121115" y="1682013"/>
            <a:ext cx="2692400" cy="40640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1</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掌握申报时间</a:t>
            </a:r>
            <a:endParaRPr sz="2400" spc="150" dirty="0">
              <a:solidFill>
                <a:schemeClr val="tx1"/>
              </a:solidFill>
              <a:latin typeface="仿宋" panose="02010609060101010101" charset="-122"/>
              <a:ea typeface="仿宋" panose="02010609060101010101" charset="-122"/>
              <a:cs typeface="仿宋" panose="02010609060101010101" charset="-122"/>
            </a:endParaRPr>
          </a:p>
        </p:txBody>
      </p:sp>
      <p:sp>
        <p:nvSpPr>
          <p:cNvPr id="4" name="object 4"/>
          <p:cNvSpPr txBox="1"/>
          <p:nvPr/>
        </p:nvSpPr>
        <p:spPr>
          <a:xfrm>
            <a:off x="2928051" y="2419241"/>
            <a:ext cx="659765" cy="2245360"/>
          </a:xfrm>
          <a:prstGeom prst="rect">
            <a:avLst/>
          </a:prstGeom>
        </p:spPr>
        <p:txBody>
          <a:bodyPr vert="horz" wrap="square" lIns="0" tIns="0" rIns="0" bIns="0" rtlCol="0">
            <a:spAutoFit/>
          </a:bodyPr>
          <a:lstStyle/>
          <a:p>
            <a:pPr marL="0" marR="0">
              <a:lnSpc>
                <a:spcPts val="3995"/>
              </a:lnSpc>
              <a:spcBef>
                <a:spcPts val="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rPr>
              <a:t>操</a:t>
            </a:r>
            <a:endParaRPr sz="4000" dirty="0">
              <a:solidFill>
                <a:srgbClr val="5E7A9C"/>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rPr>
              <a:t>作</a:t>
            </a:r>
            <a:endParaRPr sz="4000" dirty="0">
              <a:solidFill>
                <a:srgbClr val="5E7A9C"/>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rPr>
              <a:t>实</a:t>
            </a:r>
            <a:endParaRPr sz="4000" dirty="0">
              <a:solidFill>
                <a:srgbClr val="5E7A9C"/>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rPr>
              <a:t>务</a:t>
            </a:r>
            <a:endParaRPr sz="4000" dirty="0">
              <a:solidFill>
                <a:srgbClr val="5E7A9C"/>
              </a:solidFill>
              <a:latin typeface="黑体" panose="02010609060101010101" charset="-122"/>
              <a:ea typeface="黑体" panose="02010609060101010101" charset="-122"/>
              <a:cs typeface="OWDGPN+HYFangSongKW" panose="02000500000000000000"/>
            </a:endParaRPr>
          </a:p>
        </p:txBody>
      </p:sp>
      <p:sp>
        <p:nvSpPr>
          <p:cNvPr id="5" name="object 5"/>
          <p:cNvSpPr txBox="1"/>
          <p:nvPr/>
        </p:nvSpPr>
        <p:spPr>
          <a:xfrm>
            <a:off x="4121115" y="2339873"/>
            <a:ext cx="3236594" cy="40640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2</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评估是否申报工伤</a:t>
            </a:r>
            <a:endParaRPr sz="2400" spc="150" dirty="0">
              <a:solidFill>
                <a:schemeClr val="tx1"/>
              </a:solidFill>
              <a:latin typeface="仿宋" panose="02010609060101010101" charset="-122"/>
              <a:ea typeface="仿宋" panose="02010609060101010101" charset="-122"/>
              <a:cs typeface="仿宋" panose="02010609060101010101" charset="-122"/>
            </a:endParaRPr>
          </a:p>
        </p:txBody>
      </p:sp>
      <p:sp>
        <p:nvSpPr>
          <p:cNvPr id="6" name="object 6"/>
          <p:cNvSpPr txBox="1"/>
          <p:nvPr/>
        </p:nvSpPr>
        <p:spPr>
          <a:xfrm>
            <a:off x="4121115" y="2995193"/>
            <a:ext cx="5827394" cy="239268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3</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把控停工留薪期，在医嘱休息时间临</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196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近时，应通知工伤员工返岗</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201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4</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对工伤认定结论不服的，及时申请行</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201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政复议或行政诉讼</a:t>
            </a:r>
            <a:endParaRPr sz="2400" spc="150" dirty="0">
              <a:solidFill>
                <a:schemeClr val="tx1"/>
              </a:solidFill>
              <a:latin typeface="仿宋" panose="02010609060101010101" charset="-122"/>
              <a:ea typeface="仿宋" panose="02010609060101010101" charset="-122"/>
              <a:cs typeface="仿宋" panose="02010609060101010101"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171155" y="1700530"/>
            <a:ext cx="5850890"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205" dirty="0">
                <a:solidFill>
                  <a:schemeClr val="accent1"/>
                </a:solidFill>
                <a:latin typeface="黑体" panose="02010609060101010101" charset="-122"/>
                <a:ea typeface="黑体" panose="02010609060101010101" charset="-122"/>
                <a:cs typeface="DEFMKL+HYFangSongKW" panose="02000500000000000000" charset="-122"/>
              </a:rPr>
              <a:t>工伤申报环节操作实务</a:t>
            </a:r>
            <a:endParaRPr sz="4000" spc="205" dirty="0">
              <a:solidFill>
                <a:schemeClr val="accent1"/>
              </a:solidFill>
              <a:latin typeface="黑体" panose="02010609060101010101" charset="-122"/>
              <a:ea typeface="黑体" panose="02010609060101010101" charset="-122"/>
              <a:cs typeface="DEFMKL+HYFangSongKW" panose="02000500000000000000" charset="-122"/>
            </a:endParaRPr>
          </a:p>
        </p:txBody>
      </p:sp>
      <p:sp>
        <p:nvSpPr>
          <p:cNvPr id="4" name="object 4"/>
          <p:cNvSpPr txBox="1"/>
          <p:nvPr/>
        </p:nvSpPr>
        <p:spPr>
          <a:xfrm>
            <a:off x="2809205" y="3386103"/>
            <a:ext cx="1574164" cy="473075"/>
          </a:xfrm>
          <a:prstGeom prst="rect">
            <a:avLst/>
          </a:prstGeom>
        </p:spPr>
        <p:txBody>
          <a:bodyPr vert="horz" wrap="square" lIns="0" tIns="0" rIns="0" bIns="0" rtlCol="0">
            <a:spAutoFit/>
          </a:bodyPr>
          <a:lstStyle/>
          <a:p>
            <a:pPr marL="0" marR="0">
              <a:lnSpc>
                <a:spcPts val="3690"/>
              </a:lnSpc>
              <a:spcBef>
                <a:spcPts val="0"/>
              </a:spcBef>
              <a:spcAft>
                <a:spcPts val="0"/>
              </a:spcAft>
            </a:pPr>
            <a:r>
              <a:rPr sz="2800" dirty="0">
                <a:solidFill>
                  <a:srgbClr val="FFFFFF"/>
                </a:solidFill>
                <a:latin typeface="QUIMMK+HYQiHeiKW-55S" panose="02000500000000000000" charset="-122"/>
                <a:cs typeface="QUIMMK+HYQiHeiKW-55S" panose="02000500000000000000" charset="-122"/>
              </a:rPr>
              <a:t>事故调查</a:t>
            </a:r>
            <a:endParaRPr sz="2800" dirty="0">
              <a:solidFill>
                <a:srgbClr val="FFFFFF"/>
              </a:solidFill>
              <a:latin typeface="QUIMMK+HYQiHeiKW-55S" panose="02000500000000000000" charset="-122"/>
              <a:cs typeface="QUIMMK+HYQiHeiKW-55S" panose="02000500000000000000" charset="-122"/>
            </a:endParaRPr>
          </a:p>
        </p:txBody>
      </p:sp>
      <p:sp>
        <p:nvSpPr>
          <p:cNvPr id="5" name="object 5"/>
          <p:cNvSpPr txBox="1"/>
          <p:nvPr/>
        </p:nvSpPr>
        <p:spPr>
          <a:xfrm>
            <a:off x="5423474" y="3386103"/>
            <a:ext cx="4075087" cy="473075"/>
          </a:xfrm>
          <a:prstGeom prst="rect">
            <a:avLst/>
          </a:prstGeom>
        </p:spPr>
        <p:txBody>
          <a:bodyPr vert="horz" wrap="square" lIns="0" tIns="0" rIns="0" bIns="0" rtlCol="0">
            <a:spAutoFit/>
          </a:bodyPr>
          <a:lstStyle/>
          <a:p>
            <a:pPr marL="0" marR="0">
              <a:lnSpc>
                <a:spcPts val="3690"/>
              </a:lnSpc>
              <a:spcBef>
                <a:spcPts val="0"/>
              </a:spcBef>
              <a:spcAft>
                <a:spcPts val="0"/>
              </a:spcAft>
            </a:pPr>
            <a:r>
              <a:rPr sz="2800" dirty="0">
                <a:solidFill>
                  <a:srgbClr val="FFFFFF"/>
                </a:solidFill>
                <a:latin typeface="QUIMMK+HYQiHeiKW-55S" panose="02000500000000000000" charset="-122"/>
                <a:cs typeface="QUIMMK+HYQiHeiKW-55S" panose="02000500000000000000" charset="-122"/>
              </a:rPr>
              <a:t>事故报备</a:t>
            </a:r>
            <a:r>
              <a:rPr sz="2800" spc="7582" dirty="0">
                <a:solidFill>
                  <a:srgbClr val="FFFFFF"/>
                </a:solidFill>
                <a:latin typeface="QUIMMK+HYQiHeiKW-55S" panose="02000500000000000000" charset="-122"/>
                <a:cs typeface="QUIMMK+HYQiHeiKW-55S" panose="02000500000000000000" charset="-122"/>
              </a:rPr>
              <a:t> </a:t>
            </a:r>
            <a:r>
              <a:rPr sz="2800" dirty="0">
                <a:solidFill>
                  <a:srgbClr val="FFFFFF"/>
                </a:solidFill>
                <a:latin typeface="QUIMMK+HYQiHeiKW-55S" panose="02000500000000000000" charset="-122"/>
                <a:cs typeface="QUIMMK+HYQiHeiKW-55S" panose="02000500000000000000" charset="-122"/>
              </a:rPr>
              <a:t>认定申报</a:t>
            </a:r>
            <a:endParaRPr sz="2800" dirty="0">
              <a:solidFill>
                <a:srgbClr val="FFFFFF"/>
              </a:solidFill>
              <a:latin typeface="QUIMMK+HYQiHeiKW-55S" panose="02000500000000000000" charset="-122"/>
              <a:cs typeface="QUIMMK+HYQiHeiKW-55S"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010625" y="293370"/>
            <a:ext cx="4971415"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505" dirty="0">
                <a:solidFill>
                  <a:schemeClr val="accent1"/>
                </a:solidFill>
                <a:latin typeface="黑体" panose="02010609060101010101" charset="-122"/>
                <a:ea typeface="黑体" panose="02010609060101010101" charset="-122"/>
                <a:cs typeface="DEFMKL+HYFangSongKW" panose="02000500000000000000" charset="-122"/>
              </a:rPr>
              <a:t>事故调查报告范本</a:t>
            </a:r>
            <a:endParaRPr sz="4000" spc="505" dirty="0">
              <a:solidFill>
                <a:schemeClr val="accent1"/>
              </a:solidFill>
              <a:latin typeface="黑体" panose="02010609060101010101" charset="-122"/>
              <a:ea typeface="黑体" panose="02010609060101010101" charset="-122"/>
              <a:cs typeface="DEFMKL+HYFangSongKW" panose="02000500000000000000" charset="-122"/>
            </a:endParaRPr>
          </a:p>
        </p:txBody>
      </p:sp>
      <p:sp>
        <p:nvSpPr>
          <p:cNvPr id="4" name="object 4"/>
          <p:cNvSpPr txBox="1"/>
          <p:nvPr/>
        </p:nvSpPr>
        <p:spPr>
          <a:xfrm>
            <a:off x="2063715" y="2553995"/>
            <a:ext cx="2590800" cy="30734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KSBQSV+HYShuSongErKW" panose="02000500000000000000" charset="-122"/>
                <a:cs typeface="KSBQSV+HYShuSongErKW" panose="02000500000000000000" charset="-122"/>
              </a:rPr>
              <a:t>向当地人力资源机</a:t>
            </a:r>
            <a:endParaRPr sz="2400" dirty="0">
              <a:solidFill>
                <a:srgbClr val="000000"/>
              </a:solidFill>
              <a:latin typeface="KSBQSV+HYShuSongErKW" panose="02000500000000000000" charset="-122"/>
              <a:cs typeface="KSBQSV+HYShuSongErKW" panose="02000500000000000000" charset="-122"/>
            </a:endParaRPr>
          </a:p>
        </p:txBody>
      </p:sp>
      <p:sp>
        <p:nvSpPr>
          <p:cNvPr id="5" name="object 5"/>
          <p:cNvSpPr txBox="1"/>
          <p:nvPr/>
        </p:nvSpPr>
        <p:spPr>
          <a:xfrm>
            <a:off x="2052920" y="2896895"/>
            <a:ext cx="2895600" cy="1409065"/>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KSBQSV+HYShuSongErKW" panose="02000500000000000000" charset="-122"/>
                <a:cs typeface="KSBQSV+HYShuSongErKW" panose="02000500000000000000" charset="-122"/>
              </a:rPr>
              <a:t>构提交事故报告，</a:t>
            </a:r>
            <a:endParaRPr sz="2400" dirty="0">
              <a:solidFill>
                <a:srgbClr val="000000"/>
              </a:solidFill>
              <a:latin typeface="KSBQSV+HYShuSongErKW" panose="02000500000000000000" charset="-122"/>
              <a:cs typeface="KSBQSV+HYShuSongErKW" panose="02000500000000000000" charset="-122"/>
            </a:endParaRPr>
          </a:p>
          <a:p>
            <a:pPr marL="0" marR="0">
              <a:lnSpc>
                <a:spcPts val="2400"/>
              </a:lnSpc>
              <a:spcBef>
                <a:spcPts val="480"/>
              </a:spcBef>
              <a:spcAft>
                <a:spcPts val="0"/>
              </a:spcAft>
            </a:pPr>
            <a:r>
              <a:rPr sz="2400" dirty="0">
                <a:solidFill>
                  <a:srgbClr val="000000"/>
                </a:solidFill>
                <a:latin typeface="KSBQSV+HYShuSongErKW" panose="02000500000000000000" charset="-122"/>
                <a:cs typeface="KSBQSV+HYShuSongErKW" panose="02000500000000000000" charset="-122"/>
              </a:rPr>
              <a:t>详细说明工伤职工</a:t>
            </a:r>
            <a:endParaRPr sz="2400" dirty="0">
              <a:solidFill>
                <a:srgbClr val="000000"/>
              </a:solidFill>
              <a:latin typeface="KSBQSV+HYShuSongErKW" panose="02000500000000000000" charset="-122"/>
              <a:cs typeface="KSBQSV+HYShuSongErKW" panose="02000500000000000000" charset="-122"/>
            </a:endParaRPr>
          </a:p>
          <a:p>
            <a:pPr marL="0" marR="0">
              <a:lnSpc>
                <a:spcPts val="2400"/>
              </a:lnSpc>
              <a:spcBef>
                <a:spcPts val="480"/>
              </a:spcBef>
              <a:spcAft>
                <a:spcPts val="0"/>
              </a:spcAft>
            </a:pPr>
            <a:r>
              <a:rPr sz="2400" dirty="0">
                <a:solidFill>
                  <a:srgbClr val="000000"/>
                </a:solidFill>
                <a:latin typeface="KSBQSV+HYShuSongErKW" panose="02000500000000000000" charset="-122"/>
                <a:cs typeface="KSBQSV+HYShuSongErKW" panose="02000500000000000000" charset="-122"/>
              </a:rPr>
              <a:t>基本信息，叙述发</a:t>
            </a:r>
            <a:endParaRPr sz="2400" dirty="0">
              <a:solidFill>
                <a:srgbClr val="000000"/>
              </a:solidFill>
              <a:latin typeface="KSBQSV+HYShuSongErKW" panose="02000500000000000000" charset="-122"/>
              <a:cs typeface="KSBQSV+HYShuSongErKW" panose="02000500000000000000" charset="-122"/>
            </a:endParaRPr>
          </a:p>
          <a:p>
            <a:pPr marL="0" marR="0">
              <a:lnSpc>
                <a:spcPts val="2400"/>
              </a:lnSpc>
              <a:spcBef>
                <a:spcPts val="430"/>
              </a:spcBef>
              <a:spcAft>
                <a:spcPts val="0"/>
              </a:spcAft>
            </a:pPr>
            <a:r>
              <a:rPr sz="2400" dirty="0">
                <a:solidFill>
                  <a:srgbClr val="000000"/>
                </a:solidFill>
                <a:latin typeface="KSBQSV+HYShuSongErKW" panose="02000500000000000000" charset="-122"/>
                <a:cs typeface="KSBQSV+HYShuSongErKW" panose="02000500000000000000" charset="-122"/>
              </a:rPr>
              <a:t>生经过和就诊情况。</a:t>
            </a:r>
            <a:endParaRPr sz="2400" dirty="0">
              <a:solidFill>
                <a:srgbClr val="000000"/>
              </a:solidFill>
              <a:latin typeface="KSBQSV+HYShuSongErKW" panose="02000500000000000000" charset="-122"/>
              <a:cs typeface="KSBQSV+HYShuSongErKW" panose="02000500000000000000"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524600" y="0"/>
            <a:ext cx="9144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797775" y="580390"/>
            <a:ext cx="7158990"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505" dirty="0">
                <a:solidFill>
                  <a:schemeClr val="accent1"/>
                </a:solidFill>
                <a:latin typeface="黑体" panose="02010609060101010101" charset="-122"/>
                <a:ea typeface="黑体" panose="02010609060101010101" charset="-122"/>
                <a:cs typeface="DEFMKL+HYFangSongKW" panose="02000500000000000000" charset="-122"/>
              </a:rPr>
              <a:t>工伤认定申报登记表范本</a:t>
            </a:r>
            <a:endParaRPr sz="4000" spc="505" dirty="0">
              <a:solidFill>
                <a:schemeClr val="accent1"/>
              </a:solidFill>
              <a:latin typeface="黑体" panose="02010609060101010101" charset="-122"/>
              <a:ea typeface="黑体" panose="02010609060101010101" charset="-122"/>
              <a:cs typeface="DEFMKL+HYFangSongKW" panose="02000500000000000000"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524600" y="0"/>
            <a:ext cx="9144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5053295" y="293370"/>
            <a:ext cx="2848610"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505" dirty="0">
                <a:solidFill>
                  <a:schemeClr val="accent1"/>
                </a:solidFill>
                <a:latin typeface="黑体" panose="02010609060101010101" charset="-122"/>
                <a:ea typeface="黑体" panose="02010609060101010101" charset="-122"/>
                <a:cs typeface="DEFMKL+HYFangSongKW" panose="02000500000000000000" charset="-122"/>
              </a:rPr>
              <a:t>诊疗证明</a:t>
            </a:r>
            <a:endParaRPr sz="4000" spc="505" dirty="0">
              <a:solidFill>
                <a:schemeClr val="accent1"/>
              </a:solidFill>
              <a:latin typeface="黑体" panose="02010609060101010101" charset="-122"/>
              <a:ea typeface="黑体" panose="02010609060101010101" charset="-122"/>
              <a:cs typeface="DEFMKL+HYFangSongKW" panose="02000500000000000000"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524600" y="0"/>
            <a:ext cx="9144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5314280" y="293370"/>
            <a:ext cx="2575560"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505" dirty="0">
                <a:solidFill>
                  <a:schemeClr val="accent1"/>
                </a:solidFill>
                <a:latin typeface="黑体" panose="02010609060101010101" charset="-122"/>
                <a:ea typeface="黑体" panose="02010609060101010101" charset="-122"/>
                <a:cs typeface="DEFMKL+HYFangSongKW" panose="02000500000000000000" charset="-122"/>
              </a:rPr>
              <a:t>医嘱单</a:t>
            </a:r>
            <a:endParaRPr sz="4000" spc="505" dirty="0">
              <a:solidFill>
                <a:schemeClr val="accent1"/>
              </a:solidFill>
              <a:latin typeface="黑体" panose="02010609060101010101" charset="-122"/>
              <a:ea typeface="黑体" panose="02010609060101010101" charset="-122"/>
              <a:cs typeface="DEFMKL+HYFangSongKW" panose="020005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888830" y="1566697"/>
            <a:ext cx="1856739"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spc="205" dirty="0">
                <a:solidFill>
                  <a:schemeClr val="accent1"/>
                </a:solidFill>
                <a:latin typeface="黑体" panose="02010609060101010101" charset="-122"/>
                <a:ea typeface="黑体" panose="02010609060101010101" charset="-122"/>
                <a:cs typeface="VROIPI+STFangsong" panose="02000500000000000000" charset="-122"/>
              </a:rPr>
              <a:t>案例讨论</a:t>
            </a:r>
            <a:endParaRPr sz="3200" spc="205" dirty="0">
              <a:solidFill>
                <a:schemeClr val="accent1"/>
              </a:solidFill>
              <a:latin typeface="黑体" panose="02010609060101010101" charset="-122"/>
              <a:ea typeface="黑体" panose="02010609060101010101" charset="-122"/>
              <a:cs typeface="VROIPI+STFangsong" panose="02000500000000000000" charset="-122"/>
            </a:endParaRPr>
          </a:p>
        </p:txBody>
      </p:sp>
      <p:sp>
        <p:nvSpPr>
          <p:cNvPr id="5" name="object 5"/>
          <p:cNvSpPr txBox="1"/>
          <p:nvPr/>
        </p:nvSpPr>
        <p:spPr>
          <a:xfrm>
            <a:off x="2073240" y="2849410"/>
            <a:ext cx="8000366" cy="2585085"/>
          </a:xfrm>
          <a:prstGeom prst="rect">
            <a:avLst/>
          </a:prstGeom>
        </p:spPr>
        <p:txBody>
          <a:bodyPr vert="horz" wrap="square" lIns="0" tIns="0" rIns="0" bIns="0" rtlCol="0">
            <a:spAutoFit/>
          </a:bodyPr>
          <a:lstStyle/>
          <a:p>
            <a:pPr marL="0" marR="0" fontAlgn="auto">
              <a:lnSpc>
                <a:spcPct val="10000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sym typeface="+mn-ea"/>
              </a:rPr>
              <a:t>1</a:t>
            </a:r>
            <a:r>
              <a:rPr lang="zh-CN" altLang="en-US" sz="2800" spc="150" dirty="0">
                <a:solidFill>
                  <a:srgbClr val="000000"/>
                </a:solidFill>
                <a:latin typeface="VROIPI+STFangsong" panose="02000500000000000000" charset="-122"/>
                <a:cs typeface="VROIPI+STFangsong" panose="02000500000000000000" charset="-122"/>
                <a:sym typeface="+mn-ea"/>
              </a:rPr>
              <a:t>、社保的强制性是从</a:t>
            </a:r>
            <a:r>
              <a:rPr lang="en-US" altLang="zh-CN" sz="2800" spc="150" dirty="0">
                <a:solidFill>
                  <a:srgbClr val="000000"/>
                </a:solidFill>
                <a:latin typeface="VROIPI+STFangsong" panose="02000500000000000000" charset="-122"/>
                <a:cs typeface="VROIPI+STFangsong" panose="02000500000000000000" charset="-122"/>
                <a:sym typeface="+mn-ea"/>
              </a:rPr>
              <a:t>2011</a:t>
            </a:r>
            <a:r>
              <a:rPr lang="zh-CN" altLang="en-US" sz="2800" spc="150" dirty="0">
                <a:solidFill>
                  <a:srgbClr val="000000"/>
                </a:solidFill>
                <a:latin typeface="VROIPI+STFangsong" panose="02000500000000000000" charset="-122"/>
                <a:cs typeface="VROIPI+STFangsong" panose="02000500000000000000" charset="-122"/>
                <a:sym typeface="+mn-ea"/>
              </a:rPr>
              <a:t>年</a:t>
            </a:r>
            <a:r>
              <a:rPr lang="en-US" altLang="zh-CN" sz="2800" spc="150" dirty="0">
                <a:solidFill>
                  <a:srgbClr val="000000"/>
                </a:solidFill>
                <a:latin typeface="VROIPI+STFangsong" panose="02000500000000000000" charset="-122"/>
                <a:cs typeface="VROIPI+STFangsong" panose="02000500000000000000" charset="-122"/>
                <a:sym typeface="+mn-ea"/>
              </a:rPr>
              <a:t>7</a:t>
            </a:r>
            <a:r>
              <a:rPr lang="zh-CN" altLang="en-US" sz="2800" spc="150" dirty="0">
                <a:solidFill>
                  <a:srgbClr val="000000"/>
                </a:solidFill>
                <a:latin typeface="VROIPI+STFangsong" panose="02000500000000000000" charset="-122"/>
                <a:cs typeface="VROIPI+STFangsong" panose="02000500000000000000" charset="-122"/>
                <a:sym typeface="+mn-ea"/>
              </a:rPr>
              <a:t>月</a:t>
            </a:r>
            <a:r>
              <a:rPr lang="en-US" altLang="zh-CN" sz="2800" spc="150" dirty="0">
                <a:solidFill>
                  <a:srgbClr val="000000"/>
                </a:solidFill>
                <a:latin typeface="VROIPI+STFangsong" panose="02000500000000000000" charset="-122"/>
                <a:cs typeface="VROIPI+STFangsong" panose="02000500000000000000" charset="-122"/>
                <a:sym typeface="+mn-ea"/>
              </a:rPr>
              <a:t>1</a:t>
            </a:r>
            <a:r>
              <a:rPr lang="zh-CN" altLang="en-US" sz="2800" spc="150" dirty="0">
                <a:solidFill>
                  <a:srgbClr val="000000"/>
                </a:solidFill>
                <a:latin typeface="VROIPI+STFangsong" panose="02000500000000000000" charset="-122"/>
                <a:cs typeface="VROIPI+STFangsong" panose="02000500000000000000" charset="-122"/>
                <a:sym typeface="+mn-ea"/>
              </a:rPr>
              <a:t>日开始，对吗</a:t>
            </a:r>
            <a:r>
              <a:rPr sz="2800" spc="150" dirty="0">
                <a:solidFill>
                  <a:srgbClr val="000000"/>
                </a:solidFill>
                <a:latin typeface="VROIPI+STFangsong" panose="02000500000000000000" charset="-122"/>
                <a:cs typeface="VROIPI+STFangsong" panose="02000500000000000000" charset="-122"/>
                <a:sym typeface="+mn-ea"/>
              </a:rPr>
              <a:t>？</a:t>
            </a:r>
            <a:endParaRPr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rPr>
              <a:t>2</a:t>
            </a:r>
            <a:r>
              <a:rPr lang="zh-CN" altLang="en-US" sz="2800" spc="150" dirty="0">
                <a:solidFill>
                  <a:srgbClr val="000000"/>
                </a:solidFill>
                <a:latin typeface="VROIPI+STFangsong" panose="02000500000000000000" charset="-122"/>
                <a:cs typeface="VROIPI+STFangsong" panose="02000500000000000000" charset="-122"/>
              </a:rPr>
              <a:t>、我国社保法体系有哪四大特点？</a:t>
            </a:r>
            <a:endParaRPr lang="zh-CN" altLang="en-US"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3</a:t>
            </a:r>
            <a:r>
              <a:rPr lang="zh-CN" altLang="en-US" sz="2800" spc="150" dirty="0">
                <a:solidFill>
                  <a:srgbClr val="000000"/>
                </a:solidFill>
                <a:latin typeface="VROIPI+STFangsong" panose="02000500000000000000" charset="-122"/>
                <a:cs typeface="VROIPI+STFangsong" panose="02000500000000000000" charset="-122"/>
              </a:rPr>
              <a:t>、能不能用商业保险替代社保？</a:t>
            </a:r>
            <a:endParaRPr lang="zh-CN" altLang="en-US"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4</a:t>
            </a:r>
            <a:r>
              <a:rPr lang="zh-CN" altLang="en-US" sz="2800" spc="150" dirty="0">
                <a:solidFill>
                  <a:srgbClr val="000000"/>
                </a:solidFill>
                <a:latin typeface="VROIPI+STFangsong" panose="02000500000000000000" charset="-122"/>
                <a:cs typeface="VROIPI+STFangsong" panose="02000500000000000000" charset="-122"/>
              </a:rPr>
              <a:t>、团体意外伤害险可否</a:t>
            </a:r>
            <a:r>
              <a:rPr lang="en-US" altLang="zh-CN" sz="2800" spc="150" dirty="0">
                <a:solidFill>
                  <a:srgbClr val="000000"/>
                </a:solidFill>
                <a:latin typeface="VROIPI+STFangsong" panose="02000500000000000000" charset="-122"/>
                <a:cs typeface="VROIPI+STFangsong" panose="02000500000000000000" charset="-122"/>
              </a:rPr>
              <a:t> </a:t>
            </a:r>
            <a:r>
              <a:rPr lang="zh-CN" altLang="en-US" sz="2800" spc="150" dirty="0">
                <a:solidFill>
                  <a:srgbClr val="000000"/>
                </a:solidFill>
                <a:latin typeface="VROIPI+STFangsong" panose="02000500000000000000" charset="-122"/>
                <a:cs typeface="VROIPI+STFangsong" panose="02000500000000000000" charset="-122"/>
              </a:rPr>
              <a:t>用人单位为受益人？</a:t>
            </a:r>
            <a:endParaRPr lang="zh-CN" altLang="en-US"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5</a:t>
            </a:r>
            <a:r>
              <a:rPr lang="zh-CN" altLang="en-US" sz="2800" spc="150" dirty="0">
                <a:solidFill>
                  <a:srgbClr val="000000"/>
                </a:solidFill>
                <a:latin typeface="VROIPI+STFangsong" panose="02000500000000000000" charset="-122"/>
                <a:cs typeface="VROIPI+STFangsong" panose="02000500000000000000" charset="-122"/>
              </a:rPr>
              <a:t>、</a:t>
            </a:r>
            <a:r>
              <a:rPr lang="zh-CN" sz="2800" spc="150" dirty="0">
                <a:solidFill>
                  <a:srgbClr val="000000"/>
                </a:solidFill>
                <a:latin typeface="VROIPI+STFangsong" panose="02000500000000000000" charset="-122"/>
                <a:cs typeface="VROIPI+STFangsong" panose="02000500000000000000" charset="-122"/>
              </a:rPr>
              <a:t>我国现行有效的社保法规政策主要有哪些？</a:t>
            </a:r>
            <a:endParaRPr lang="zh-CN"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6</a:t>
            </a:r>
            <a:r>
              <a:rPr lang="zh-CN" altLang="en-US" sz="2800" spc="150" dirty="0">
                <a:solidFill>
                  <a:srgbClr val="000000"/>
                </a:solidFill>
                <a:latin typeface="VROIPI+STFangsong" panose="02000500000000000000" charset="-122"/>
                <a:cs typeface="VROIPI+STFangsong" panose="02000500000000000000" charset="-122"/>
              </a:rPr>
              <a:t>、</a:t>
            </a:r>
            <a:r>
              <a:rPr lang="en-US" altLang="zh-CN" sz="2800" spc="150" dirty="0">
                <a:solidFill>
                  <a:srgbClr val="000000"/>
                </a:solidFill>
                <a:latin typeface="VROIPI+STFangsong" panose="02000500000000000000" charset="-122"/>
                <a:cs typeface="VROIPI+STFangsong" panose="02000500000000000000" charset="-122"/>
              </a:rPr>
              <a:t>HR</a:t>
            </a:r>
            <a:r>
              <a:rPr lang="zh-CN" altLang="en-US" sz="2800" spc="150" dirty="0">
                <a:solidFill>
                  <a:srgbClr val="000000"/>
                </a:solidFill>
                <a:latin typeface="VROIPI+STFangsong" panose="02000500000000000000" charset="-122"/>
                <a:cs typeface="VROIPI+STFangsong" panose="02000500000000000000" charset="-122"/>
              </a:rPr>
              <a:t>如何掌握社会保险的五个基础原理</a:t>
            </a:r>
            <a:endParaRPr lang="zh-CN" altLang="en-US" sz="2800" spc="150" dirty="0">
              <a:solidFill>
                <a:srgbClr val="000000"/>
              </a:solidFill>
              <a:latin typeface="VROIPI+STFangsong" panose="02000500000000000000" charset="-122"/>
              <a:cs typeface="VROIPI+STFangsong"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524600" y="0"/>
            <a:ext cx="9144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936330" y="404495"/>
            <a:ext cx="4710430"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505" dirty="0">
                <a:solidFill>
                  <a:schemeClr val="accent1"/>
                </a:solidFill>
                <a:latin typeface="黑体" panose="02010609060101010101" charset="-122"/>
                <a:ea typeface="黑体" panose="02010609060101010101" charset="-122"/>
                <a:cs typeface="DEFMKL+HYFangSongKW" panose="02000500000000000000" charset="-122"/>
              </a:rPr>
              <a:t>费用清单与发票</a:t>
            </a:r>
            <a:endParaRPr sz="4000" spc="505" dirty="0">
              <a:solidFill>
                <a:schemeClr val="accent1"/>
              </a:solidFill>
              <a:latin typeface="黑体" panose="02010609060101010101" charset="-122"/>
              <a:ea typeface="黑体" panose="02010609060101010101" charset="-122"/>
              <a:cs typeface="DEFMKL+HYFangSongKW" panose="02000500000000000000"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524600" y="0"/>
            <a:ext cx="9144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792945" y="293370"/>
            <a:ext cx="3313430"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505" dirty="0">
                <a:solidFill>
                  <a:srgbClr val="5E7A9C"/>
                </a:solidFill>
                <a:latin typeface="黑体" panose="02010609060101010101" charset="-122"/>
                <a:ea typeface="黑体" panose="02010609060101010101" charset="-122"/>
                <a:cs typeface="DEFMKL+HYFangSongKW" panose="02000500000000000000" charset="-122"/>
              </a:rPr>
              <a:t>出院通知书</a:t>
            </a:r>
            <a:endParaRPr sz="4000" spc="505" dirty="0">
              <a:solidFill>
                <a:srgbClr val="5E7A9C"/>
              </a:solidFill>
              <a:latin typeface="黑体" panose="02010609060101010101" charset="-122"/>
              <a:ea typeface="黑体" panose="02010609060101010101" charset="-122"/>
              <a:cs typeface="DEFMKL+HYFangSongKW" panose="02000500000000000000"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524600" y="0"/>
            <a:ext cx="9144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143850" y="404495"/>
            <a:ext cx="6318885"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505" dirty="0">
                <a:solidFill>
                  <a:schemeClr val="accent1"/>
                </a:solidFill>
                <a:latin typeface="黑体" panose="02010609060101010101" charset="-122"/>
                <a:ea typeface="黑体" panose="02010609060101010101" charset="-122"/>
                <a:cs typeface="DEFMKL+HYFangSongKW" panose="02000500000000000000" charset="-122"/>
              </a:rPr>
              <a:t>劳动合同书与考勤记录表</a:t>
            </a:r>
            <a:endParaRPr sz="4000" spc="505" dirty="0">
              <a:solidFill>
                <a:schemeClr val="accent1"/>
              </a:solidFill>
              <a:latin typeface="黑体" panose="02010609060101010101" charset="-122"/>
              <a:ea typeface="黑体" panose="02010609060101010101" charset="-122"/>
              <a:cs typeface="DEFMKL+HYFangSongKW" panose="02000500000000000000"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524600" y="0"/>
            <a:ext cx="9144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271610" y="293370"/>
            <a:ext cx="4411345"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505" dirty="0">
                <a:solidFill>
                  <a:schemeClr val="accent1"/>
                </a:solidFill>
                <a:latin typeface="黑体" panose="02010609060101010101" charset="-122"/>
                <a:ea typeface="黑体" panose="02010609060101010101" charset="-122"/>
                <a:cs typeface="DEFMKL+HYFangSongKW" panose="02000500000000000000" charset="-122"/>
              </a:rPr>
              <a:t>认定工伤决定书</a:t>
            </a:r>
            <a:endParaRPr sz="4000" spc="505" dirty="0">
              <a:solidFill>
                <a:schemeClr val="accent1"/>
              </a:solidFill>
              <a:latin typeface="黑体" panose="02010609060101010101" charset="-122"/>
              <a:ea typeface="黑体" panose="02010609060101010101" charset="-122"/>
              <a:cs typeface="DEFMKL+HYFangSongKW" panose="02000500000000000000"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7745"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646895" y="3012033"/>
            <a:ext cx="3013710"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鉴定环节</a:t>
            </a:r>
            <a:endParaRPr sz="5400" spc="310" dirty="0">
              <a:solidFill>
                <a:srgbClr val="000000"/>
              </a:solidFill>
              <a:latin typeface="CQLAVV+HYKaiTiKW" panose="02000500000000000000" charset="-122"/>
              <a:cs typeface="CQLAVV+HYKaiTiKW" panose="02000500000000000000" charset="-122"/>
            </a:endParaRPr>
          </a:p>
        </p:txBody>
      </p:sp>
      <p:sp>
        <p:nvSpPr>
          <p:cNvPr id="4" name="object 4"/>
          <p:cNvSpPr txBox="1"/>
          <p:nvPr/>
        </p:nvSpPr>
        <p:spPr>
          <a:xfrm>
            <a:off x="2833970" y="3916908"/>
            <a:ext cx="6639561"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及时鉴定、固定证据</a:t>
            </a:r>
            <a:endParaRPr sz="5400" spc="310" dirty="0">
              <a:solidFill>
                <a:srgbClr val="000000"/>
              </a:solidFill>
              <a:latin typeface="CQLAVV+HYKaiTiKW" panose="02000500000000000000" charset="-122"/>
              <a:cs typeface="CQLAVV+HYKaiTiKW"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6" name="object 6"/>
          <p:cNvSpPr txBox="1"/>
          <p:nvPr/>
        </p:nvSpPr>
        <p:spPr>
          <a:xfrm>
            <a:off x="2498690" y="2275205"/>
            <a:ext cx="491490" cy="2561590"/>
          </a:xfrm>
          <a:prstGeom prst="rect">
            <a:avLst/>
          </a:prstGeom>
        </p:spPr>
        <p:txBody>
          <a:bodyPr vert="horz" wrap="square" lIns="0" tIns="0" rIns="0" bIns="0" rtlCol="0">
            <a:spAutoFit/>
          </a:bodyPr>
          <a:lstStyle/>
          <a:p>
            <a:pPr marL="0" marR="0">
              <a:lnSpc>
                <a:spcPts val="3995"/>
              </a:lnSpc>
              <a:spcBef>
                <a:spcPts val="0"/>
              </a:spcBef>
              <a:spcAft>
                <a:spcPts val="0"/>
              </a:spcAft>
            </a:pPr>
            <a:r>
              <a:rPr lang="zh-CN" altLang="en-US" sz="4000" dirty="0">
                <a:solidFill>
                  <a:srgbClr val="648190"/>
                </a:solidFill>
                <a:latin typeface="黑体" panose="02010609060101010101" charset="-122"/>
                <a:ea typeface="黑体" panose="02010609060101010101" charset="-122"/>
                <a:cs typeface="OWDGPN+HYFangSongKW" panose="02000500000000000000"/>
              </a:rPr>
              <a:t>风险与误区</a:t>
            </a:r>
            <a:endParaRPr lang="zh-CN" altLang="en-US" sz="4000" dirty="0">
              <a:solidFill>
                <a:srgbClr val="648190"/>
              </a:solidFill>
              <a:latin typeface="黑体" panose="02010609060101010101" charset="-122"/>
              <a:ea typeface="黑体" panose="02010609060101010101" charset="-122"/>
              <a:cs typeface="OWDGPN+HYFangSongKW" panose="02000500000000000000"/>
            </a:endParaRPr>
          </a:p>
        </p:txBody>
      </p:sp>
      <p:sp>
        <p:nvSpPr>
          <p:cNvPr id="7" name="object 7"/>
          <p:cNvSpPr txBox="1"/>
          <p:nvPr/>
        </p:nvSpPr>
        <p:spPr>
          <a:xfrm>
            <a:off x="3435315" y="1771650"/>
            <a:ext cx="5937885" cy="4726940"/>
          </a:xfrm>
          <a:prstGeom prst="rect">
            <a:avLst/>
          </a:prstGeom>
        </p:spPr>
        <p:txBody>
          <a:bodyPr vert="horz" wrap="square" lIns="0" tIns="0" rIns="0" bIns="0" rtlCol="0">
            <a:spAutoFit/>
          </a:bodyPr>
          <a:lstStyle/>
          <a:p>
            <a:pPr marL="0" marR="0" fontAlgn="auto">
              <a:lnSpc>
                <a:spcPct val="100000"/>
              </a:lnSpc>
              <a:spcBef>
                <a:spcPts val="0"/>
              </a:spcBef>
              <a:spcAft>
                <a:spcPts val="0"/>
              </a:spcAft>
            </a:pPr>
            <a:r>
              <a:rPr lang="en-US" sz="2400" dirty="0">
                <a:solidFill>
                  <a:schemeClr val="tx1"/>
                </a:solidFill>
                <a:latin typeface="仿宋" panose="02010609060101010101" charset="-122"/>
                <a:ea typeface="仿宋" panose="02010609060101010101" charset="-122"/>
                <a:cs typeface="仿宋" panose="02010609060101010101" charset="-122"/>
                <a:sym typeface="+mn-ea"/>
              </a:rPr>
              <a:t>1.</a:t>
            </a:r>
            <a:r>
              <a:rPr sz="2400" dirty="0">
                <a:solidFill>
                  <a:schemeClr val="tx1"/>
                </a:solidFill>
                <a:latin typeface="仿宋" panose="02010609060101010101" charset="-122"/>
                <a:ea typeface="仿宋" panose="02010609060101010101" charset="-122"/>
                <a:cs typeface="仿宋" panose="02010609060101010101" charset="-122"/>
                <a:sym typeface="+mn-ea"/>
              </a:rPr>
              <a:t>鉴定的意义是什么？鉴定的程序是什么</a:t>
            </a:r>
            <a:r>
              <a:rPr lang="en-US" sz="2400" dirty="0">
                <a:solidFill>
                  <a:schemeClr val="tx1"/>
                </a:solidFill>
                <a:latin typeface="仿宋" panose="02010609060101010101" charset="-122"/>
                <a:ea typeface="仿宋" panose="02010609060101010101" charset="-122"/>
                <a:cs typeface="仿宋" panose="02010609060101010101" charset="-122"/>
                <a:sym typeface="+mn-ea"/>
              </a:rPr>
              <a:t>?</a:t>
            </a:r>
            <a:endParaRPr lang="en-US" sz="2400" dirty="0">
              <a:solidFill>
                <a:schemeClr val="tx1"/>
              </a:solidFill>
              <a:latin typeface="仿宋" panose="02010609060101010101" charset="-122"/>
              <a:ea typeface="仿宋" panose="02010609060101010101" charset="-122"/>
              <a:cs typeface="仿宋" panose="02010609060101010101" charset="-122"/>
            </a:endParaRPr>
          </a:p>
          <a:p>
            <a:pPr marL="0" marR="0" fontAlgn="auto">
              <a:lnSpc>
                <a:spcPct val="100000"/>
              </a:lnSpc>
              <a:spcBef>
                <a:spcPts val="0"/>
              </a:spcBef>
              <a:spcAft>
                <a:spcPts val="0"/>
              </a:spcAft>
            </a:pPr>
            <a:endParaRPr lang="en-US" sz="2400" spc="150" dirty="0">
              <a:solidFill>
                <a:schemeClr val="tx1"/>
              </a:solidFill>
              <a:latin typeface="仿宋" panose="02010609060101010101" charset="-122"/>
              <a:ea typeface="仿宋" panose="02010609060101010101" charset="-122"/>
              <a:cs typeface="仿宋" panose="02010609060101010101" charset="-122"/>
            </a:endParaRPr>
          </a:p>
          <a:p>
            <a:pPr marL="0" marR="0" fontAlgn="auto">
              <a:lnSpc>
                <a:spcPct val="100000"/>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rPr>
              <a:t>2.</a:t>
            </a:r>
            <a:r>
              <a:rPr sz="2400" spc="150" dirty="0">
                <a:solidFill>
                  <a:schemeClr val="tx1"/>
                </a:solidFill>
                <a:latin typeface="仿宋" panose="02010609060101010101" charset="-122"/>
                <a:ea typeface="仿宋" panose="02010609060101010101" charset="-122"/>
                <a:cs typeface="仿宋" panose="02010609060101010101" charset="-122"/>
              </a:rPr>
              <a:t>劳动能力鉴定是怎么来的？能不能告？</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fontAlgn="auto">
              <a:lnSpc>
                <a:spcPct val="100000"/>
              </a:lnSpc>
              <a:spcBef>
                <a:spcPts val="0"/>
              </a:spcBef>
              <a:spcAft>
                <a:spcPts val="0"/>
              </a:spcAft>
            </a:pPr>
            <a:endParaRPr lang="en-US" sz="2400" spc="150" dirty="0">
              <a:solidFill>
                <a:schemeClr val="tx1"/>
              </a:solidFill>
              <a:latin typeface="仿宋" panose="02010609060101010101" charset="-122"/>
              <a:ea typeface="仿宋" panose="02010609060101010101" charset="-122"/>
              <a:cs typeface="仿宋" panose="02010609060101010101" charset="-122"/>
            </a:endParaRPr>
          </a:p>
          <a:p>
            <a:pPr marL="0" marR="0" fontAlgn="auto">
              <a:lnSpc>
                <a:spcPct val="100000"/>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rPr>
              <a:t>3.</a:t>
            </a:r>
            <a:r>
              <a:rPr sz="2400" spc="150" dirty="0">
                <a:solidFill>
                  <a:schemeClr val="tx1"/>
                </a:solidFill>
                <a:latin typeface="仿宋" panose="02010609060101010101" charset="-122"/>
                <a:ea typeface="仿宋" panose="02010609060101010101" charset="-122"/>
                <a:cs typeface="仿宋" panose="02010609060101010101" charset="-122"/>
              </a:rPr>
              <a:t>如何申请鉴定：向什么地方提出？</a:t>
            </a:r>
            <a:r>
              <a:rPr lang="zh-CN" sz="2400" spc="150" dirty="0">
                <a:solidFill>
                  <a:schemeClr val="tx1"/>
                </a:solidFill>
                <a:latin typeface="仿宋" panose="02010609060101010101" charset="-122"/>
                <a:ea typeface="仿宋" panose="02010609060101010101" charset="-122"/>
                <a:cs typeface="仿宋" panose="02010609060101010101" charset="-122"/>
              </a:rPr>
              <a:t>什</a:t>
            </a:r>
            <a:r>
              <a:rPr sz="2400" spc="150" dirty="0">
                <a:solidFill>
                  <a:schemeClr val="tx1"/>
                </a:solidFill>
                <a:latin typeface="仿宋" panose="02010609060101010101" charset="-122"/>
                <a:ea typeface="仿宋" panose="02010609060101010101" charset="-122"/>
                <a:cs typeface="仿宋" panose="02010609060101010101" charset="-122"/>
              </a:rPr>
              <a:t>么时间提出？提供什么材料？</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fontAlgn="auto">
              <a:lnSpc>
                <a:spcPct val="100000"/>
              </a:lnSpc>
              <a:spcBef>
                <a:spcPts val="0"/>
              </a:spcBef>
              <a:spcAft>
                <a:spcPts val="0"/>
              </a:spcAft>
            </a:pPr>
            <a:endParaRPr lang="en-US" sz="2400" spc="150" dirty="0">
              <a:solidFill>
                <a:schemeClr val="tx1"/>
              </a:solidFill>
              <a:latin typeface="仿宋" panose="02010609060101010101" charset="-122"/>
              <a:ea typeface="仿宋" panose="02010609060101010101" charset="-122"/>
              <a:cs typeface="仿宋" panose="02010609060101010101" charset="-122"/>
            </a:endParaRPr>
          </a:p>
          <a:p>
            <a:pPr marL="0" marR="0" fontAlgn="auto">
              <a:lnSpc>
                <a:spcPct val="100000"/>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sym typeface="+mn-ea"/>
              </a:rPr>
              <a:t>4.</a:t>
            </a:r>
            <a:r>
              <a:rPr sz="2400" spc="150" dirty="0">
                <a:solidFill>
                  <a:schemeClr val="tx1"/>
                </a:solidFill>
                <a:latin typeface="仿宋" panose="02010609060101010101" charset="-122"/>
                <a:ea typeface="仿宋" panose="02010609060101010101" charset="-122"/>
                <a:cs typeface="仿宋" panose="02010609060101010101" charset="-122"/>
                <a:sym typeface="+mn-ea"/>
              </a:rPr>
              <a:t>员工拒绝鉴定怎么办？</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fontAlgn="auto">
              <a:lnSpc>
                <a:spcPct val="100000"/>
              </a:lnSpc>
              <a:spcBef>
                <a:spcPts val="0"/>
              </a:spcBef>
              <a:spcAft>
                <a:spcPts val="0"/>
              </a:spcAft>
            </a:pPr>
            <a:endParaRPr lang="en-US"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fontAlgn="auto">
              <a:lnSpc>
                <a:spcPct val="100000"/>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sym typeface="+mn-ea"/>
              </a:rPr>
              <a:t>5.</a:t>
            </a:r>
            <a:r>
              <a:rPr sz="2400" spc="150" dirty="0">
                <a:solidFill>
                  <a:schemeClr val="tx1"/>
                </a:solidFill>
                <a:latin typeface="仿宋" panose="02010609060101010101" charset="-122"/>
                <a:ea typeface="仿宋" panose="02010609060101010101" charset="-122"/>
                <a:cs typeface="仿宋" panose="02010609060101010101" charset="-122"/>
                <a:sym typeface="+mn-ea"/>
              </a:rPr>
              <a:t>什么时候会给你结论？对结论不服怎么办？</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fontAlgn="auto">
              <a:lnSpc>
                <a:spcPct val="100000"/>
              </a:lnSpc>
              <a:spcBef>
                <a:spcPts val="2300"/>
              </a:spcBef>
              <a:spcAft>
                <a:spcPts val="0"/>
              </a:spcAft>
            </a:pPr>
            <a:endParaRPr sz="2400" spc="150" dirty="0">
              <a:solidFill>
                <a:schemeClr val="tx1"/>
              </a:solidFill>
              <a:latin typeface="仿宋" panose="02010609060101010101" charset="-122"/>
              <a:ea typeface="仿宋" panose="02010609060101010101" charset="-122"/>
              <a:cs typeface="仿宋" panose="02010609060101010101"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303110" y="294640"/>
            <a:ext cx="7764780" cy="473075"/>
          </a:xfrm>
          <a:prstGeom prst="rect">
            <a:avLst/>
          </a:prstGeom>
        </p:spPr>
        <p:txBody>
          <a:bodyPr vert="horz" wrap="square" lIns="0" tIns="0" rIns="0" bIns="0" rtlCol="0">
            <a:spAutoFit/>
          </a:bodyPr>
          <a:lstStyle/>
          <a:p>
            <a:pPr marL="0" marR="0">
              <a:lnSpc>
                <a:spcPts val="3690"/>
              </a:lnSpc>
              <a:spcBef>
                <a:spcPts val="0"/>
              </a:spcBef>
              <a:spcAft>
                <a:spcPts val="0"/>
              </a:spcAft>
            </a:pPr>
            <a:r>
              <a:rPr sz="3200" spc="205" dirty="0">
                <a:solidFill>
                  <a:schemeClr val="accent1"/>
                </a:solidFill>
                <a:latin typeface="黑体" panose="02010609060101010101" charset="-122"/>
                <a:ea typeface="黑体" panose="02010609060101010101" charset="-122"/>
                <a:cs typeface="QUIMMK+HYQiHeiKW-55S" panose="02000500000000000000" charset="-122"/>
              </a:rPr>
              <a:t>劳动能力鉴定什么时候做结果很不一样</a:t>
            </a:r>
            <a:endParaRPr sz="3200" spc="205" dirty="0">
              <a:solidFill>
                <a:schemeClr val="accent1"/>
              </a:solidFill>
              <a:latin typeface="黑体" panose="02010609060101010101" charset="-122"/>
              <a:ea typeface="黑体" panose="02010609060101010101" charset="-122"/>
              <a:cs typeface="QUIMMK+HYQiHeiKW-55S" panose="02000500000000000000" charset="-122"/>
            </a:endParaRPr>
          </a:p>
        </p:txBody>
      </p:sp>
      <p:sp>
        <p:nvSpPr>
          <p:cNvPr id="4" name="object 4"/>
          <p:cNvSpPr txBox="1"/>
          <p:nvPr/>
        </p:nvSpPr>
        <p:spPr>
          <a:xfrm>
            <a:off x="2037044" y="957570"/>
            <a:ext cx="8225789" cy="287020"/>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MFMVNF+Arial" panose="02000500000000000000"/>
                <a:cs typeface="MFMVNF+Arial" panose="02000500000000000000"/>
              </a:rPr>
              <a:t>•</a:t>
            </a:r>
            <a:r>
              <a:rPr sz="2000" spc="544" dirty="0">
                <a:solidFill>
                  <a:srgbClr val="000000"/>
                </a:solidFill>
                <a:latin typeface="MFMVNF+Arial" panose="02000500000000000000"/>
                <a:cs typeface="MFMVNF+Arial" panose="02000500000000000000"/>
              </a:rPr>
              <a:t> </a:t>
            </a:r>
            <a:r>
              <a:rPr sz="2000" spc="155" dirty="0">
                <a:solidFill>
                  <a:srgbClr val="000000"/>
                </a:solidFill>
                <a:latin typeface="VROIPI+STFangsong" panose="02000500000000000000" charset="-122"/>
                <a:cs typeface="VROIPI+STFangsong" panose="02000500000000000000" charset="-122"/>
              </a:rPr>
              <a:t>A单位员工1月1日发生工伤，单位停发工资，3月1日申请劳动能力</a:t>
            </a:r>
            <a:endParaRPr sz="2000" spc="155" dirty="0">
              <a:solidFill>
                <a:srgbClr val="000000"/>
              </a:solidFill>
              <a:latin typeface="VROIPI+STFangsong" panose="02000500000000000000" charset="-122"/>
              <a:cs typeface="VROIPI+STFangsong" panose="02000500000000000000" charset="-122"/>
            </a:endParaRPr>
          </a:p>
        </p:txBody>
      </p:sp>
      <p:sp>
        <p:nvSpPr>
          <p:cNvPr id="5" name="object 5"/>
          <p:cNvSpPr txBox="1"/>
          <p:nvPr/>
        </p:nvSpPr>
        <p:spPr>
          <a:xfrm>
            <a:off x="2265645" y="1365339"/>
            <a:ext cx="8213725" cy="256540"/>
          </a:xfrm>
          <a:prstGeom prst="rect">
            <a:avLst/>
          </a:prstGeom>
        </p:spPr>
        <p:txBody>
          <a:bodyPr vert="horz" wrap="square" lIns="0" tIns="0" rIns="0" bIns="0" rtlCol="0">
            <a:spAutoFit/>
          </a:bodyPr>
          <a:lstStyle/>
          <a:p>
            <a:pPr marL="0" marR="0">
              <a:lnSpc>
                <a:spcPts val="2005"/>
              </a:lnSpc>
              <a:spcBef>
                <a:spcPts val="0"/>
              </a:spcBef>
              <a:spcAft>
                <a:spcPts val="0"/>
              </a:spcAft>
            </a:pPr>
            <a:r>
              <a:rPr sz="2000" spc="155" dirty="0">
                <a:solidFill>
                  <a:srgbClr val="000000"/>
                </a:solidFill>
                <a:latin typeface="VROIPI+STFangsong" panose="02000500000000000000" charset="-122"/>
                <a:cs typeface="VROIPI+STFangsong" panose="02000500000000000000" charset="-122"/>
              </a:rPr>
              <a:t>鉴定，4月1日领取鉴定结论，停工留薪期按照分类目录应为5个月。</a:t>
            </a:r>
            <a:endParaRPr sz="2000" spc="155" dirty="0">
              <a:solidFill>
                <a:srgbClr val="000000"/>
              </a:solidFill>
              <a:latin typeface="VROIPI+STFangsong" panose="02000500000000000000" charset="-122"/>
              <a:cs typeface="VROIPI+STFangsong" panose="02000500000000000000" charset="-122"/>
            </a:endParaRPr>
          </a:p>
        </p:txBody>
      </p:sp>
      <p:sp>
        <p:nvSpPr>
          <p:cNvPr id="6" name="object 6"/>
          <p:cNvSpPr txBox="1"/>
          <p:nvPr/>
        </p:nvSpPr>
        <p:spPr>
          <a:xfrm>
            <a:off x="2037044" y="1877050"/>
            <a:ext cx="8209914" cy="287020"/>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MFMVNF+Arial" panose="02000500000000000000"/>
                <a:cs typeface="MFMVNF+Arial" panose="02000500000000000000"/>
              </a:rPr>
              <a:t>•</a:t>
            </a:r>
            <a:r>
              <a:rPr sz="2000" spc="544" dirty="0">
                <a:solidFill>
                  <a:srgbClr val="000000"/>
                </a:solidFill>
                <a:latin typeface="MFMVNF+Arial" panose="02000500000000000000"/>
                <a:cs typeface="MFMVNF+Arial" panose="02000500000000000000"/>
              </a:rPr>
              <a:t> </a:t>
            </a:r>
            <a:r>
              <a:rPr sz="2000" spc="155" dirty="0">
                <a:solidFill>
                  <a:srgbClr val="000000"/>
                </a:solidFill>
                <a:latin typeface="VROIPI+STFangsong" panose="02000500000000000000" charset="-122"/>
                <a:cs typeface="VROIPI+STFangsong" panose="02000500000000000000" charset="-122"/>
              </a:rPr>
              <a:t>B单位员工1月1日发生工伤，单位停发工资，7月1日申请劳动能力</a:t>
            </a:r>
            <a:endParaRPr sz="2000" spc="155" dirty="0">
              <a:solidFill>
                <a:srgbClr val="000000"/>
              </a:solidFill>
              <a:latin typeface="VROIPI+STFangsong" panose="02000500000000000000" charset="-122"/>
              <a:cs typeface="VROIPI+STFangsong" panose="02000500000000000000" charset="-122"/>
            </a:endParaRPr>
          </a:p>
        </p:txBody>
      </p:sp>
      <p:sp>
        <p:nvSpPr>
          <p:cNvPr id="7" name="object 7"/>
          <p:cNvSpPr txBox="1"/>
          <p:nvPr/>
        </p:nvSpPr>
        <p:spPr>
          <a:xfrm>
            <a:off x="2265645" y="2284818"/>
            <a:ext cx="8213725" cy="256540"/>
          </a:xfrm>
          <a:prstGeom prst="rect">
            <a:avLst/>
          </a:prstGeom>
        </p:spPr>
        <p:txBody>
          <a:bodyPr vert="horz" wrap="square" lIns="0" tIns="0" rIns="0" bIns="0" rtlCol="0">
            <a:spAutoFit/>
          </a:bodyPr>
          <a:lstStyle/>
          <a:p>
            <a:pPr marL="0" marR="0">
              <a:lnSpc>
                <a:spcPts val="2005"/>
              </a:lnSpc>
              <a:spcBef>
                <a:spcPts val="0"/>
              </a:spcBef>
              <a:spcAft>
                <a:spcPts val="0"/>
              </a:spcAft>
            </a:pPr>
            <a:r>
              <a:rPr sz="2000" spc="155" dirty="0">
                <a:solidFill>
                  <a:srgbClr val="000000"/>
                </a:solidFill>
                <a:latin typeface="VROIPI+STFangsong" panose="02000500000000000000" charset="-122"/>
                <a:cs typeface="VROIPI+STFangsong" panose="02000500000000000000" charset="-122"/>
              </a:rPr>
              <a:t>鉴定，8月1日领取鉴定结论，停工留薪期按照分类目录应为5个月。</a:t>
            </a:r>
            <a:endParaRPr sz="2000" spc="155" dirty="0">
              <a:solidFill>
                <a:srgbClr val="000000"/>
              </a:solidFill>
              <a:latin typeface="VROIPI+STFangsong" panose="02000500000000000000" charset="-122"/>
              <a:cs typeface="VROIPI+STFangsong" panose="02000500000000000000" charset="-122"/>
            </a:endParaRPr>
          </a:p>
        </p:txBody>
      </p:sp>
      <p:sp>
        <p:nvSpPr>
          <p:cNvPr id="8" name="object 8"/>
          <p:cNvSpPr txBox="1"/>
          <p:nvPr/>
        </p:nvSpPr>
        <p:spPr>
          <a:xfrm>
            <a:off x="2037044" y="2796530"/>
            <a:ext cx="8082277" cy="1875155"/>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MFMVNF+Arial" panose="02000500000000000000"/>
                <a:cs typeface="MFMVNF+Arial" panose="02000500000000000000"/>
              </a:rPr>
              <a:t>•</a:t>
            </a:r>
            <a:r>
              <a:rPr sz="2000" spc="544" dirty="0">
                <a:solidFill>
                  <a:srgbClr val="000000"/>
                </a:solidFill>
                <a:latin typeface="MFMVNF+Arial" panose="02000500000000000000"/>
                <a:cs typeface="MFMVNF+Arial" panose="02000500000000000000"/>
              </a:rPr>
              <a:t> </a:t>
            </a:r>
            <a:r>
              <a:rPr sz="2000" spc="155" dirty="0">
                <a:solidFill>
                  <a:srgbClr val="000000"/>
                </a:solidFill>
                <a:latin typeface="VROIPI+STFangsong" panose="02000500000000000000" charset="-122"/>
                <a:cs typeface="VROIPI+STFangsong" panose="02000500000000000000" charset="-122"/>
              </a:rPr>
              <a:t>A单位赔偿时，支付3个月停工留薪待遇。工伤待遇包括工伤医疗</a:t>
            </a:r>
            <a:endParaRPr sz="2000" spc="155" dirty="0">
              <a:solidFill>
                <a:srgbClr val="000000"/>
              </a:solidFill>
              <a:latin typeface="VROIPI+STFangsong" panose="02000500000000000000" charset="-122"/>
              <a:cs typeface="VROIPI+STFangsong" panose="02000500000000000000" charset="-122"/>
            </a:endParaRPr>
          </a:p>
          <a:p>
            <a:pPr marL="228600" marR="0">
              <a:lnSpc>
                <a:spcPts val="2005"/>
              </a:lnSpc>
              <a:spcBef>
                <a:spcPts val="970"/>
              </a:spcBef>
              <a:spcAft>
                <a:spcPts val="0"/>
              </a:spcAft>
            </a:pPr>
            <a:r>
              <a:rPr sz="2000" spc="155" dirty="0">
                <a:solidFill>
                  <a:srgbClr val="000000"/>
                </a:solidFill>
                <a:latin typeface="VROIPI+STFangsong" panose="02000500000000000000" charset="-122"/>
                <a:cs typeface="VROIPI+STFangsong" panose="02000500000000000000" charset="-122"/>
              </a:rPr>
              <a:t>期期间待遇和工伤伤残等级待遇，因停工留期满或终止后才能进</a:t>
            </a:r>
            <a:endParaRPr sz="2000" spc="155" dirty="0">
              <a:solidFill>
                <a:srgbClr val="000000"/>
              </a:solidFill>
              <a:latin typeface="VROIPI+STFangsong" panose="02000500000000000000" charset="-122"/>
              <a:cs typeface="VROIPI+STFangsong" panose="02000500000000000000" charset="-122"/>
            </a:endParaRPr>
          </a:p>
          <a:p>
            <a:pPr marL="228600" marR="0">
              <a:lnSpc>
                <a:spcPts val="2005"/>
              </a:lnSpc>
              <a:spcBef>
                <a:spcPts val="1115"/>
              </a:spcBef>
              <a:spcAft>
                <a:spcPts val="0"/>
              </a:spcAft>
            </a:pPr>
            <a:r>
              <a:rPr sz="2000" spc="155" dirty="0">
                <a:solidFill>
                  <a:srgbClr val="000000"/>
                </a:solidFill>
                <a:latin typeface="VROIPI+STFangsong" panose="02000500000000000000" charset="-122"/>
                <a:cs typeface="VROIPI+STFangsong" panose="02000500000000000000" charset="-122"/>
              </a:rPr>
              <a:t>行劳动能力鉴定，职工在3月1日申请鉴定，4月1日是作出结论之</a:t>
            </a:r>
            <a:endParaRPr sz="2000" spc="155" dirty="0">
              <a:solidFill>
                <a:srgbClr val="000000"/>
              </a:solidFill>
              <a:latin typeface="VROIPI+STFangsong" panose="02000500000000000000" charset="-122"/>
              <a:cs typeface="VROIPI+STFangsong" panose="02000500000000000000" charset="-122"/>
            </a:endParaRPr>
          </a:p>
          <a:p>
            <a:pPr marL="228600" marR="0">
              <a:lnSpc>
                <a:spcPts val="2005"/>
              </a:lnSpc>
              <a:spcBef>
                <a:spcPts val="1165"/>
              </a:spcBef>
              <a:spcAft>
                <a:spcPts val="0"/>
              </a:spcAft>
            </a:pPr>
            <a:r>
              <a:rPr sz="2000" spc="155" dirty="0">
                <a:solidFill>
                  <a:srgbClr val="000000"/>
                </a:solidFill>
                <a:latin typeface="VROIPI+STFangsong" panose="02000500000000000000" charset="-122"/>
                <a:cs typeface="VROIPI+STFangsong" panose="02000500000000000000" charset="-122"/>
              </a:rPr>
              <a:t>日，医疗期已经结束，转而享受工伤等级等级，则停工留薪期至</a:t>
            </a:r>
            <a:endParaRPr sz="2000" spc="155" dirty="0">
              <a:solidFill>
                <a:srgbClr val="000000"/>
              </a:solidFill>
              <a:latin typeface="VROIPI+STFangsong" panose="02000500000000000000" charset="-122"/>
              <a:cs typeface="VROIPI+STFangsong" panose="02000500000000000000" charset="-122"/>
            </a:endParaRPr>
          </a:p>
          <a:p>
            <a:pPr marL="228600" marR="0">
              <a:lnSpc>
                <a:spcPts val="2005"/>
              </a:lnSpc>
              <a:spcBef>
                <a:spcPts val="1115"/>
              </a:spcBef>
              <a:spcAft>
                <a:spcPts val="0"/>
              </a:spcAft>
            </a:pPr>
            <a:r>
              <a:rPr sz="2000" spc="155" dirty="0">
                <a:solidFill>
                  <a:srgbClr val="000000"/>
                </a:solidFill>
                <a:latin typeface="VROIPI+STFangsong" panose="02000500000000000000" charset="-122"/>
                <a:cs typeface="VROIPI+STFangsong" panose="02000500000000000000" charset="-122"/>
              </a:rPr>
              <a:t>少在等级鉴定结论之日提前结束。</a:t>
            </a:r>
            <a:endParaRPr sz="2000" spc="155" dirty="0">
              <a:solidFill>
                <a:srgbClr val="000000"/>
              </a:solidFill>
              <a:latin typeface="VROIPI+STFangsong" panose="02000500000000000000" charset="-122"/>
              <a:cs typeface="VROIPI+STFangsong" panose="02000500000000000000" charset="-122"/>
            </a:endParaRPr>
          </a:p>
        </p:txBody>
      </p:sp>
      <p:sp>
        <p:nvSpPr>
          <p:cNvPr id="9" name="object 9"/>
          <p:cNvSpPr txBox="1"/>
          <p:nvPr/>
        </p:nvSpPr>
        <p:spPr>
          <a:xfrm>
            <a:off x="2037044" y="4904731"/>
            <a:ext cx="8109584" cy="1875155"/>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MFMVNF+Arial" panose="02000500000000000000"/>
                <a:cs typeface="MFMVNF+Arial" panose="02000500000000000000"/>
              </a:rPr>
              <a:t>•</a:t>
            </a:r>
            <a:r>
              <a:rPr sz="2000" spc="544" dirty="0">
                <a:solidFill>
                  <a:srgbClr val="000000"/>
                </a:solidFill>
                <a:latin typeface="MFMVNF+Arial" panose="02000500000000000000"/>
                <a:cs typeface="MFMVNF+Arial" panose="02000500000000000000"/>
              </a:rPr>
              <a:t> </a:t>
            </a:r>
            <a:r>
              <a:rPr sz="2000" spc="155" dirty="0">
                <a:solidFill>
                  <a:srgbClr val="000000"/>
                </a:solidFill>
                <a:latin typeface="VROIPI+STFangsong" panose="02000500000000000000" charset="-122"/>
                <a:cs typeface="VROIPI+STFangsong" panose="02000500000000000000" charset="-122"/>
              </a:rPr>
              <a:t>B单位可能赔偿5个月停工留薪期待遇和1个月生活津贴，合计5.7</a:t>
            </a:r>
            <a:endParaRPr sz="2000" spc="155" dirty="0">
              <a:solidFill>
                <a:srgbClr val="000000"/>
              </a:solidFill>
              <a:latin typeface="VROIPI+STFangsong" panose="02000500000000000000" charset="-122"/>
              <a:cs typeface="VROIPI+STFangsong" panose="02000500000000000000" charset="-122"/>
            </a:endParaRPr>
          </a:p>
          <a:p>
            <a:pPr marL="228600" marR="0">
              <a:lnSpc>
                <a:spcPts val="2005"/>
              </a:lnSpc>
              <a:spcBef>
                <a:spcPts val="970"/>
              </a:spcBef>
              <a:spcAft>
                <a:spcPts val="0"/>
              </a:spcAft>
            </a:pPr>
            <a:r>
              <a:rPr sz="2000" spc="155" dirty="0">
                <a:solidFill>
                  <a:srgbClr val="000000"/>
                </a:solidFill>
                <a:latin typeface="VROIPI+STFangsong" panose="02000500000000000000" charset="-122"/>
                <a:cs typeface="VROIPI+STFangsong" panose="02000500000000000000" charset="-122"/>
              </a:rPr>
              <a:t>个月工资；还可能因为停工留薪期满之后，员工没有生活来源而</a:t>
            </a:r>
            <a:endParaRPr sz="2000" spc="155" dirty="0">
              <a:solidFill>
                <a:srgbClr val="000000"/>
              </a:solidFill>
              <a:latin typeface="VROIPI+STFangsong" panose="02000500000000000000" charset="-122"/>
              <a:cs typeface="VROIPI+STFangsong" panose="02000500000000000000" charset="-122"/>
            </a:endParaRPr>
          </a:p>
          <a:p>
            <a:pPr marL="228600" marR="0">
              <a:lnSpc>
                <a:spcPts val="2005"/>
              </a:lnSpc>
              <a:spcBef>
                <a:spcPts val="1115"/>
              </a:spcBef>
              <a:spcAft>
                <a:spcPts val="0"/>
              </a:spcAft>
            </a:pPr>
            <a:r>
              <a:rPr sz="2000" spc="155" dirty="0">
                <a:solidFill>
                  <a:srgbClr val="000000"/>
                </a:solidFill>
                <a:latin typeface="VROIPI+STFangsong" panose="02000500000000000000" charset="-122"/>
                <a:cs typeface="VROIPI+STFangsong" panose="02000500000000000000" charset="-122"/>
              </a:rPr>
              <a:t>赔偿5个月停工留薪期待遇和2个月生活津贴，合计6.4个月工资；</a:t>
            </a:r>
            <a:endParaRPr sz="2000" spc="155" dirty="0">
              <a:solidFill>
                <a:srgbClr val="000000"/>
              </a:solidFill>
              <a:latin typeface="VROIPI+STFangsong" panose="02000500000000000000" charset="-122"/>
              <a:cs typeface="VROIPI+STFangsong" panose="02000500000000000000" charset="-122"/>
            </a:endParaRPr>
          </a:p>
          <a:p>
            <a:pPr marL="228600" marR="0">
              <a:lnSpc>
                <a:spcPts val="2005"/>
              </a:lnSpc>
              <a:spcBef>
                <a:spcPts val="1165"/>
              </a:spcBef>
              <a:spcAft>
                <a:spcPts val="0"/>
              </a:spcAft>
            </a:pPr>
            <a:r>
              <a:rPr sz="2000" spc="155" dirty="0">
                <a:solidFill>
                  <a:srgbClr val="000000"/>
                </a:solidFill>
                <a:latin typeface="VROIPI+STFangsong" panose="02000500000000000000" charset="-122"/>
                <a:cs typeface="VROIPI+STFangsong" panose="02000500000000000000" charset="-122"/>
              </a:rPr>
              <a:t>或更多赔偿项目，例如因停工留薪期满后因未安排员工工作而产</a:t>
            </a:r>
            <a:endParaRPr sz="2000" spc="155" dirty="0">
              <a:solidFill>
                <a:srgbClr val="000000"/>
              </a:solidFill>
              <a:latin typeface="VROIPI+STFangsong" panose="02000500000000000000" charset="-122"/>
              <a:cs typeface="VROIPI+STFangsong" panose="02000500000000000000" charset="-122"/>
            </a:endParaRPr>
          </a:p>
          <a:p>
            <a:pPr marL="228600" marR="0">
              <a:lnSpc>
                <a:spcPts val="2005"/>
              </a:lnSpc>
              <a:spcBef>
                <a:spcPts val="1115"/>
              </a:spcBef>
              <a:spcAft>
                <a:spcPts val="0"/>
              </a:spcAft>
            </a:pPr>
            <a:r>
              <a:rPr sz="2000" spc="155" dirty="0">
                <a:solidFill>
                  <a:srgbClr val="000000"/>
                </a:solidFill>
                <a:latin typeface="VROIPI+STFangsong" panose="02000500000000000000" charset="-122"/>
                <a:cs typeface="VROIPI+STFangsong" panose="02000500000000000000" charset="-122"/>
              </a:rPr>
              <a:t>生的工资损失。</a:t>
            </a:r>
            <a:endParaRPr sz="2000" spc="155" dirty="0">
              <a:solidFill>
                <a:srgbClr val="000000"/>
              </a:solidFill>
              <a:latin typeface="VROIPI+STFangsong" panose="02000500000000000000" charset="-122"/>
              <a:cs typeface="VROIPI+STFangsong" panose="02000500000000000000"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781390" y="1680845"/>
            <a:ext cx="4617720" cy="339090"/>
          </a:xfrm>
          <a:prstGeom prst="rect">
            <a:avLst/>
          </a:prstGeom>
        </p:spPr>
        <p:txBody>
          <a:bodyPr vert="horz" wrap="square" lIns="0" tIns="0" rIns="0" bIns="0" rtlCol="0">
            <a:spAutoFit/>
          </a:bodyPr>
          <a:lstStyle/>
          <a:p>
            <a:pPr marL="0" marR="0">
              <a:lnSpc>
                <a:spcPts val="2645"/>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rPr>
              <a:t>1.</a:t>
            </a:r>
            <a:r>
              <a:rPr sz="2400" spc="150" dirty="0">
                <a:solidFill>
                  <a:schemeClr val="tx1"/>
                </a:solidFill>
                <a:latin typeface="仿宋" panose="02010609060101010101" charset="-122"/>
                <a:ea typeface="仿宋" panose="02010609060101010101" charset="-122"/>
                <a:cs typeface="仿宋" panose="02010609060101010101" charset="-122"/>
              </a:rPr>
              <a:t>越早鉴定越好</a:t>
            </a:r>
            <a:endParaRPr sz="2400" spc="150" dirty="0">
              <a:solidFill>
                <a:schemeClr val="tx1"/>
              </a:solidFill>
              <a:latin typeface="仿宋" panose="02010609060101010101" charset="-122"/>
              <a:ea typeface="仿宋" panose="02010609060101010101" charset="-122"/>
              <a:cs typeface="仿宋" panose="02010609060101010101" charset="-122"/>
            </a:endParaRPr>
          </a:p>
        </p:txBody>
      </p:sp>
      <p:sp>
        <p:nvSpPr>
          <p:cNvPr id="4" name="object 4"/>
          <p:cNvSpPr txBox="1"/>
          <p:nvPr/>
        </p:nvSpPr>
        <p:spPr>
          <a:xfrm>
            <a:off x="2567371" y="2014111"/>
            <a:ext cx="659765" cy="2245360"/>
          </a:xfrm>
          <a:prstGeom prst="rect">
            <a:avLst/>
          </a:prstGeom>
        </p:spPr>
        <p:txBody>
          <a:bodyPr vert="horz" wrap="square" lIns="0" tIns="0" rIns="0" bIns="0" rtlCol="0">
            <a:spAutoFit/>
          </a:bodyPr>
          <a:lstStyle/>
          <a:p>
            <a:pPr marL="0" marR="0">
              <a:lnSpc>
                <a:spcPts val="3995"/>
              </a:lnSpc>
              <a:spcBef>
                <a:spcPts val="0"/>
              </a:spcBef>
              <a:spcAft>
                <a:spcPts val="0"/>
              </a:spcAft>
            </a:pPr>
            <a:r>
              <a:rPr sz="4000" dirty="0">
                <a:solidFill>
                  <a:srgbClr val="5E7A9C"/>
                </a:solidFill>
                <a:latin typeface="OWDGPN+HYFangSongKW" panose="02000500000000000000"/>
                <a:cs typeface="OWDGPN+HYFangSongKW" panose="02000500000000000000"/>
              </a:rPr>
              <a:t>操</a:t>
            </a:r>
            <a:endParaRPr sz="4000" dirty="0">
              <a:solidFill>
                <a:srgbClr val="5E7A9C"/>
              </a:solidFill>
              <a:latin typeface="OWDGPN+HYFangSongKW" panose="02000500000000000000"/>
              <a:cs typeface="OWDGPN+HYFangSongKW" panose="02000500000000000000"/>
            </a:endParaRPr>
          </a:p>
          <a:p>
            <a:pPr marL="0" marR="0">
              <a:lnSpc>
                <a:spcPts val="3995"/>
              </a:lnSpc>
              <a:spcBef>
                <a:spcPts val="510"/>
              </a:spcBef>
              <a:spcAft>
                <a:spcPts val="0"/>
              </a:spcAft>
            </a:pPr>
            <a:r>
              <a:rPr sz="4000" dirty="0">
                <a:solidFill>
                  <a:srgbClr val="5E7A9C"/>
                </a:solidFill>
                <a:latin typeface="OWDGPN+HYFangSongKW" panose="02000500000000000000"/>
                <a:cs typeface="OWDGPN+HYFangSongKW" panose="02000500000000000000"/>
              </a:rPr>
              <a:t>作</a:t>
            </a:r>
            <a:endParaRPr sz="4000" dirty="0">
              <a:solidFill>
                <a:srgbClr val="5E7A9C"/>
              </a:solidFill>
              <a:latin typeface="OWDGPN+HYFangSongKW" panose="02000500000000000000"/>
              <a:cs typeface="OWDGPN+HYFangSongKW" panose="02000500000000000000"/>
            </a:endParaRPr>
          </a:p>
          <a:p>
            <a:pPr marL="0" marR="0">
              <a:lnSpc>
                <a:spcPts val="3995"/>
              </a:lnSpc>
              <a:spcBef>
                <a:spcPts val="510"/>
              </a:spcBef>
              <a:spcAft>
                <a:spcPts val="0"/>
              </a:spcAft>
            </a:pPr>
            <a:r>
              <a:rPr sz="4000" dirty="0">
                <a:solidFill>
                  <a:srgbClr val="5E7A9C"/>
                </a:solidFill>
                <a:latin typeface="OWDGPN+HYFangSongKW" panose="02000500000000000000"/>
                <a:cs typeface="OWDGPN+HYFangSongKW" panose="02000500000000000000"/>
              </a:rPr>
              <a:t>实</a:t>
            </a:r>
            <a:endParaRPr sz="4000" dirty="0">
              <a:solidFill>
                <a:srgbClr val="5E7A9C"/>
              </a:solidFill>
              <a:latin typeface="OWDGPN+HYFangSongKW" panose="02000500000000000000"/>
              <a:cs typeface="OWDGPN+HYFangSongKW" panose="02000500000000000000"/>
            </a:endParaRPr>
          </a:p>
          <a:p>
            <a:pPr marL="0" marR="0">
              <a:lnSpc>
                <a:spcPts val="3995"/>
              </a:lnSpc>
              <a:spcBef>
                <a:spcPts val="510"/>
              </a:spcBef>
              <a:spcAft>
                <a:spcPts val="0"/>
              </a:spcAft>
            </a:pPr>
            <a:r>
              <a:rPr sz="4000" dirty="0">
                <a:solidFill>
                  <a:srgbClr val="5E7A9C"/>
                </a:solidFill>
                <a:latin typeface="OWDGPN+HYFangSongKW" panose="02000500000000000000"/>
                <a:cs typeface="OWDGPN+HYFangSongKW" panose="02000500000000000000"/>
              </a:rPr>
              <a:t>务</a:t>
            </a:r>
            <a:endParaRPr sz="4000" dirty="0">
              <a:solidFill>
                <a:srgbClr val="5E7A9C"/>
              </a:solidFill>
              <a:latin typeface="OWDGPN+HYFangSongKW" panose="02000500000000000000"/>
              <a:cs typeface="OWDGPN+HYFangSongKW" panose="02000500000000000000"/>
            </a:endParaRPr>
          </a:p>
        </p:txBody>
      </p:sp>
      <p:sp>
        <p:nvSpPr>
          <p:cNvPr id="5" name="object 5"/>
          <p:cNvSpPr txBox="1"/>
          <p:nvPr/>
        </p:nvSpPr>
        <p:spPr>
          <a:xfrm>
            <a:off x="3781390" y="2347743"/>
            <a:ext cx="5755005" cy="1695450"/>
          </a:xfrm>
          <a:prstGeom prst="rect">
            <a:avLst/>
          </a:prstGeom>
        </p:spPr>
        <p:txBody>
          <a:bodyPr vert="horz" wrap="square" lIns="0" tIns="0" rIns="0" bIns="0" rtlCol="0">
            <a:spAutoFit/>
          </a:bodyPr>
          <a:lstStyle/>
          <a:p>
            <a:pPr marL="0" marR="0" algn="l">
              <a:lnSpc>
                <a:spcPts val="2645"/>
              </a:lnSpc>
              <a:spcBef>
                <a:spcPts val="0"/>
              </a:spcBef>
              <a:spcAft>
                <a:spcPts val="0"/>
              </a:spcAft>
              <a:buClrTx/>
              <a:buSzTx/>
              <a:buFontTx/>
            </a:pPr>
            <a:r>
              <a:rPr lang="en-US" sz="2400" spc="150" dirty="0">
                <a:latin typeface="仿宋" panose="02010609060101010101" charset="-122"/>
                <a:ea typeface="仿宋" panose="02010609060101010101" charset="-122"/>
                <a:cs typeface="仿宋" panose="02010609060101010101" charset="-122"/>
              </a:rPr>
              <a:t>2.跟踪鉴定过程，不服可以申请再次鉴定</a:t>
            </a:r>
            <a:endParaRPr lang="en-US" sz="2400" spc="150" dirty="0">
              <a:latin typeface="仿宋" panose="02010609060101010101" charset="-122"/>
              <a:ea typeface="仿宋" panose="02010609060101010101" charset="-122"/>
              <a:cs typeface="仿宋" panose="02010609060101010101" charset="-122"/>
            </a:endParaRPr>
          </a:p>
          <a:p>
            <a:pPr marL="0" marR="0" algn="l">
              <a:lnSpc>
                <a:spcPts val="2645"/>
              </a:lnSpc>
              <a:spcBef>
                <a:spcPts val="0"/>
              </a:spcBef>
              <a:spcAft>
                <a:spcPts val="0"/>
              </a:spcAft>
              <a:buClrTx/>
              <a:buSzTx/>
              <a:buFontTx/>
            </a:pPr>
            <a:endParaRPr lang="en-US" sz="2400" spc="150" dirty="0">
              <a:latin typeface="仿宋" panose="02010609060101010101" charset="-122"/>
              <a:ea typeface="仿宋" panose="02010609060101010101" charset="-122"/>
              <a:cs typeface="仿宋" panose="02010609060101010101" charset="-122"/>
            </a:endParaRPr>
          </a:p>
          <a:p>
            <a:pPr marL="0" marR="0" algn="l">
              <a:lnSpc>
                <a:spcPts val="2645"/>
              </a:lnSpc>
              <a:spcBef>
                <a:spcPts val="0"/>
              </a:spcBef>
              <a:spcAft>
                <a:spcPts val="0"/>
              </a:spcAft>
              <a:buClrTx/>
              <a:buSzTx/>
              <a:buFontTx/>
            </a:pPr>
            <a:r>
              <a:rPr lang="en-US" sz="2400" spc="150" dirty="0">
                <a:latin typeface="仿宋" panose="02010609060101010101" charset="-122"/>
                <a:ea typeface="仿宋" panose="02010609060101010101" charset="-122"/>
                <a:cs typeface="仿宋" panose="02010609060101010101" charset="-122"/>
              </a:rPr>
              <a:t>3.对符合鉴定条件，又不配合鉴定的员工，注意固定证据</a:t>
            </a:r>
            <a:endParaRPr lang="en-US" sz="2400" spc="150" dirty="0">
              <a:latin typeface="仿宋" panose="02010609060101010101" charset="-122"/>
              <a:ea typeface="仿宋" panose="02010609060101010101" charset="-122"/>
              <a:cs typeface="仿宋" panose="02010609060101010101" charset="-122"/>
            </a:endParaRPr>
          </a:p>
        </p:txBody>
      </p:sp>
      <p:sp>
        <p:nvSpPr>
          <p:cNvPr id="6" name="object 6"/>
          <p:cNvSpPr txBox="1"/>
          <p:nvPr/>
        </p:nvSpPr>
        <p:spPr>
          <a:xfrm>
            <a:off x="3781390" y="4436258"/>
            <a:ext cx="5882004" cy="1356360"/>
          </a:xfrm>
          <a:prstGeom prst="rect">
            <a:avLst/>
          </a:prstGeom>
        </p:spPr>
        <p:txBody>
          <a:bodyPr vert="horz" wrap="square" lIns="0" tIns="0" rIns="0" bIns="0" rtlCol="0">
            <a:spAutoFit/>
          </a:bodyPr>
          <a:lstStyle/>
          <a:p>
            <a:pPr marL="0" marR="0" algn="l">
              <a:lnSpc>
                <a:spcPts val="2645"/>
              </a:lnSpc>
              <a:spcBef>
                <a:spcPts val="0"/>
              </a:spcBef>
              <a:spcAft>
                <a:spcPts val="0"/>
              </a:spcAft>
              <a:buClrTx/>
              <a:buSzTx/>
              <a:buFontTx/>
            </a:pPr>
            <a:r>
              <a:rPr lang="en-US" sz="2400" spc="150" dirty="0">
                <a:latin typeface="仿宋" panose="02010609060101010101" charset="-122"/>
                <a:ea typeface="仿宋" panose="02010609060101010101" charset="-122"/>
                <a:cs typeface="仿宋" panose="02010609060101010101" charset="-122"/>
              </a:rPr>
              <a:t>4.对于鉴定结论为 5-10级的职工，通知及时返岗并安排适当的工作，如员工无法提供继续休息的依据又拒绝返岗的，固定证据</a:t>
            </a:r>
            <a:endParaRPr lang="en-US" sz="2400" spc="150" dirty="0">
              <a:latin typeface="仿宋" panose="02010609060101010101" charset="-122"/>
              <a:ea typeface="仿宋" panose="02010609060101010101" charset="-122"/>
              <a:cs typeface="仿宋" panose="02010609060101010101"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160235" y="353060"/>
            <a:ext cx="7840345" cy="473075"/>
          </a:xfrm>
          <a:prstGeom prst="rect">
            <a:avLst/>
          </a:prstGeom>
        </p:spPr>
        <p:txBody>
          <a:bodyPr vert="horz" wrap="square" lIns="0" tIns="0" rIns="0" bIns="0" rtlCol="0">
            <a:spAutoFit/>
          </a:bodyPr>
          <a:lstStyle/>
          <a:p>
            <a:pPr marL="0" marR="0">
              <a:lnSpc>
                <a:spcPts val="3690"/>
              </a:lnSpc>
              <a:spcBef>
                <a:spcPts val="0"/>
              </a:spcBef>
              <a:spcAft>
                <a:spcPts val="0"/>
              </a:spcAft>
            </a:pPr>
            <a:r>
              <a:rPr sz="3600" spc="205" dirty="0">
                <a:solidFill>
                  <a:schemeClr val="accent1"/>
                </a:solidFill>
                <a:latin typeface="黑体" panose="02010609060101010101" charset="-122"/>
                <a:ea typeface="黑体" panose="02010609060101010101" charset="-122"/>
                <a:cs typeface="QUIMMK+HYQiHeiKW-55S" panose="02000500000000000000" charset="-122"/>
              </a:rPr>
              <a:t>劳动能力鉴定通常需要提供的材料</a:t>
            </a:r>
            <a:endParaRPr sz="3600" spc="205" dirty="0">
              <a:solidFill>
                <a:schemeClr val="accent1"/>
              </a:solidFill>
              <a:latin typeface="黑体" panose="02010609060101010101" charset="-122"/>
              <a:ea typeface="黑体" panose="02010609060101010101" charset="-122"/>
              <a:cs typeface="QUIMMK+HYQiHeiKW-55S" panose="02000500000000000000" charset="-122"/>
            </a:endParaRPr>
          </a:p>
        </p:txBody>
      </p:sp>
      <p:sp>
        <p:nvSpPr>
          <p:cNvPr id="4" name="object 4"/>
          <p:cNvSpPr txBox="1"/>
          <p:nvPr/>
        </p:nvSpPr>
        <p:spPr>
          <a:xfrm>
            <a:off x="1994500" y="1311900"/>
            <a:ext cx="8164192" cy="1350010"/>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1</a:t>
            </a:r>
            <a:r>
              <a:rPr lang="en-US" sz="2000" spc="155"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从受伤当天起所有检查报告单复印件（加盖医院复印专用章）</a:t>
            </a:r>
            <a:endParaRPr sz="2000" spc="155" dirty="0">
              <a:solidFill>
                <a:srgbClr val="000000"/>
              </a:solidFill>
              <a:latin typeface="仿宋" panose="02010609060101010101" charset="-122"/>
              <a:ea typeface="仿宋" panose="02010609060101010101" charset="-122"/>
              <a:cs typeface="仿宋" panose="02010609060101010101" charset="-122"/>
            </a:endParaRPr>
          </a:p>
          <a:p>
            <a:pPr marL="0" marR="0">
              <a:lnSpc>
                <a:spcPts val="2240"/>
              </a:lnSpc>
              <a:spcBef>
                <a:spcPts val="1930"/>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2</a:t>
            </a:r>
            <a:r>
              <a:rPr lang="en-US" sz="2000" spc="155"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出院小结及门诊病历复印件（加盖医院复印专用章）</a:t>
            </a:r>
            <a:endParaRPr sz="2000" spc="155" dirty="0">
              <a:solidFill>
                <a:srgbClr val="000000"/>
              </a:solidFill>
              <a:latin typeface="仿宋" panose="02010609060101010101" charset="-122"/>
              <a:ea typeface="仿宋" panose="02010609060101010101" charset="-122"/>
              <a:cs typeface="仿宋" panose="02010609060101010101" charset="-122"/>
            </a:endParaRPr>
          </a:p>
          <a:p>
            <a:pPr marL="0" marR="0">
              <a:lnSpc>
                <a:spcPts val="2240"/>
              </a:lnSpc>
              <a:spcBef>
                <a:spcPts val="1880"/>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3</a:t>
            </a:r>
            <a:r>
              <a:rPr lang="en-US" sz="2000" spc="155"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工伤认定书复印件</a:t>
            </a:r>
            <a:endParaRPr sz="2000" spc="155" dirty="0">
              <a:solidFill>
                <a:srgbClr val="000000"/>
              </a:solidFill>
              <a:latin typeface="仿宋" panose="02010609060101010101" charset="-122"/>
              <a:ea typeface="仿宋" panose="02010609060101010101" charset="-122"/>
              <a:cs typeface="仿宋" panose="02010609060101010101" charset="-122"/>
            </a:endParaRPr>
          </a:p>
        </p:txBody>
      </p:sp>
      <p:sp>
        <p:nvSpPr>
          <p:cNvPr id="5" name="object 5"/>
          <p:cNvSpPr txBox="1"/>
          <p:nvPr/>
        </p:nvSpPr>
        <p:spPr>
          <a:xfrm>
            <a:off x="1994500" y="2881620"/>
            <a:ext cx="2416810" cy="287020"/>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4</a:t>
            </a:r>
            <a:r>
              <a:rPr lang="en-US" sz="2000" spc="155"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身份证复印件</a:t>
            </a:r>
            <a:endParaRPr sz="2000" spc="155" dirty="0">
              <a:solidFill>
                <a:srgbClr val="000000"/>
              </a:solidFill>
              <a:latin typeface="仿宋" panose="02010609060101010101" charset="-122"/>
              <a:ea typeface="仿宋" panose="02010609060101010101" charset="-122"/>
              <a:cs typeface="仿宋" panose="02010609060101010101" charset="-122"/>
            </a:endParaRPr>
          </a:p>
        </p:txBody>
      </p:sp>
      <p:sp>
        <p:nvSpPr>
          <p:cNvPr id="6" name="object 6"/>
          <p:cNvSpPr txBox="1"/>
          <p:nvPr/>
        </p:nvSpPr>
        <p:spPr>
          <a:xfrm>
            <a:off x="1994500" y="3404860"/>
            <a:ext cx="7343137" cy="821690"/>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MFMVNF+Arial" panose="02000500000000000000"/>
                <a:cs typeface="MFMVNF+Arial" panose="02000500000000000000"/>
              </a:rPr>
              <a:t>•</a:t>
            </a:r>
            <a:r>
              <a:rPr sz="2000" spc="155" dirty="0">
                <a:solidFill>
                  <a:srgbClr val="000000"/>
                </a:solidFill>
                <a:latin typeface="仿宋" panose="02010609060101010101" charset="-122"/>
                <a:ea typeface="仿宋" panose="02010609060101010101" charset="-122"/>
                <a:cs typeface="仿宋" panose="02010609060101010101" charset="-122"/>
              </a:rPr>
              <a:t>5</a:t>
            </a:r>
            <a:r>
              <a:rPr lang="en-US" sz="2000" spc="155"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受伤部位有疤痕、或者缺损、需提供受伤部位四寸彩照</a:t>
            </a:r>
            <a:endParaRPr sz="2000" spc="155" dirty="0">
              <a:solidFill>
                <a:srgbClr val="000000"/>
              </a:solidFill>
              <a:latin typeface="仿宋" panose="02010609060101010101" charset="-122"/>
              <a:ea typeface="仿宋" panose="02010609060101010101" charset="-122"/>
              <a:cs typeface="仿宋" panose="02010609060101010101" charset="-122"/>
            </a:endParaRPr>
          </a:p>
          <a:p>
            <a:pPr marL="0" marR="0">
              <a:lnSpc>
                <a:spcPts val="2240"/>
              </a:lnSpc>
              <a:spcBef>
                <a:spcPts val="1930"/>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6</a:t>
            </a:r>
            <a:r>
              <a:rPr lang="en-US" sz="2000" spc="155"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近期复查的检查报告单复印件</a:t>
            </a:r>
            <a:endParaRPr sz="2000" spc="155" dirty="0">
              <a:solidFill>
                <a:srgbClr val="000000"/>
              </a:solidFill>
              <a:latin typeface="仿宋" panose="02010609060101010101" charset="-122"/>
              <a:ea typeface="仿宋" panose="02010609060101010101" charset="-122"/>
              <a:cs typeface="仿宋" panose="02010609060101010101" charset="-122"/>
            </a:endParaRPr>
          </a:p>
        </p:txBody>
      </p:sp>
      <p:sp>
        <p:nvSpPr>
          <p:cNvPr id="7" name="object 7"/>
          <p:cNvSpPr txBox="1"/>
          <p:nvPr/>
        </p:nvSpPr>
        <p:spPr>
          <a:xfrm>
            <a:off x="1994500" y="4451340"/>
            <a:ext cx="6522083" cy="821690"/>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MFMVNF+Arial" panose="02000500000000000000"/>
                <a:cs typeface="MFMVNF+Arial" panose="02000500000000000000"/>
              </a:rPr>
              <a:t>•</a:t>
            </a:r>
            <a:r>
              <a:rPr sz="2000" spc="155" dirty="0">
                <a:solidFill>
                  <a:srgbClr val="000000"/>
                </a:solidFill>
                <a:latin typeface="仿宋" panose="02010609060101010101" charset="-122"/>
                <a:ea typeface="仿宋" panose="02010609060101010101" charset="-122"/>
                <a:cs typeface="仿宋" panose="02010609060101010101" charset="-122"/>
              </a:rPr>
              <a:t>7</a:t>
            </a:r>
            <a:r>
              <a:rPr lang="en-US" sz="2000" spc="155"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填写医疗终结临床体检与诊断表，并由医院盖章</a:t>
            </a:r>
            <a:endParaRPr sz="2000" spc="155" dirty="0">
              <a:solidFill>
                <a:srgbClr val="000000"/>
              </a:solidFill>
              <a:latin typeface="仿宋" panose="02010609060101010101" charset="-122"/>
              <a:ea typeface="仿宋" panose="02010609060101010101" charset="-122"/>
              <a:cs typeface="仿宋" panose="02010609060101010101" charset="-122"/>
            </a:endParaRPr>
          </a:p>
          <a:p>
            <a:pPr marL="0" marR="0">
              <a:lnSpc>
                <a:spcPts val="2240"/>
              </a:lnSpc>
              <a:spcBef>
                <a:spcPts val="1930"/>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rPr>
              <a:t>•</a:t>
            </a:r>
            <a:r>
              <a:rPr lang="en-US" sz="2000" spc="544" dirty="0">
                <a:solidFill>
                  <a:srgbClr val="000000"/>
                </a:solidFill>
                <a:latin typeface="仿宋" panose="02010609060101010101" charset="-122"/>
                <a:ea typeface="仿宋" panose="02010609060101010101" charset="-122"/>
                <a:cs typeface="仿宋" panose="02010609060101010101" charset="-122"/>
              </a:rPr>
              <a:t>8</a:t>
            </a:r>
            <a:r>
              <a:rPr lang="en-US" sz="2000" spc="155"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工伤劳动能力鉴定风险告知书签名</a:t>
            </a:r>
            <a:endParaRPr sz="2000" spc="155" dirty="0">
              <a:solidFill>
                <a:srgbClr val="000000"/>
              </a:solidFill>
              <a:latin typeface="仿宋" panose="02010609060101010101" charset="-122"/>
              <a:ea typeface="仿宋" panose="02010609060101010101" charset="-122"/>
              <a:cs typeface="仿宋" panose="02010609060101010101" charset="-122"/>
            </a:endParaRPr>
          </a:p>
        </p:txBody>
      </p:sp>
      <p:sp>
        <p:nvSpPr>
          <p:cNvPr id="8" name="object 8"/>
          <p:cNvSpPr txBox="1"/>
          <p:nvPr/>
        </p:nvSpPr>
        <p:spPr>
          <a:xfrm>
            <a:off x="1994500" y="5497820"/>
            <a:ext cx="8164192" cy="861695"/>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MFMVNF+Arial" panose="02000500000000000000"/>
                <a:cs typeface="MFMVNF+Arial" panose="02000500000000000000"/>
              </a:rPr>
              <a:t>•</a:t>
            </a:r>
            <a:r>
              <a:rPr sz="2000" spc="155" dirty="0">
                <a:solidFill>
                  <a:srgbClr val="000000"/>
                </a:solidFill>
                <a:latin typeface="仿宋" panose="02010609060101010101" charset="-122"/>
                <a:ea typeface="仿宋" panose="02010609060101010101" charset="-122"/>
                <a:cs typeface="仿宋" panose="02010609060101010101" charset="-122"/>
              </a:rPr>
              <a:t>9</a:t>
            </a:r>
            <a:r>
              <a:rPr lang="en-US" sz="2000" spc="155" dirty="0">
                <a:solidFill>
                  <a:srgbClr val="000000"/>
                </a:solidFill>
                <a:latin typeface="仿宋" panose="02010609060101010101" charset="-122"/>
                <a:ea typeface="仿宋" panose="02010609060101010101" charset="-122"/>
                <a:cs typeface="仿宋" panose="02010609060101010101" charset="-122"/>
              </a:rPr>
              <a:t>.</a:t>
            </a:r>
            <a:r>
              <a:rPr sz="2000" spc="155" dirty="0">
                <a:solidFill>
                  <a:srgbClr val="000000"/>
                </a:solidFill>
                <a:latin typeface="仿宋" panose="02010609060101010101" charset="-122"/>
                <a:ea typeface="仿宋" panose="02010609060101010101" charset="-122"/>
                <a:cs typeface="仿宋" panose="02010609060101010101" charset="-122"/>
              </a:rPr>
              <a:t>厦门市工伤劳动能力鉴定申请表签名，公司盖章，（如公司拒</a:t>
            </a:r>
            <a:r>
              <a:rPr sz="2000" spc="155" dirty="0">
                <a:solidFill>
                  <a:srgbClr val="000000"/>
                </a:solidFill>
                <a:latin typeface="仿宋" panose="02010609060101010101" charset="-122"/>
                <a:ea typeface="仿宋" panose="02010609060101010101" charset="-122"/>
                <a:cs typeface="仿宋" panose="02010609060101010101" charset="-122"/>
                <a:sym typeface="+mn-ea"/>
              </a:rPr>
              <a:t>绝盖章需由劳动者备注：单位拒绝盖章）</a:t>
            </a:r>
            <a:endParaRPr sz="2000" spc="155" dirty="0">
              <a:solidFill>
                <a:srgbClr val="000000"/>
              </a:solidFill>
              <a:latin typeface="仿宋" panose="02010609060101010101" charset="-122"/>
              <a:ea typeface="仿宋" panose="02010609060101010101" charset="-122"/>
              <a:cs typeface="仿宋" panose="02010609060101010101" charset="-122"/>
            </a:endParaRPr>
          </a:p>
          <a:p>
            <a:pPr marL="0" marR="0">
              <a:lnSpc>
                <a:spcPts val="2240"/>
              </a:lnSpc>
              <a:spcBef>
                <a:spcPts val="0"/>
              </a:spcBef>
              <a:spcAft>
                <a:spcPts val="0"/>
              </a:spcAft>
            </a:pPr>
            <a:endParaRPr sz="2000" spc="155" dirty="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025230" y="555857"/>
            <a:ext cx="4398009" cy="676275"/>
          </a:xfrm>
          <a:prstGeom prst="rect">
            <a:avLst/>
          </a:prstGeom>
        </p:spPr>
        <p:txBody>
          <a:bodyPr vert="horz" wrap="square" lIns="0" tIns="0" rIns="0" bIns="0" rtlCol="0">
            <a:spAutoFit/>
          </a:bodyPr>
          <a:lstStyle/>
          <a:p>
            <a:pPr marL="0" marR="0">
              <a:lnSpc>
                <a:spcPts val="5275"/>
              </a:lnSpc>
              <a:spcBef>
                <a:spcPts val="0"/>
              </a:spcBef>
              <a:spcAft>
                <a:spcPts val="0"/>
              </a:spcAft>
            </a:pPr>
            <a:r>
              <a:rPr sz="4000" spc="205" dirty="0">
                <a:solidFill>
                  <a:schemeClr val="accent1"/>
                </a:solidFill>
                <a:latin typeface="黑体" panose="02010609060101010101" charset="-122"/>
                <a:ea typeface="黑体" panose="02010609060101010101" charset="-122"/>
                <a:cs typeface="QUIMMK+HYQiHeiKW-55S" panose="02000500000000000000" charset="-122"/>
              </a:rPr>
              <a:t>劳动能力鉴定材料</a:t>
            </a:r>
            <a:endParaRPr sz="4000" spc="205" dirty="0">
              <a:solidFill>
                <a:schemeClr val="accent1"/>
              </a:solidFill>
              <a:latin typeface="黑体" panose="02010609060101010101" charset="-122"/>
              <a:ea typeface="黑体" panose="02010609060101010101" charset="-122"/>
              <a:cs typeface="QUIMMK+HYQiHeiKW-55S" panose="02000500000000000000"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841" y="835239"/>
            <a:ext cx="1521475" cy="1460500"/>
          </a:xfrm>
          <a:prstGeom prst="rect">
            <a:avLst/>
          </a:prstGeom>
        </p:spPr>
        <p:txBody>
          <a:bodyPr vert="horz" wrap="square" lIns="0" tIns="0" rIns="0" bIns="0" rtlCol="0">
            <a:spAutoFit/>
          </a:bodyPr>
          <a:lstStyle/>
          <a:p>
            <a:pPr marL="0" marR="0">
              <a:lnSpc>
                <a:spcPts val="11390"/>
              </a:lnSpc>
              <a:spcBef>
                <a:spcPts val="0"/>
              </a:spcBef>
              <a:spcAft>
                <a:spcPts val="0"/>
              </a:spcAft>
            </a:pPr>
            <a:r>
              <a:rPr sz="8650" dirty="0">
                <a:solidFill>
                  <a:schemeClr val="accent1"/>
                </a:solidFill>
                <a:latin typeface="QUIMMK+HYQiHeiKW-55S" panose="02000500000000000000" charset="-122"/>
                <a:cs typeface="QUIMMK+HYQiHeiKW-55S" panose="02000500000000000000" charset="-122"/>
              </a:rPr>
              <a:t>0</a:t>
            </a:r>
            <a:r>
              <a:rPr lang="en-US" sz="8650" dirty="0">
                <a:solidFill>
                  <a:schemeClr val="accent1"/>
                </a:solidFill>
                <a:latin typeface="QUIMMK+HYQiHeiKW-55S" panose="02000500000000000000" charset="-122"/>
                <a:cs typeface="QUIMMK+HYQiHeiKW-55S" panose="02000500000000000000" charset="-122"/>
              </a:rPr>
              <a:t>2</a:t>
            </a:r>
            <a:endParaRPr lang="en-US" sz="8650" dirty="0">
              <a:solidFill>
                <a:schemeClr val="accent1"/>
              </a:solidFill>
              <a:latin typeface="QUIMMK+HYQiHeiKW-55S" panose="02000500000000000000" charset="-122"/>
              <a:cs typeface="QUIMMK+HYQiHeiKW-55S" panose="02000500000000000000" charset="-122"/>
            </a:endParaRPr>
          </a:p>
        </p:txBody>
      </p:sp>
      <p:sp>
        <p:nvSpPr>
          <p:cNvPr id="4" name="object 4"/>
          <p:cNvSpPr txBox="1"/>
          <p:nvPr/>
        </p:nvSpPr>
        <p:spPr>
          <a:xfrm>
            <a:off x="3045818" y="1123531"/>
            <a:ext cx="1846893" cy="459105"/>
          </a:xfrm>
          <a:prstGeom prst="rect">
            <a:avLst/>
          </a:prstGeom>
        </p:spPr>
        <p:txBody>
          <a:bodyPr vert="horz" wrap="square" lIns="0" tIns="0" rIns="0" bIns="0" rtlCol="0">
            <a:spAutoFit/>
          </a:bodyPr>
          <a:lstStyle/>
          <a:p>
            <a:pPr marL="0" marR="0">
              <a:lnSpc>
                <a:spcPts val="3580"/>
              </a:lnSpc>
              <a:spcBef>
                <a:spcPts val="0"/>
              </a:spcBef>
              <a:spcAft>
                <a:spcPts val="0"/>
              </a:spcAft>
            </a:pPr>
            <a:r>
              <a:rPr sz="3200" b="1" i="1" dirty="0">
                <a:solidFill>
                  <a:schemeClr val="accent1"/>
                </a:solidFill>
                <a:latin typeface="LKKHSV+Arial Bold Italic" panose="02000500000000000000"/>
                <a:cs typeface="LKKHSV+Arial Bold Italic" panose="02000500000000000000"/>
              </a:rPr>
              <a:t>Part </a:t>
            </a:r>
            <a:r>
              <a:rPr lang="en-US" sz="3200" b="1" i="1" dirty="0">
                <a:solidFill>
                  <a:schemeClr val="accent1"/>
                </a:solidFill>
                <a:latin typeface="LKKHSV+Arial Bold Italic" panose="02000500000000000000"/>
                <a:cs typeface="LKKHSV+Arial Bold Italic" panose="02000500000000000000"/>
              </a:rPr>
              <a:t>Two</a:t>
            </a:r>
            <a:endParaRPr lang="en-US" sz="3200" b="1" i="1" dirty="0">
              <a:solidFill>
                <a:schemeClr val="accent1"/>
              </a:solidFill>
              <a:latin typeface="LKKHSV+Arial Bold Italic" panose="02000500000000000000"/>
              <a:cs typeface="LKKHSV+Arial Bold Italic" panose="02000500000000000000"/>
            </a:endParaRPr>
          </a:p>
        </p:txBody>
      </p:sp>
      <p:sp>
        <p:nvSpPr>
          <p:cNvPr id="5" name="object 5"/>
          <p:cNvSpPr txBox="1"/>
          <p:nvPr/>
        </p:nvSpPr>
        <p:spPr>
          <a:xfrm>
            <a:off x="3046060" y="1627505"/>
            <a:ext cx="4645025" cy="410845"/>
          </a:xfrm>
          <a:prstGeom prst="rect">
            <a:avLst/>
          </a:prstGeom>
        </p:spPr>
        <p:txBody>
          <a:bodyPr vert="horz" wrap="square" lIns="0" tIns="0" rIns="0" bIns="0" rtlCol="0">
            <a:spAutoFit/>
          </a:bodyPr>
          <a:lstStyle/>
          <a:p>
            <a:pPr marL="0" marR="0">
              <a:lnSpc>
                <a:spcPts val="3205"/>
              </a:lnSpc>
              <a:spcBef>
                <a:spcPts val="0"/>
              </a:spcBef>
              <a:spcAft>
                <a:spcPts val="0"/>
              </a:spcAft>
            </a:pPr>
            <a:r>
              <a:rPr lang="en-US" sz="3200" dirty="0">
                <a:solidFill>
                  <a:schemeClr val="accent1"/>
                </a:solidFill>
                <a:latin typeface="黑体" panose="02010609060101010101" charset="-122"/>
                <a:ea typeface="黑体" panose="02010609060101010101" charset="-122"/>
                <a:cs typeface="黑体" panose="02010609060101010101" charset="-122"/>
              </a:rPr>
              <a:t>HR</a:t>
            </a:r>
            <a:r>
              <a:rPr lang="zh-CN" altLang="en-US" sz="3200" dirty="0">
                <a:solidFill>
                  <a:schemeClr val="accent1"/>
                </a:solidFill>
                <a:latin typeface="黑体" panose="02010609060101010101" charset="-122"/>
                <a:ea typeface="黑体" panose="02010609060101010101" charset="-122"/>
                <a:cs typeface="黑体" panose="02010609060101010101" charset="-122"/>
              </a:rPr>
              <a:t>应会的</a:t>
            </a:r>
            <a:r>
              <a:rPr sz="3200" dirty="0">
                <a:solidFill>
                  <a:schemeClr val="accent1"/>
                </a:solidFill>
                <a:latin typeface="黑体" panose="02010609060101010101" charset="-122"/>
                <a:ea typeface="黑体" panose="02010609060101010101" charset="-122"/>
                <a:cs typeface="黑体" panose="02010609060101010101" charset="-122"/>
              </a:rPr>
              <a:t>社保</a:t>
            </a:r>
            <a:r>
              <a:rPr lang="zh-CN" sz="3200" dirty="0">
                <a:solidFill>
                  <a:schemeClr val="accent1"/>
                </a:solidFill>
                <a:latin typeface="黑体" panose="02010609060101010101" charset="-122"/>
                <a:ea typeface="黑体" panose="02010609060101010101" charset="-122"/>
                <a:cs typeface="黑体" panose="02010609060101010101" charset="-122"/>
              </a:rPr>
              <a:t>业务技能</a:t>
            </a:r>
            <a:endParaRPr lang="zh-CN" sz="3200" dirty="0">
              <a:solidFill>
                <a:schemeClr val="accent1"/>
              </a:soli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2712685" y="2337435"/>
            <a:ext cx="7192010" cy="3876675"/>
          </a:xfrm>
          <a:prstGeom prst="rect">
            <a:avLst/>
          </a:prstGeom>
          <a:noFill/>
        </p:spPr>
        <p:txBody>
          <a:bodyPr wrap="square" rtlCol="0">
            <a:spAutoFit/>
          </a:bodyPr>
          <a:p>
            <a:pPr marL="0" marR="0" algn="l">
              <a:lnSpc>
                <a:spcPts val="3120"/>
              </a:lnSpc>
              <a:spcBef>
                <a:spcPts val="655"/>
              </a:spcBef>
              <a:spcAft>
                <a:spcPts val="0"/>
              </a:spcAft>
            </a:pPr>
            <a:endParaRPr lang="zh-CN" sz="4000" spc="42" dirty="0">
              <a:solidFill>
                <a:srgbClr val="000000"/>
              </a:solidFill>
              <a:latin typeface="仿宋" panose="02010609060101010101" charset="-122"/>
              <a:ea typeface="仿宋" panose="02010609060101010101" charset="-122"/>
              <a:cs typeface="仿宋" panose="02010609060101010101" charset="-122"/>
              <a:sym typeface="+mn-ea"/>
            </a:endParaRPr>
          </a:p>
          <a:p>
            <a:pPr marL="0" marR="0" algn="l" fontAlgn="auto">
              <a:lnSpc>
                <a:spcPct val="100000"/>
              </a:lnSpc>
              <a:spcBef>
                <a:spcPts val="600"/>
              </a:spcBef>
              <a:spcAft>
                <a:spcPts val="0"/>
              </a:spcAft>
            </a:pPr>
            <a:r>
              <a:rPr lang="zh-CN" sz="4000" spc="42" dirty="0">
                <a:solidFill>
                  <a:schemeClr val="accent1"/>
                </a:solidFill>
                <a:latin typeface="仿宋" panose="02010609060101010101" charset="-122"/>
                <a:ea typeface="仿宋" panose="02010609060101010101" charset="-122"/>
                <a:cs typeface="仿宋" panose="02010609060101010101" charset="-122"/>
                <a:sym typeface="+mn-ea"/>
              </a:rPr>
              <a:t>（一）懂社保的</a:t>
            </a:r>
            <a:r>
              <a:rPr lang="en-US" altLang="zh-CN" sz="4000" spc="42" dirty="0">
                <a:solidFill>
                  <a:schemeClr val="accent1"/>
                </a:solidFill>
                <a:latin typeface="仿宋" panose="02010609060101010101" charset="-122"/>
                <a:ea typeface="仿宋" panose="02010609060101010101" charset="-122"/>
                <a:cs typeface="仿宋" panose="02010609060101010101" charset="-122"/>
                <a:sym typeface="+mn-ea"/>
              </a:rPr>
              <a:t>HR</a:t>
            </a:r>
            <a:r>
              <a:rPr lang="zh-CN" altLang="en-US" sz="4000" spc="42" dirty="0">
                <a:solidFill>
                  <a:schemeClr val="accent1"/>
                </a:solidFill>
                <a:latin typeface="仿宋" panose="02010609060101010101" charset="-122"/>
                <a:ea typeface="仿宋" panose="02010609060101010101" charset="-122"/>
                <a:cs typeface="仿宋" panose="02010609060101010101" charset="-122"/>
                <a:sym typeface="+mn-ea"/>
              </a:rPr>
              <a:t>检验标准</a:t>
            </a:r>
            <a:endParaRPr lang="zh-CN" altLang="en-US" sz="4000" spc="42" dirty="0">
              <a:solidFill>
                <a:schemeClr val="accent1"/>
              </a:solidFill>
              <a:latin typeface="仿宋" panose="02010609060101010101" charset="-122"/>
              <a:ea typeface="仿宋" panose="02010609060101010101" charset="-122"/>
              <a:cs typeface="仿宋" panose="02010609060101010101" charset="-122"/>
              <a:sym typeface="+mn-ea"/>
            </a:endParaRPr>
          </a:p>
          <a:p>
            <a:pPr marL="0" marR="0" algn="l" fontAlgn="auto">
              <a:lnSpc>
                <a:spcPct val="100000"/>
              </a:lnSpc>
              <a:spcBef>
                <a:spcPts val="600"/>
              </a:spcBef>
              <a:spcAft>
                <a:spcPts val="0"/>
              </a:spcAft>
            </a:pPr>
            <a:r>
              <a:rPr lang="zh-CN" altLang="en-US" sz="4000" spc="42" dirty="0">
                <a:solidFill>
                  <a:schemeClr val="accent1"/>
                </a:solidFill>
                <a:latin typeface="仿宋" panose="02010609060101010101" charset="-122"/>
                <a:ea typeface="仿宋" panose="02010609060101010101" charset="-122"/>
                <a:cs typeface="仿宋" panose="02010609060101010101" charset="-122"/>
                <a:sym typeface="+mn-ea"/>
              </a:rPr>
              <a:t>（二）懂社保的</a:t>
            </a:r>
            <a:r>
              <a:rPr lang="en-US" altLang="zh-CN" sz="4000" spc="42" dirty="0">
                <a:solidFill>
                  <a:schemeClr val="accent1"/>
                </a:solidFill>
                <a:latin typeface="仿宋" panose="02010609060101010101" charset="-122"/>
                <a:ea typeface="仿宋" panose="02010609060101010101" charset="-122"/>
                <a:cs typeface="仿宋" panose="02010609060101010101" charset="-122"/>
                <a:sym typeface="+mn-ea"/>
              </a:rPr>
              <a:t>HR</a:t>
            </a:r>
            <a:r>
              <a:rPr lang="zh-CN" altLang="en-US" sz="4000" spc="42" dirty="0">
                <a:solidFill>
                  <a:schemeClr val="accent1"/>
                </a:solidFill>
                <a:latin typeface="仿宋" panose="02010609060101010101" charset="-122"/>
                <a:ea typeface="仿宋" panose="02010609060101010101" charset="-122"/>
                <a:cs typeface="仿宋" panose="02010609060101010101" charset="-122"/>
                <a:sym typeface="+mn-ea"/>
              </a:rPr>
              <a:t>的价值</a:t>
            </a:r>
            <a:endParaRPr lang="zh-CN" altLang="en-US" sz="4000" spc="42" dirty="0">
              <a:solidFill>
                <a:schemeClr val="accent1"/>
              </a:solidFill>
              <a:latin typeface="仿宋" panose="02010609060101010101" charset="-122"/>
              <a:ea typeface="仿宋" panose="02010609060101010101" charset="-122"/>
              <a:cs typeface="仿宋" panose="02010609060101010101" charset="-122"/>
              <a:sym typeface="+mn-ea"/>
            </a:endParaRPr>
          </a:p>
          <a:p>
            <a:pPr marL="0" marR="0" algn="l" fontAlgn="auto">
              <a:lnSpc>
                <a:spcPct val="100000"/>
              </a:lnSpc>
              <a:spcBef>
                <a:spcPts val="600"/>
              </a:spcBef>
              <a:spcAft>
                <a:spcPts val="0"/>
              </a:spcAft>
            </a:pPr>
            <a:r>
              <a:rPr lang="zh-CN" altLang="en-US" sz="4000" spc="42" dirty="0">
                <a:solidFill>
                  <a:schemeClr val="accent1"/>
                </a:solidFill>
                <a:latin typeface="仿宋" panose="02010609060101010101" charset="-122"/>
                <a:ea typeface="仿宋" panose="02010609060101010101" charset="-122"/>
                <a:cs typeface="仿宋" panose="02010609060101010101" charset="-122"/>
                <a:sym typeface="+mn-ea"/>
              </a:rPr>
              <a:t>（三）如何掌握社保</a:t>
            </a:r>
            <a:r>
              <a:rPr lang="zh-CN" sz="4000" spc="42" dirty="0">
                <a:solidFill>
                  <a:schemeClr val="accent1"/>
                </a:solidFill>
                <a:latin typeface="仿宋" panose="02010609060101010101" charset="-122"/>
                <a:ea typeface="仿宋" panose="02010609060101010101" charset="-122"/>
                <a:cs typeface="仿宋" panose="02010609060101010101" charset="-122"/>
                <a:sym typeface="+mn-ea"/>
              </a:rPr>
              <a:t>法规政策</a:t>
            </a:r>
            <a:endParaRPr lang="zh-CN" sz="4000" spc="42" dirty="0">
              <a:solidFill>
                <a:schemeClr val="accent1"/>
              </a:solidFill>
              <a:latin typeface="仿宋" panose="02010609060101010101" charset="-122"/>
              <a:ea typeface="仿宋" panose="02010609060101010101" charset="-122"/>
              <a:cs typeface="仿宋" panose="02010609060101010101" charset="-122"/>
              <a:sym typeface="+mn-ea"/>
            </a:endParaRPr>
          </a:p>
          <a:p>
            <a:pPr marL="0" marR="0" algn="l" fontAlgn="auto">
              <a:lnSpc>
                <a:spcPct val="100000"/>
              </a:lnSpc>
              <a:spcBef>
                <a:spcPts val="600"/>
              </a:spcBef>
              <a:spcAft>
                <a:spcPts val="0"/>
              </a:spcAft>
            </a:pPr>
            <a:r>
              <a:rPr lang="zh-CN" sz="4000" spc="42" dirty="0">
                <a:solidFill>
                  <a:schemeClr val="accent1"/>
                </a:solidFill>
                <a:latin typeface="仿宋" panose="02010609060101010101" charset="-122"/>
                <a:ea typeface="仿宋" panose="02010609060101010101" charset="-122"/>
                <a:cs typeface="仿宋" panose="02010609060101010101" charset="-122"/>
                <a:sym typeface="+mn-ea"/>
              </a:rPr>
              <a:t>（四）社保事务办理基本技能</a:t>
            </a:r>
            <a:endParaRPr lang="zh-CN" sz="4000" spc="150" dirty="0">
              <a:solidFill>
                <a:schemeClr val="accent1"/>
              </a:solidFill>
              <a:latin typeface="仿宋" panose="02010609060101010101" charset="-122"/>
              <a:ea typeface="仿宋" panose="02010609060101010101" charset="-122"/>
              <a:cs typeface="仿宋" panose="02010609060101010101" charset="-122"/>
            </a:endParaRPr>
          </a:p>
          <a:p>
            <a:endParaRPr lang="zh-CN" altLang="en-US" sz="4000" spc="150" dirty="0">
              <a:solidFill>
                <a:schemeClr val="accent1"/>
              </a:solidFill>
              <a:latin typeface="仿宋" panose="02010609060101010101" charset="-122"/>
              <a:ea typeface="仿宋" panose="02010609060101010101" charset="-122"/>
              <a:cs typeface="仿宋" panose="02010609060101010101" charset="-122"/>
            </a:endParaRPr>
          </a:p>
        </p:txBody>
      </p:sp>
      <p:pic>
        <p:nvPicPr>
          <p:cNvPr id="13" name="图片 12" descr="议和劳动人事学院logo"/>
          <p:cNvPicPr>
            <a:picLocks noChangeAspect="1"/>
          </p:cNvPicPr>
          <p:nvPr/>
        </p:nvPicPr>
        <p:blipFill>
          <a:blip r:embed="rId1"/>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2"/>
          <a:stretch>
            <a:fillRect/>
          </a:stretch>
        </p:blipFill>
        <p:spPr>
          <a:xfrm>
            <a:off x="8160385" y="309880"/>
            <a:ext cx="1550035" cy="5715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7745"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398485" y="304398"/>
            <a:ext cx="6000114" cy="676275"/>
          </a:xfrm>
          <a:prstGeom prst="rect">
            <a:avLst/>
          </a:prstGeom>
        </p:spPr>
        <p:txBody>
          <a:bodyPr vert="horz" wrap="square" lIns="0" tIns="0" rIns="0" bIns="0" rtlCol="0">
            <a:spAutoFit/>
          </a:bodyPr>
          <a:lstStyle/>
          <a:p>
            <a:pPr marL="0" marR="0">
              <a:lnSpc>
                <a:spcPts val="5275"/>
              </a:lnSpc>
              <a:spcBef>
                <a:spcPts val="0"/>
              </a:spcBef>
              <a:spcAft>
                <a:spcPts val="0"/>
              </a:spcAft>
            </a:pPr>
            <a:r>
              <a:rPr sz="4000" spc="205" dirty="0">
                <a:solidFill>
                  <a:schemeClr val="accent1"/>
                </a:solidFill>
                <a:latin typeface="黑体" panose="02010609060101010101" charset="-122"/>
                <a:ea typeface="黑体" panose="02010609060101010101" charset="-122"/>
                <a:cs typeface="QUIMMK+HYQiHeiKW-55S" panose="02000500000000000000" charset="-122"/>
              </a:rPr>
              <a:t>劳动能力鉴定提供的材料</a:t>
            </a:r>
            <a:endParaRPr sz="4000" spc="205" dirty="0">
              <a:solidFill>
                <a:schemeClr val="accent1"/>
              </a:solidFill>
              <a:latin typeface="黑体" panose="02010609060101010101" charset="-122"/>
              <a:ea typeface="黑体" panose="02010609060101010101" charset="-122"/>
              <a:cs typeface="QUIMMK+HYQiHeiKW-55S" panose="02000500000000000000"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7745"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733130" y="407670"/>
            <a:ext cx="5600065" cy="358140"/>
          </a:xfrm>
          <a:prstGeom prst="rect">
            <a:avLst/>
          </a:prstGeom>
        </p:spPr>
        <p:txBody>
          <a:bodyPr vert="horz" wrap="square" lIns="0" tIns="0" rIns="0" bIns="0" rtlCol="0">
            <a:spAutoFit/>
          </a:bodyPr>
          <a:lstStyle/>
          <a:p>
            <a:pPr marL="0" marR="0">
              <a:lnSpc>
                <a:spcPts val="2795"/>
              </a:lnSpc>
              <a:spcBef>
                <a:spcPts val="0"/>
              </a:spcBef>
              <a:spcAft>
                <a:spcPts val="0"/>
              </a:spcAft>
            </a:pPr>
            <a:r>
              <a:rPr sz="4000" dirty="0">
                <a:solidFill>
                  <a:schemeClr val="accent1"/>
                </a:solidFill>
                <a:latin typeface="黑体" panose="02010609060101010101" charset="-122"/>
                <a:ea typeface="黑体" panose="02010609060101010101" charset="-122"/>
                <a:cs typeface="KSBQSV+HYShuSongErKW" panose="02000500000000000000" charset="-122"/>
              </a:rPr>
              <a:t>劳动能力鉴定受理单</a:t>
            </a:r>
            <a:endParaRPr sz="4000" dirty="0">
              <a:solidFill>
                <a:schemeClr val="accent1"/>
              </a:solidFill>
              <a:latin typeface="黑体" panose="02010609060101010101" charset="-122"/>
              <a:ea typeface="黑体" panose="02010609060101010101" charset="-122"/>
              <a:cs typeface="KSBQSV+HYShuSongErKW" panose="02000500000000000000"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524600" y="0"/>
            <a:ext cx="9144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936330" y="548640"/>
            <a:ext cx="5888355" cy="358140"/>
          </a:xfrm>
          <a:prstGeom prst="rect">
            <a:avLst/>
          </a:prstGeom>
        </p:spPr>
        <p:txBody>
          <a:bodyPr vert="horz" wrap="square" lIns="0" tIns="0" rIns="0" bIns="0" rtlCol="0">
            <a:spAutoFit/>
          </a:bodyPr>
          <a:lstStyle/>
          <a:p>
            <a:pPr marL="0" marR="0">
              <a:lnSpc>
                <a:spcPts val="2795"/>
              </a:lnSpc>
              <a:spcBef>
                <a:spcPts val="0"/>
              </a:spcBef>
              <a:spcAft>
                <a:spcPts val="0"/>
              </a:spcAft>
            </a:pPr>
            <a:r>
              <a:rPr sz="4000" dirty="0">
                <a:solidFill>
                  <a:schemeClr val="accent1"/>
                </a:solidFill>
                <a:latin typeface="黑体" panose="02010609060101010101" charset="-122"/>
                <a:ea typeface="黑体" panose="02010609060101010101" charset="-122"/>
                <a:cs typeface="KSBQSV+HYShuSongErKW" panose="02000500000000000000" charset="-122"/>
              </a:rPr>
              <a:t>劳动能力鉴定结论书</a:t>
            </a:r>
            <a:endParaRPr sz="4000" dirty="0">
              <a:solidFill>
                <a:schemeClr val="accent1"/>
              </a:solidFill>
              <a:latin typeface="黑体" panose="02010609060101010101" charset="-122"/>
              <a:ea typeface="黑体" panose="02010609060101010101" charset="-122"/>
              <a:cs typeface="KSBQSV+HYShuSongErKW" panose="02000500000000000000"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646895" y="3012033"/>
            <a:ext cx="3013710"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理赔环节</a:t>
            </a:r>
            <a:endParaRPr sz="5400" spc="310" dirty="0">
              <a:solidFill>
                <a:srgbClr val="000000"/>
              </a:solidFill>
              <a:latin typeface="CQLAVV+HYKaiTiKW" panose="02000500000000000000" charset="-122"/>
              <a:cs typeface="CQLAVV+HYKaiTiKW" panose="02000500000000000000" charset="-122"/>
            </a:endParaRPr>
          </a:p>
        </p:txBody>
      </p:sp>
      <p:sp>
        <p:nvSpPr>
          <p:cNvPr id="4" name="object 4"/>
          <p:cNvSpPr txBox="1"/>
          <p:nvPr/>
        </p:nvSpPr>
        <p:spPr>
          <a:xfrm>
            <a:off x="2833970" y="3916908"/>
            <a:ext cx="6639561"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注意标准、顾全利益</a:t>
            </a:r>
            <a:endParaRPr sz="5400" spc="310" dirty="0">
              <a:solidFill>
                <a:srgbClr val="000000"/>
              </a:solidFill>
              <a:latin typeface="CQLAVV+HYKaiTiKW" panose="02000500000000000000" charset="-122"/>
              <a:cs typeface="CQLAVV+HYKaiTiKW"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569276" y="2059831"/>
            <a:ext cx="1269365" cy="2561590"/>
          </a:xfrm>
          <a:prstGeom prst="rect">
            <a:avLst/>
          </a:prstGeom>
        </p:spPr>
        <p:txBody>
          <a:bodyPr vert="horz" wrap="square" lIns="0" tIns="0" rIns="0" bIns="0" rtlCol="0">
            <a:spAutoFit/>
          </a:bodyPr>
          <a:lstStyle/>
          <a:p>
            <a:pPr marL="609600" marR="0">
              <a:lnSpc>
                <a:spcPts val="3995"/>
              </a:lnSpc>
              <a:spcBef>
                <a:spcPts val="0"/>
              </a:spcBef>
              <a:spcAft>
                <a:spcPts val="0"/>
              </a:spcAft>
            </a:pPr>
            <a:r>
              <a:rPr lang="zh-CN" altLang="en-US" sz="4000" dirty="0">
                <a:solidFill>
                  <a:srgbClr val="648190"/>
                </a:solidFill>
                <a:latin typeface="OWDGPN+HYFangSongKW" panose="02000500000000000000"/>
                <a:cs typeface="OWDGPN+HYFangSongKW" panose="02000500000000000000"/>
              </a:rPr>
              <a:t>风险与误区</a:t>
            </a:r>
            <a:endParaRPr lang="zh-CN" altLang="en-US" sz="4000" dirty="0">
              <a:solidFill>
                <a:srgbClr val="648190"/>
              </a:solidFill>
              <a:latin typeface="OWDGPN+HYFangSongKW" panose="02000500000000000000"/>
              <a:cs typeface="OWDGPN+HYFangSongKW" panose="02000500000000000000"/>
            </a:endParaRPr>
          </a:p>
        </p:txBody>
      </p:sp>
      <p:sp>
        <p:nvSpPr>
          <p:cNvPr id="4" name="object 4"/>
          <p:cNvSpPr txBox="1"/>
          <p:nvPr/>
        </p:nvSpPr>
        <p:spPr>
          <a:xfrm>
            <a:off x="4070315" y="2049343"/>
            <a:ext cx="5674992" cy="1052195"/>
          </a:xfrm>
          <a:prstGeom prst="rect">
            <a:avLst/>
          </a:prstGeom>
        </p:spPr>
        <p:txBody>
          <a:bodyPr vert="horz" wrap="square" lIns="0" tIns="0" rIns="0" bIns="0" rtlCol="0">
            <a:spAutoFit/>
          </a:bodyPr>
          <a:lstStyle/>
          <a:p>
            <a:pPr marL="0" marR="0">
              <a:lnSpc>
                <a:spcPct val="95000"/>
              </a:lnSpc>
              <a:spcBef>
                <a:spcPts val="0"/>
              </a:spcBef>
              <a:spcAft>
                <a:spcPts val="0"/>
              </a:spcAft>
            </a:pPr>
            <a:r>
              <a:rPr sz="2400" spc="155" dirty="0">
                <a:solidFill>
                  <a:schemeClr val="tx1"/>
                </a:solidFill>
                <a:latin typeface="仿宋" panose="02010609060101010101" charset="-122"/>
                <a:ea typeface="仿宋" panose="02010609060101010101" charset="-122"/>
                <a:cs typeface="仿宋" panose="02010609060101010101" charset="-122"/>
              </a:rPr>
              <a:t>1</a:t>
            </a:r>
            <a:r>
              <a:rPr lang="en-US" sz="2400" spc="155" dirty="0">
                <a:solidFill>
                  <a:schemeClr val="tx1"/>
                </a:solidFill>
                <a:latin typeface="仿宋" panose="02010609060101010101" charset="-122"/>
                <a:ea typeface="仿宋" panose="02010609060101010101" charset="-122"/>
                <a:cs typeface="仿宋" panose="02010609060101010101" charset="-122"/>
              </a:rPr>
              <a:t>.</a:t>
            </a:r>
            <a:r>
              <a:rPr sz="2400" spc="155" dirty="0">
                <a:solidFill>
                  <a:schemeClr val="tx1"/>
                </a:solidFill>
                <a:latin typeface="仿宋" panose="02010609060101010101" charset="-122"/>
                <a:ea typeface="仿宋" panose="02010609060101010101" charset="-122"/>
                <a:cs typeface="仿宋" panose="02010609060101010101" charset="-122"/>
              </a:rPr>
              <a:t>不了解政策</a:t>
            </a:r>
            <a:r>
              <a:rPr lang="en-US" sz="2400" spc="155" dirty="0">
                <a:solidFill>
                  <a:schemeClr val="tx1"/>
                </a:solidFill>
                <a:latin typeface="仿宋" panose="02010609060101010101" charset="-122"/>
                <a:ea typeface="仿宋" panose="02010609060101010101" charset="-122"/>
                <a:cs typeface="仿宋" panose="02010609060101010101" charset="-122"/>
              </a:rPr>
              <a:t>,</a:t>
            </a:r>
            <a:r>
              <a:rPr sz="2400" spc="155" dirty="0">
                <a:solidFill>
                  <a:schemeClr val="tx1"/>
                </a:solidFill>
                <a:latin typeface="仿宋" panose="02010609060101010101" charset="-122"/>
                <a:ea typeface="仿宋" panose="02010609060101010101" charset="-122"/>
                <a:cs typeface="仿宋" panose="02010609060101010101" charset="-122"/>
              </a:rPr>
              <a:t>对赔偿标准心里没有底</a:t>
            </a:r>
            <a:endParaRPr sz="2400" spc="155" dirty="0">
              <a:solidFill>
                <a:schemeClr val="tx1"/>
              </a:solidFill>
              <a:latin typeface="仿宋" panose="02010609060101010101" charset="-122"/>
              <a:ea typeface="仿宋" panose="02010609060101010101" charset="-122"/>
              <a:cs typeface="仿宋" panose="02010609060101010101" charset="-122"/>
            </a:endParaRPr>
          </a:p>
          <a:p>
            <a:pPr marL="0" marR="0">
              <a:lnSpc>
                <a:spcPct val="95000"/>
              </a:lnSpc>
              <a:spcBef>
                <a:spcPts val="0"/>
              </a:spcBef>
              <a:spcAft>
                <a:spcPts val="0"/>
              </a:spcAft>
            </a:pPr>
            <a:r>
              <a:rPr sz="2400" spc="155" dirty="0">
                <a:solidFill>
                  <a:schemeClr val="tx1"/>
                </a:solidFill>
                <a:latin typeface="仿宋" panose="02010609060101010101" charset="-122"/>
                <a:ea typeface="仿宋" panose="02010609060101010101" charset="-122"/>
                <a:cs typeface="仿宋" panose="02010609060101010101" charset="-122"/>
              </a:rPr>
              <a:t>2</a:t>
            </a:r>
            <a:r>
              <a:rPr lang="en-US" sz="2400" spc="155" dirty="0">
                <a:solidFill>
                  <a:schemeClr val="tx1"/>
                </a:solidFill>
                <a:latin typeface="仿宋" panose="02010609060101010101" charset="-122"/>
                <a:ea typeface="仿宋" panose="02010609060101010101" charset="-122"/>
                <a:cs typeface="仿宋" panose="02010609060101010101" charset="-122"/>
              </a:rPr>
              <a:t>.</a:t>
            </a:r>
            <a:r>
              <a:rPr sz="2400" spc="155" dirty="0">
                <a:solidFill>
                  <a:schemeClr val="tx1"/>
                </a:solidFill>
                <a:latin typeface="仿宋" panose="02010609060101010101" charset="-122"/>
                <a:ea typeface="仿宋" panose="02010609060101010101" charset="-122"/>
                <a:cs typeface="仿宋" panose="02010609060101010101" charset="-122"/>
              </a:rPr>
              <a:t>单位一味想以较小的代价处理</a:t>
            </a:r>
            <a:r>
              <a:rPr lang="en-US" sz="2400" spc="155" dirty="0">
                <a:solidFill>
                  <a:schemeClr val="tx1"/>
                </a:solidFill>
                <a:latin typeface="仿宋" panose="02010609060101010101" charset="-122"/>
                <a:ea typeface="仿宋" panose="02010609060101010101" charset="-122"/>
                <a:cs typeface="仿宋" panose="02010609060101010101" charset="-122"/>
              </a:rPr>
              <a:t>,</a:t>
            </a:r>
            <a:r>
              <a:rPr sz="2400" spc="155" dirty="0">
                <a:solidFill>
                  <a:schemeClr val="tx1"/>
                </a:solidFill>
                <a:latin typeface="仿宋" panose="02010609060101010101" charset="-122"/>
                <a:ea typeface="仿宋" panose="02010609060101010101" charset="-122"/>
                <a:cs typeface="仿宋" panose="02010609060101010101" charset="-122"/>
              </a:rPr>
              <a:t>余地</a:t>
            </a:r>
            <a:endParaRPr sz="2400" spc="155" dirty="0">
              <a:solidFill>
                <a:schemeClr val="tx1"/>
              </a:solidFill>
              <a:latin typeface="仿宋" panose="02010609060101010101" charset="-122"/>
              <a:ea typeface="仿宋" panose="02010609060101010101" charset="-122"/>
              <a:cs typeface="仿宋" panose="02010609060101010101" charset="-122"/>
            </a:endParaRPr>
          </a:p>
          <a:p>
            <a:pPr marL="0" marR="0">
              <a:lnSpc>
                <a:spcPct val="95000"/>
              </a:lnSpc>
              <a:spcBef>
                <a:spcPts val="0"/>
              </a:spcBef>
              <a:spcAft>
                <a:spcPts val="0"/>
              </a:spcAft>
            </a:pPr>
            <a:r>
              <a:rPr sz="2400" spc="155" dirty="0">
                <a:solidFill>
                  <a:schemeClr val="tx1"/>
                </a:solidFill>
                <a:latin typeface="仿宋" panose="02010609060101010101" charset="-122"/>
                <a:ea typeface="仿宋" panose="02010609060101010101" charset="-122"/>
                <a:cs typeface="仿宋" panose="02010609060101010101" charset="-122"/>
              </a:rPr>
              <a:t>小</a:t>
            </a:r>
            <a:r>
              <a:rPr lang="en-US" sz="2400" spc="155" dirty="0">
                <a:solidFill>
                  <a:schemeClr val="tx1"/>
                </a:solidFill>
                <a:latin typeface="仿宋" panose="02010609060101010101" charset="-122"/>
                <a:ea typeface="仿宋" panose="02010609060101010101" charset="-122"/>
                <a:cs typeface="仿宋" panose="02010609060101010101" charset="-122"/>
              </a:rPr>
              <a:t>,</a:t>
            </a:r>
            <a:r>
              <a:rPr sz="2400" spc="155" dirty="0">
                <a:solidFill>
                  <a:schemeClr val="tx1"/>
                </a:solidFill>
                <a:latin typeface="仿宋" panose="02010609060101010101" charset="-122"/>
                <a:ea typeface="仿宋" panose="02010609060101010101" charset="-122"/>
                <a:cs typeface="仿宋" panose="02010609060101010101" charset="-122"/>
              </a:rPr>
              <a:t>领导没有给予充分的授权</a:t>
            </a:r>
            <a:endParaRPr sz="2400" spc="155" dirty="0">
              <a:solidFill>
                <a:schemeClr val="tx1"/>
              </a:solidFill>
              <a:latin typeface="仿宋" panose="02010609060101010101" charset="-122"/>
              <a:ea typeface="仿宋" panose="02010609060101010101" charset="-122"/>
              <a:cs typeface="仿宋" panose="02010609060101010101" charset="-122"/>
            </a:endParaRPr>
          </a:p>
        </p:txBody>
      </p:sp>
      <p:sp>
        <p:nvSpPr>
          <p:cNvPr id="5" name="object 5"/>
          <p:cNvSpPr txBox="1"/>
          <p:nvPr/>
        </p:nvSpPr>
        <p:spPr>
          <a:xfrm>
            <a:off x="4070315" y="3212028"/>
            <a:ext cx="4478653" cy="664210"/>
          </a:xfrm>
          <a:prstGeom prst="rect">
            <a:avLst/>
          </a:prstGeom>
        </p:spPr>
        <p:txBody>
          <a:bodyPr vert="horz" wrap="square" lIns="0" tIns="0" rIns="0" bIns="0" rtlCol="0">
            <a:spAutoFit/>
          </a:bodyPr>
          <a:lstStyle/>
          <a:p>
            <a:pPr marL="0" marR="0">
              <a:lnSpc>
                <a:spcPct val="90000"/>
              </a:lnSpc>
              <a:spcBef>
                <a:spcPct val="0"/>
              </a:spcBef>
              <a:spcAft>
                <a:spcPts val="0"/>
              </a:spcAft>
            </a:pPr>
            <a:r>
              <a:rPr sz="2400" spc="155" dirty="0">
                <a:solidFill>
                  <a:schemeClr val="tx1"/>
                </a:solidFill>
                <a:latin typeface="仿宋" panose="02010609060101010101" charset="-122"/>
                <a:ea typeface="仿宋" panose="02010609060101010101" charset="-122"/>
                <a:cs typeface="仿宋" panose="02010609060101010101" charset="-122"/>
              </a:rPr>
              <a:t>3</a:t>
            </a:r>
            <a:r>
              <a:rPr lang="en-US" sz="2400" spc="155" dirty="0">
                <a:solidFill>
                  <a:schemeClr val="tx1"/>
                </a:solidFill>
                <a:latin typeface="仿宋" panose="02010609060101010101" charset="-122"/>
                <a:ea typeface="仿宋" panose="02010609060101010101" charset="-122"/>
                <a:cs typeface="仿宋" panose="02010609060101010101" charset="-122"/>
              </a:rPr>
              <a:t>.</a:t>
            </a:r>
            <a:r>
              <a:rPr sz="2400" spc="155" dirty="0">
                <a:solidFill>
                  <a:schemeClr val="tx1"/>
                </a:solidFill>
                <a:latin typeface="仿宋" panose="02010609060101010101" charset="-122"/>
                <a:ea typeface="仿宋" panose="02010609060101010101" charset="-122"/>
                <a:cs typeface="仿宋" panose="02010609060101010101" charset="-122"/>
              </a:rPr>
              <a:t>遇到无理取闹的员工怎么办？</a:t>
            </a:r>
            <a:endParaRPr sz="2400" spc="155" dirty="0">
              <a:solidFill>
                <a:schemeClr val="tx1"/>
              </a:solidFill>
              <a:latin typeface="仿宋" panose="02010609060101010101" charset="-122"/>
              <a:ea typeface="仿宋" panose="02010609060101010101" charset="-122"/>
              <a:cs typeface="仿宋" panose="02010609060101010101" charset="-122"/>
            </a:endParaRPr>
          </a:p>
          <a:p>
            <a:pPr marL="0" marR="0">
              <a:lnSpc>
                <a:spcPct val="90000"/>
              </a:lnSpc>
              <a:spcBef>
                <a:spcPct val="0"/>
              </a:spcBef>
              <a:spcAft>
                <a:spcPts val="0"/>
              </a:spcAft>
            </a:pPr>
            <a:r>
              <a:rPr sz="2400" spc="155" dirty="0">
                <a:solidFill>
                  <a:schemeClr val="tx1"/>
                </a:solidFill>
                <a:latin typeface="仿宋" panose="02010609060101010101" charset="-122"/>
                <a:ea typeface="仿宋" panose="02010609060101010101" charset="-122"/>
                <a:cs typeface="仿宋" panose="02010609060101010101" charset="-122"/>
              </a:rPr>
              <a:t>4</a:t>
            </a:r>
            <a:r>
              <a:rPr lang="en-US" sz="2400" spc="155" dirty="0">
                <a:solidFill>
                  <a:schemeClr val="tx1"/>
                </a:solidFill>
                <a:latin typeface="仿宋" panose="02010609060101010101" charset="-122"/>
                <a:ea typeface="仿宋" panose="02010609060101010101" charset="-122"/>
                <a:cs typeface="仿宋" panose="02010609060101010101" charset="-122"/>
              </a:rPr>
              <a:t>.</a:t>
            </a:r>
            <a:r>
              <a:rPr sz="2400" spc="155" dirty="0">
                <a:solidFill>
                  <a:schemeClr val="tx1"/>
                </a:solidFill>
                <a:latin typeface="仿宋" panose="02010609060101010101" charset="-122"/>
                <a:ea typeface="仿宋" panose="02010609060101010101" charset="-122"/>
                <a:cs typeface="仿宋" panose="02010609060101010101" charset="-122"/>
              </a:rPr>
              <a:t>没有控制谈判节奏</a:t>
            </a:r>
            <a:endParaRPr sz="2400" spc="155" dirty="0">
              <a:solidFill>
                <a:schemeClr val="tx1"/>
              </a:solidFill>
              <a:latin typeface="仿宋" panose="02010609060101010101" charset="-122"/>
              <a:ea typeface="仿宋" panose="02010609060101010101" charset="-122"/>
              <a:cs typeface="仿宋" panose="02010609060101010101" charset="-122"/>
            </a:endParaRPr>
          </a:p>
        </p:txBody>
      </p:sp>
      <p:sp>
        <p:nvSpPr>
          <p:cNvPr id="6" name="object 6"/>
          <p:cNvSpPr txBox="1"/>
          <p:nvPr/>
        </p:nvSpPr>
        <p:spPr>
          <a:xfrm>
            <a:off x="4070350" y="3949700"/>
            <a:ext cx="4273550" cy="281305"/>
          </a:xfrm>
          <a:prstGeom prst="rect">
            <a:avLst/>
          </a:prstGeom>
        </p:spPr>
        <p:txBody>
          <a:bodyPr vert="horz" wrap="square" lIns="0" tIns="0" rIns="0" bIns="0" rtlCol="0">
            <a:spAutoFit/>
          </a:bodyPr>
          <a:lstStyle/>
          <a:p>
            <a:pPr marL="0" marR="0">
              <a:lnSpc>
                <a:spcPts val="2195"/>
              </a:lnSpc>
              <a:spcBef>
                <a:spcPts val="0"/>
              </a:spcBef>
              <a:spcAft>
                <a:spcPts val="0"/>
              </a:spcAft>
            </a:pPr>
            <a:r>
              <a:rPr sz="2400" spc="155" dirty="0">
                <a:solidFill>
                  <a:schemeClr val="tx1"/>
                </a:solidFill>
                <a:latin typeface="仿宋" panose="02010609060101010101" charset="-122"/>
                <a:ea typeface="仿宋" panose="02010609060101010101" charset="-122"/>
                <a:cs typeface="仿宋" panose="02010609060101010101" charset="-122"/>
              </a:rPr>
              <a:t>5</a:t>
            </a:r>
            <a:r>
              <a:rPr lang="en-US" sz="2400" spc="155" dirty="0">
                <a:solidFill>
                  <a:schemeClr val="tx1"/>
                </a:solidFill>
                <a:latin typeface="仿宋" panose="02010609060101010101" charset="-122"/>
                <a:ea typeface="仿宋" panose="02010609060101010101" charset="-122"/>
                <a:cs typeface="仿宋" panose="02010609060101010101" charset="-122"/>
              </a:rPr>
              <a:t>.</a:t>
            </a:r>
            <a:r>
              <a:rPr sz="2400" spc="155" dirty="0">
                <a:solidFill>
                  <a:schemeClr val="tx1"/>
                </a:solidFill>
                <a:latin typeface="仿宋" panose="02010609060101010101" charset="-122"/>
                <a:ea typeface="仿宋" panose="02010609060101010101" charset="-122"/>
                <a:cs typeface="仿宋" panose="02010609060101010101" charset="-122"/>
              </a:rPr>
              <a:t>未能把握法</a:t>
            </a:r>
            <a:r>
              <a:rPr lang="zh-CN" sz="2400" spc="155" dirty="0">
                <a:solidFill>
                  <a:schemeClr val="tx1"/>
                </a:solidFill>
                <a:latin typeface="仿宋" panose="02010609060101010101" charset="-122"/>
                <a:ea typeface="仿宋" panose="02010609060101010101" charset="-122"/>
                <a:cs typeface="仿宋" panose="02010609060101010101" charset="-122"/>
              </a:rPr>
              <a:t>、</a:t>
            </a:r>
            <a:r>
              <a:rPr sz="2400" spc="155" dirty="0">
                <a:solidFill>
                  <a:schemeClr val="tx1"/>
                </a:solidFill>
                <a:latin typeface="仿宋" panose="02010609060101010101" charset="-122"/>
                <a:ea typeface="仿宋" panose="02010609060101010101" charset="-122"/>
                <a:cs typeface="仿宋" panose="02010609060101010101" charset="-122"/>
              </a:rPr>
              <a:t>理、情的度</a:t>
            </a:r>
            <a:endParaRPr sz="2400" spc="155" dirty="0">
              <a:solidFill>
                <a:schemeClr val="tx1"/>
              </a:solidFill>
              <a:latin typeface="仿宋" panose="02010609060101010101" charset="-122"/>
              <a:ea typeface="仿宋" panose="02010609060101010101" charset="-122"/>
              <a:cs typeface="仿宋" panose="02010609060101010101" charset="-122"/>
            </a:endParaRPr>
          </a:p>
        </p:txBody>
      </p:sp>
      <p:sp>
        <p:nvSpPr>
          <p:cNvPr id="7" name="object 7"/>
          <p:cNvSpPr txBox="1"/>
          <p:nvPr/>
        </p:nvSpPr>
        <p:spPr>
          <a:xfrm>
            <a:off x="4081145" y="4259580"/>
            <a:ext cx="4337050" cy="368935"/>
          </a:xfrm>
          <a:prstGeom prst="rect">
            <a:avLst/>
          </a:prstGeom>
        </p:spPr>
        <p:txBody>
          <a:bodyPr vert="horz" wrap="square" lIns="0" tIns="0" rIns="0" bIns="0" rtlCol="0">
            <a:spAutoFit/>
          </a:bodyPr>
          <a:lstStyle/>
          <a:p>
            <a:pPr marL="0" marR="0">
              <a:lnSpc>
                <a:spcPct val="100000"/>
              </a:lnSpc>
              <a:spcBef>
                <a:spcPts val="0"/>
              </a:spcBef>
              <a:spcAft>
                <a:spcPts val="0"/>
              </a:spcAft>
            </a:pPr>
            <a:r>
              <a:rPr sz="2400" spc="155" dirty="0">
                <a:solidFill>
                  <a:schemeClr val="tx1"/>
                </a:solidFill>
                <a:latin typeface="仿宋" panose="02010609060101010101" charset="-122"/>
                <a:ea typeface="仿宋" panose="02010609060101010101" charset="-122"/>
                <a:cs typeface="仿宋" panose="02010609060101010101" charset="-122"/>
              </a:rPr>
              <a:t>6</a:t>
            </a:r>
            <a:r>
              <a:rPr lang="en-US" sz="2400" spc="155" dirty="0">
                <a:solidFill>
                  <a:schemeClr val="tx1"/>
                </a:solidFill>
                <a:latin typeface="仿宋" panose="02010609060101010101" charset="-122"/>
                <a:ea typeface="仿宋" panose="02010609060101010101" charset="-122"/>
                <a:cs typeface="仿宋" panose="02010609060101010101" charset="-122"/>
              </a:rPr>
              <a:t>.</a:t>
            </a:r>
            <a:r>
              <a:rPr sz="2400" spc="155" dirty="0">
                <a:solidFill>
                  <a:schemeClr val="tx1"/>
                </a:solidFill>
                <a:latin typeface="仿宋" panose="02010609060101010101" charset="-122"/>
                <a:ea typeface="仿宋" panose="02010609060101010101" charset="-122"/>
                <a:cs typeface="仿宋" panose="02010609060101010101" charset="-122"/>
              </a:rPr>
              <a:t>私人协议未能实现私了效果</a:t>
            </a:r>
            <a:endParaRPr sz="2400" spc="155" dirty="0">
              <a:solidFill>
                <a:schemeClr val="tx1"/>
              </a:solidFill>
              <a:latin typeface="仿宋" panose="02010609060101010101" charset="-122"/>
              <a:ea typeface="仿宋" panose="02010609060101010101" charset="-122"/>
              <a:cs typeface="仿宋" panose="02010609060101010101"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48454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7464390" y="476338"/>
            <a:ext cx="2444115" cy="13468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latin typeface="仿宋" panose="02010609060101010101" charset="-122"/>
                <a:ea typeface="仿宋" panose="02010609060101010101" charset="-122"/>
                <a:cs typeface="VROIPI+STFangsong" panose="02000500000000000000" charset="-122"/>
              </a:rPr>
              <a:t>工伤理赔方案的汇报</a:t>
            </a:r>
            <a:endParaRPr sz="2000" dirty="0">
              <a:latin typeface="仿宋" panose="02010609060101010101" charset="-122"/>
              <a:ea typeface="仿宋" panose="02010609060101010101" charset="-122"/>
              <a:cs typeface="VROIPI+STFangsong" panose="02000500000000000000" charset="-122"/>
            </a:endParaRPr>
          </a:p>
          <a:p>
            <a:pPr marL="0" marR="0">
              <a:lnSpc>
                <a:spcPts val="2005"/>
              </a:lnSpc>
              <a:spcBef>
                <a:spcPts val="6495"/>
              </a:spcBef>
              <a:spcAft>
                <a:spcPts val="0"/>
              </a:spcAft>
            </a:pPr>
            <a:r>
              <a:rPr sz="2000" dirty="0">
                <a:latin typeface="仿宋" panose="02010609060101010101" charset="-122"/>
                <a:ea typeface="仿宋" panose="02010609060101010101" charset="-122"/>
                <a:cs typeface="VROIPI+STFangsong" panose="02000500000000000000" charset="-122"/>
              </a:rPr>
              <a:t>工伤理赔方案的预演</a:t>
            </a:r>
            <a:endParaRPr sz="2000" dirty="0">
              <a:latin typeface="仿宋" panose="02010609060101010101" charset="-122"/>
              <a:ea typeface="仿宋" panose="02010609060101010101" charset="-122"/>
              <a:cs typeface="VROIPI+STFangsong" panose="02000500000000000000" charset="-122"/>
            </a:endParaRPr>
          </a:p>
        </p:txBody>
      </p:sp>
      <p:sp>
        <p:nvSpPr>
          <p:cNvPr id="4" name="object 4"/>
          <p:cNvSpPr txBox="1"/>
          <p:nvPr/>
        </p:nvSpPr>
        <p:spPr>
          <a:xfrm>
            <a:off x="628716" y="2420511"/>
            <a:ext cx="1269365" cy="2049145"/>
          </a:xfrm>
          <a:prstGeom prst="rect">
            <a:avLst/>
          </a:prstGeom>
        </p:spPr>
        <p:txBody>
          <a:bodyPr vert="horz" wrap="square" lIns="0" tIns="0" rIns="0" bIns="0" rtlCol="0">
            <a:spAutoFit/>
          </a:bodyPr>
          <a:lstStyle/>
          <a:p>
            <a:pPr marL="609600" marR="0">
              <a:lnSpc>
                <a:spcPts val="3995"/>
              </a:lnSpc>
              <a:spcBef>
                <a:spcPts val="0"/>
              </a:spcBef>
              <a:spcAft>
                <a:spcPts val="0"/>
              </a:spcAft>
            </a:pPr>
            <a:r>
              <a:rPr lang="zh-CN" sz="4000" dirty="0">
                <a:solidFill>
                  <a:srgbClr val="648190"/>
                </a:solidFill>
                <a:latin typeface="黑体" panose="02010609060101010101" charset="-122"/>
                <a:ea typeface="黑体" panose="02010609060101010101" charset="-122"/>
                <a:cs typeface="OWDGPN+HYFangSongKW" panose="02000500000000000000"/>
              </a:rPr>
              <a:t>操作实务</a:t>
            </a:r>
            <a:endParaRPr lang="zh-CN" sz="4000" dirty="0">
              <a:solidFill>
                <a:srgbClr val="648190"/>
              </a:solidFill>
              <a:latin typeface="黑体" panose="02010609060101010101" charset="-122"/>
              <a:ea typeface="黑体" panose="02010609060101010101" charset="-122"/>
              <a:cs typeface="OWDGPN+HYFangSongKW" panose="02000500000000000000"/>
            </a:endParaRPr>
          </a:p>
        </p:txBody>
      </p:sp>
      <p:sp>
        <p:nvSpPr>
          <p:cNvPr id="5" name="object 5"/>
          <p:cNvSpPr txBox="1"/>
          <p:nvPr/>
        </p:nvSpPr>
        <p:spPr>
          <a:xfrm>
            <a:off x="3936965" y="1628901"/>
            <a:ext cx="1678939" cy="67691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chemeClr val="tx1"/>
                </a:solidFill>
                <a:latin typeface="仿宋" panose="02010609060101010101" charset="-122"/>
                <a:ea typeface="仿宋" panose="02010609060101010101" charset="-122"/>
                <a:cs typeface="VROIPI+STFangsong" panose="02000500000000000000" charset="-122"/>
              </a:rPr>
              <a:t>制定周详的</a:t>
            </a:r>
            <a:endParaRPr sz="2400" dirty="0">
              <a:solidFill>
                <a:schemeClr val="tx1"/>
              </a:solidFill>
              <a:latin typeface="仿宋" panose="02010609060101010101" charset="-122"/>
              <a:ea typeface="仿宋" panose="02010609060101010101" charset="-122"/>
              <a:cs typeface="VROIPI+STFangsong" panose="02000500000000000000" charset="-122"/>
            </a:endParaRPr>
          </a:p>
          <a:p>
            <a:pPr marL="152400" marR="0">
              <a:lnSpc>
                <a:spcPts val="2400"/>
              </a:lnSpc>
              <a:spcBef>
                <a:spcPts val="480"/>
              </a:spcBef>
              <a:spcAft>
                <a:spcPts val="0"/>
              </a:spcAft>
            </a:pPr>
            <a:r>
              <a:rPr sz="2400" dirty="0">
                <a:solidFill>
                  <a:schemeClr val="tx1"/>
                </a:solidFill>
                <a:latin typeface="仿宋" panose="02010609060101010101" charset="-122"/>
                <a:ea typeface="仿宋" panose="02010609060101010101" charset="-122"/>
                <a:cs typeface="VROIPI+STFangsong" panose="02000500000000000000" charset="-122"/>
              </a:rPr>
              <a:t>理赔方案</a:t>
            </a:r>
            <a:endParaRPr sz="2400" dirty="0">
              <a:solidFill>
                <a:schemeClr val="tx1"/>
              </a:solidFill>
              <a:latin typeface="仿宋" panose="02010609060101010101" charset="-122"/>
              <a:ea typeface="仿宋" panose="02010609060101010101" charset="-122"/>
              <a:cs typeface="VROIPI+STFangsong" panose="02000500000000000000" charset="-122"/>
            </a:endParaRPr>
          </a:p>
        </p:txBody>
      </p:sp>
      <p:sp>
        <p:nvSpPr>
          <p:cNvPr id="6" name="object 6"/>
          <p:cNvSpPr txBox="1"/>
          <p:nvPr/>
        </p:nvSpPr>
        <p:spPr>
          <a:xfrm>
            <a:off x="7464390" y="2420708"/>
            <a:ext cx="2698750" cy="51371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latin typeface="仿宋" panose="02010609060101010101" charset="-122"/>
                <a:ea typeface="仿宋" panose="02010609060101010101" charset="-122"/>
                <a:cs typeface="VROIPI+STFangsong" panose="02000500000000000000" charset="-122"/>
              </a:rPr>
              <a:t>双方协商人员选定、场所选定</a:t>
            </a:r>
            <a:endParaRPr sz="2000" dirty="0">
              <a:latin typeface="仿宋" panose="02010609060101010101" charset="-122"/>
              <a:ea typeface="仿宋" panose="02010609060101010101" charset="-122"/>
              <a:cs typeface="VROIPI+STFangsong" panose="02000500000000000000" charset="-122"/>
            </a:endParaRPr>
          </a:p>
        </p:txBody>
      </p:sp>
      <p:sp>
        <p:nvSpPr>
          <p:cNvPr id="7" name="object 7"/>
          <p:cNvSpPr txBox="1"/>
          <p:nvPr/>
        </p:nvSpPr>
        <p:spPr>
          <a:xfrm>
            <a:off x="7456135" y="3429088"/>
            <a:ext cx="2444115" cy="256540"/>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latin typeface="仿宋" panose="02010609060101010101" charset="-122"/>
                <a:ea typeface="仿宋" panose="02010609060101010101" charset="-122"/>
                <a:cs typeface="VROIPI+STFangsong" panose="02000500000000000000" charset="-122"/>
              </a:rPr>
              <a:t>我方三道防线的设置</a:t>
            </a:r>
            <a:endParaRPr sz="2000" dirty="0">
              <a:latin typeface="仿宋" panose="02010609060101010101" charset="-122"/>
              <a:ea typeface="仿宋" panose="02010609060101010101" charset="-122"/>
              <a:cs typeface="VROIPI+STFangsong" panose="02000500000000000000" charset="-122"/>
            </a:endParaRPr>
          </a:p>
        </p:txBody>
      </p:sp>
      <p:sp>
        <p:nvSpPr>
          <p:cNvPr id="8" name="object 8"/>
          <p:cNvSpPr txBox="1"/>
          <p:nvPr/>
        </p:nvSpPr>
        <p:spPr>
          <a:xfrm>
            <a:off x="7456135" y="4652645"/>
            <a:ext cx="2403475" cy="256540"/>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latin typeface="仿宋" panose="02010609060101010101" charset="-122"/>
                <a:ea typeface="仿宋" panose="02010609060101010101" charset="-122"/>
                <a:cs typeface="VROIPI+STFangsong" panose="02000500000000000000" charset="-122"/>
              </a:rPr>
              <a:t>迫使对方亮出底牌</a:t>
            </a:r>
            <a:endParaRPr sz="2000" dirty="0">
              <a:solidFill>
                <a:srgbClr val="000000"/>
              </a:solidFill>
              <a:latin typeface="仿宋" panose="02010609060101010101" charset="-122"/>
              <a:ea typeface="仿宋" panose="02010609060101010101" charset="-122"/>
              <a:cs typeface="VROIPI+STFangsong" panose="02000500000000000000" charset="-122"/>
            </a:endParaRPr>
          </a:p>
        </p:txBody>
      </p:sp>
      <p:sp>
        <p:nvSpPr>
          <p:cNvPr id="9" name="object 9"/>
          <p:cNvSpPr txBox="1"/>
          <p:nvPr/>
        </p:nvSpPr>
        <p:spPr>
          <a:xfrm>
            <a:off x="3784565" y="4774056"/>
            <a:ext cx="1984374" cy="30734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latin typeface="仿宋" panose="02010609060101010101" charset="-122"/>
                <a:ea typeface="仿宋" panose="02010609060101010101" charset="-122"/>
                <a:cs typeface="VROIPI+STFangsong" panose="02000500000000000000" charset="-122"/>
              </a:rPr>
              <a:t>具体谈判技巧</a:t>
            </a:r>
            <a:endParaRPr sz="2400" dirty="0">
              <a:latin typeface="仿宋" panose="02010609060101010101" charset="-122"/>
              <a:ea typeface="仿宋" panose="02010609060101010101" charset="-122"/>
              <a:cs typeface="VROIPI+STFangsong" panose="02000500000000000000" charset="-122"/>
            </a:endParaRPr>
          </a:p>
        </p:txBody>
      </p:sp>
      <p:sp>
        <p:nvSpPr>
          <p:cNvPr id="10" name="文本框 9"/>
          <p:cNvSpPr txBox="1"/>
          <p:nvPr/>
        </p:nvSpPr>
        <p:spPr>
          <a:xfrm>
            <a:off x="7392635" y="5516880"/>
            <a:ext cx="2403475" cy="398780"/>
          </a:xfrm>
          <a:prstGeom prst="rect">
            <a:avLst/>
          </a:prstGeom>
          <a:noFill/>
        </p:spPr>
        <p:txBody>
          <a:bodyPr wrap="square" rtlCol="0">
            <a:spAutoFit/>
          </a:bodyPr>
          <a:p>
            <a:r>
              <a:rPr sz="2000" dirty="0">
                <a:latin typeface="仿宋" panose="02010609060101010101" charset="-122"/>
                <a:ea typeface="仿宋" panose="02010609060101010101" charset="-122"/>
                <a:cs typeface="VROIPI+STFangsong" panose="02000500000000000000" charset="-122"/>
                <a:sym typeface="+mn-ea"/>
              </a:rPr>
              <a:t>法理情的组合运用</a:t>
            </a:r>
            <a:endParaRPr lang="zh-CN" altLang="en-US" sz="2000">
              <a:latin typeface="仿宋" panose="02010609060101010101" charset="-122"/>
              <a:ea typeface="仿宋" panose="02010609060101010101"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728175" y="620395"/>
            <a:ext cx="3837305"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dirty="0">
                <a:solidFill>
                  <a:schemeClr val="accent1"/>
                </a:solidFill>
                <a:latin typeface="黑体" panose="02010609060101010101" charset="-122"/>
                <a:ea typeface="黑体" panose="02010609060101010101" charset="-122"/>
                <a:cs typeface="DEFMKL+HYFangSongKW" panose="02000500000000000000" charset="-122"/>
              </a:rPr>
              <a:t>工伤待遇范围</a:t>
            </a:r>
            <a:endParaRPr sz="4000" dirty="0">
              <a:solidFill>
                <a:schemeClr val="accent1"/>
              </a:solidFill>
              <a:latin typeface="黑体" panose="02010609060101010101" charset="-122"/>
              <a:ea typeface="黑体" panose="02010609060101010101" charset="-122"/>
              <a:cs typeface="DEFMKL+HYFangSongKW" panose="02000500000000000000" charset="-122"/>
            </a:endParaRPr>
          </a:p>
        </p:txBody>
      </p:sp>
      <p:sp>
        <p:nvSpPr>
          <p:cNvPr id="4" name="object 4"/>
          <p:cNvSpPr txBox="1"/>
          <p:nvPr/>
        </p:nvSpPr>
        <p:spPr>
          <a:xfrm>
            <a:off x="2941932" y="1854652"/>
            <a:ext cx="2698750" cy="1642110"/>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工伤医疗康复待遇（基</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5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金支付）：</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5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治疗、康复性治疗</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5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辅助器具安装配置</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5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住院伙食补助</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5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转外地治疗的交通食宿</a:t>
            </a:r>
            <a:endParaRPr sz="2000" dirty="0">
              <a:solidFill>
                <a:srgbClr val="000000"/>
              </a:solidFill>
              <a:latin typeface="仿宋" panose="02010609060101010101" charset="-122"/>
              <a:ea typeface="仿宋" panose="02010609060101010101" charset="-122"/>
              <a:cs typeface="KSBQSV+HYShuSongErKW" panose="02000500000000000000" charset="-122"/>
            </a:endParaRPr>
          </a:p>
        </p:txBody>
      </p:sp>
      <p:sp>
        <p:nvSpPr>
          <p:cNvPr id="5" name="object 5"/>
          <p:cNvSpPr txBox="1"/>
          <p:nvPr/>
        </p:nvSpPr>
        <p:spPr>
          <a:xfrm>
            <a:off x="7203506" y="1854652"/>
            <a:ext cx="2698750" cy="256540"/>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停工留薪期待遇（单位</a:t>
            </a:r>
            <a:endParaRPr sz="2000" dirty="0">
              <a:solidFill>
                <a:srgbClr val="000000"/>
              </a:solidFill>
              <a:latin typeface="仿宋" panose="02010609060101010101" charset="-122"/>
              <a:ea typeface="仿宋" panose="02010609060101010101" charset="-122"/>
              <a:cs typeface="KSBQSV+HYShuSongErKW" panose="02000500000000000000" charset="-122"/>
            </a:endParaRPr>
          </a:p>
        </p:txBody>
      </p:sp>
      <p:sp>
        <p:nvSpPr>
          <p:cNvPr id="6" name="object 6"/>
          <p:cNvSpPr txBox="1"/>
          <p:nvPr/>
        </p:nvSpPr>
        <p:spPr>
          <a:xfrm>
            <a:off x="6510810" y="2019165"/>
            <a:ext cx="491460" cy="343535"/>
          </a:xfrm>
          <a:prstGeom prst="rect">
            <a:avLst/>
          </a:prstGeom>
        </p:spPr>
        <p:txBody>
          <a:bodyPr vert="horz" wrap="square" lIns="0" tIns="0" rIns="0" bIns="0" rtlCol="0">
            <a:spAutoFit/>
          </a:bodyPr>
          <a:lstStyle/>
          <a:p>
            <a:pPr marL="0" marR="0">
              <a:lnSpc>
                <a:spcPts val="2680"/>
              </a:lnSpc>
              <a:spcBef>
                <a:spcPts val="0"/>
              </a:spcBef>
              <a:spcAft>
                <a:spcPts val="0"/>
              </a:spcAft>
            </a:pPr>
            <a:r>
              <a:rPr sz="2400" b="1" dirty="0">
                <a:solidFill>
                  <a:srgbClr val="FFFFFF"/>
                </a:solidFill>
                <a:latin typeface="BIHHNK+Arial Bold" panose="02000500000000000000"/>
                <a:cs typeface="BIHHNK+Arial Bold" panose="02000500000000000000"/>
              </a:rPr>
              <a:t>02</a:t>
            </a:r>
            <a:endParaRPr sz="2400" b="1" dirty="0">
              <a:solidFill>
                <a:srgbClr val="FFFFFF"/>
              </a:solidFill>
              <a:latin typeface="BIHHNK+Arial Bold" panose="02000500000000000000"/>
              <a:cs typeface="BIHHNK+Arial Bold" panose="02000500000000000000"/>
            </a:endParaRPr>
          </a:p>
        </p:txBody>
      </p:sp>
      <p:sp>
        <p:nvSpPr>
          <p:cNvPr id="7" name="object 7"/>
          <p:cNvSpPr txBox="1"/>
          <p:nvPr/>
        </p:nvSpPr>
        <p:spPr>
          <a:xfrm>
            <a:off x="911926" y="2060440"/>
            <a:ext cx="530830" cy="2714625"/>
          </a:xfrm>
          <a:prstGeom prst="rect">
            <a:avLst/>
          </a:prstGeom>
        </p:spPr>
        <p:txBody>
          <a:bodyPr vert="horz" wrap="square" lIns="0" tIns="0" rIns="0" bIns="0" rtlCol="0">
            <a:spAutoFit/>
          </a:bodyPr>
          <a:lstStyle/>
          <a:p>
            <a:pPr marL="0" marR="0">
              <a:lnSpc>
                <a:spcPts val="2680"/>
              </a:lnSpc>
              <a:spcBef>
                <a:spcPts val="0"/>
              </a:spcBef>
              <a:spcAft>
                <a:spcPts val="0"/>
              </a:spcAft>
            </a:pPr>
            <a:r>
              <a:rPr sz="2400" b="1" dirty="0">
                <a:solidFill>
                  <a:srgbClr val="FFFFFF"/>
                </a:solidFill>
                <a:latin typeface="BIHHNK+Arial Bold" panose="02000500000000000000"/>
                <a:cs typeface="BIHHNK+Arial Bold" panose="02000500000000000000"/>
              </a:rPr>
              <a:t>01</a:t>
            </a:r>
            <a:endParaRPr sz="2400" b="1" dirty="0">
              <a:solidFill>
                <a:srgbClr val="FFFFFF"/>
              </a:solidFill>
              <a:latin typeface="BIHHNK+Arial Bold" panose="02000500000000000000"/>
              <a:cs typeface="BIHHNK+Arial Bold" panose="02000500000000000000"/>
            </a:endParaRPr>
          </a:p>
          <a:p>
            <a:pPr marL="39370" marR="0">
              <a:lnSpc>
                <a:spcPts val="2680"/>
              </a:lnSpc>
              <a:spcBef>
                <a:spcPts val="15810"/>
              </a:spcBef>
              <a:spcAft>
                <a:spcPts val="0"/>
              </a:spcAft>
            </a:pPr>
            <a:r>
              <a:rPr sz="2400" b="1" dirty="0">
                <a:solidFill>
                  <a:srgbClr val="FFFFFF"/>
                </a:solidFill>
                <a:latin typeface="BIHHNK+Arial Bold" panose="02000500000000000000"/>
                <a:cs typeface="BIHHNK+Arial Bold" panose="02000500000000000000"/>
              </a:rPr>
              <a:t>03</a:t>
            </a:r>
            <a:endParaRPr sz="2400" b="1" dirty="0">
              <a:solidFill>
                <a:srgbClr val="FFFFFF"/>
              </a:solidFill>
              <a:latin typeface="BIHHNK+Arial Bold" panose="02000500000000000000"/>
              <a:cs typeface="BIHHNK+Arial Bold" panose="02000500000000000000"/>
            </a:endParaRPr>
          </a:p>
        </p:txBody>
      </p:sp>
      <p:sp>
        <p:nvSpPr>
          <p:cNvPr id="8" name="object 8"/>
          <p:cNvSpPr txBox="1"/>
          <p:nvPr/>
        </p:nvSpPr>
        <p:spPr>
          <a:xfrm>
            <a:off x="7203506" y="2128972"/>
            <a:ext cx="2698750" cy="158940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支付）：</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0"/>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停工留薪期工资（原工资福利）</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0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停工留薪期护理（治疗</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5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期间生活不能自理需护</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0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理的护理费）</a:t>
            </a:r>
            <a:endParaRPr sz="2000" dirty="0">
              <a:solidFill>
                <a:srgbClr val="000000"/>
              </a:solidFill>
              <a:latin typeface="仿宋" panose="02010609060101010101" charset="-122"/>
              <a:ea typeface="仿宋" panose="02010609060101010101" charset="-122"/>
              <a:cs typeface="KSBQSV+HYShuSongErKW" panose="02000500000000000000" charset="-122"/>
            </a:endParaRPr>
          </a:p>
        </p:txBody>
      </p:sp>
      <p:sp>
        <p:nvSpPr>
          <p:cNvPr id="9" name="object 9"/>
          <p:cNvSpPr txBox="1"/>
          <p:nvPr/>
        </p:nvSpPr>
        <p:spPr>
          <a:xfrm>
            <a:off x="2941932" y="4156985"/>
            <a:ext cx="2698750" cy="1041400"/>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伤残待遇：</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0"/>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一次性伤残补助金（基金支付）</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0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伤残津贴生活</a:t>
            </a:r>
            <a:endParaRPr sz="2000" dirty="0">
              <a:solidFill>
                <a:srgbClr val="000000"/>
              </a:solidFill>
              <a:latin typeface="仿宋" panose="02010609060101010101" charset="-122"/>
              <a:ea typeface="仿宋" panose="02010609060101010101" charset="-122"/>
              <a:cs typeface="KSBQSV+HYShuSongErKW" panose="02000500000000000000" charset="-122"/>
            </a:endParaRPr>
          </a:p>
        </p:txBody>
      </p:sp>
      <p:sp>
        <p:nvSpPr>
          <p:cNvPr id="10" name="object 10"/>
          <p:cNvSpPr txBox="1"/>
          <p:nvPr/>
        </p:nvSpPr>
        <p:spPr>
          <a:xfrm>
            <a:off x="7203506" y="4156985"/>
            <a:ext cx="2953385" cy="135826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工亡待遇（基金支付）：</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5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一次性工亡补助金</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5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丧葬补助金</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5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sym typeface="+mn-ea"/>
              </a:rPr>
              <a:t>供养亲属抚恤金</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05"/>
              </a:spcBef>
              <a:spcAft>
                <a:spcPts val="0"/>
              </a:spcAft>
            </a:pPr>
            <a:endParaRPr sz="2000" dirty="0">
              <a:solidFill>
                <a:srgbClr val="000000"/>
              </a:solidFill>
              <a:latin typeface="仿宋" panose="02010609060101010101" charset="-122"/>
              <a:ea typeface="仿宋" panose="02010609060101010101" charset="-122"/>
              <a:cs typeface="KSBQSV+HYShuSongErKW" panose="02000500000000000000" charset="-122"/>
            </a:endParaRPr>
          </a:p>
        </p:txBody>
      </p:sp>
      <p:sp>
        <p:nvSpPr>
          <p:cNvPr id="11" name="object 11"/>
          <p:cNvSpPr txBox="1"/>
          <p:nvPr/>
        </p:nvSpPr>
        <p:spPr>
          <a:xfrm>
            <a:off x="6491125" y="4353286"/>
            <a:ext cx="491460" cy="343535"/>
          </a:xfrm>
          <a:prstGeom prst="rect">
            <a:avLst/>
          </a:prstGeom>
        </p:spPr>
        <p:txBody>
          <a:bodyPr vert="horz" wrap="square" lIns="0" tIns="0" rIns="0" bIns="0" rtlCol="0">
            <a:spAutoFit/>
          </a:bodyPr>
          <a:lstStyle/>
          <a:p>
            <a:pPr marL="0" marR="0">
              <a:lnSpc>
                <a:spcPts val="2680"/>
              </a:lnSpc>
              <a:spcBef>
                <a:spcPts val="0"/>
              </a:spcBef>
              <a:spcAft>
                <a:spcPts val="0"/>
              </a:spcAft>
            </a:pPr>
            <a:r>
              <a:rPr sz="2400" b="1" dirty="0">
                <a:solidFill>
                  <a:srgbClr val="FFFFFF"/>
                </a:solidFill>
                <a:latin typeface="BIHHNK+Arial Bold" panose="02000500000000000000"/>
                <a:cs typeface="BIHHNK+Arial Bold" panose="02000500000000000000"/>
              </a:rPr>
              <a:t>04</a:t>
            </a:r>
            <a:endParaRPr sz="2400" b="1" dirty="0">
              <a:solidFill>
                <a:srgbClr val="FFFFFF"/>
              </a:solidFill>
              <a:latin typeface="BIHHNK+Arial Bold" panose="02000500000000000000"/>
              <a:cs typeface="BIHHNK+Arial Bold" panose="02000500000000000000"/>
            </a:endParaRPr>
          </a:p>
        </p:txBody>
      </p:sp>
      <p:sp>
        <p:nvSpPr>
          <p:cNvPr id="12" name="object 12"/>
          <p:cNvSpPr txBox="1"/>
          <p:nvPr/>
        </p:nvSpPr>
        <p:spPr>
          <a:xfrm>
            <a:off x="2941932" y="5229500"/>
            <a:ext cx="2698750" cy="80454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sym typeface="+mn-ea"/>
              </a:rPr>
              <a:t>生活</a:t>
            </a:r>
            <a:r>
              <a:rPr sz="2000" dirty="0">
                <a:solidFill>
                  <a:srgbClr val="000000"/>
                </a:solidFill>
                <a:latin typeface="仿宋" panose="02010609060101010101" charset="-122"/>
                <a:ea typeface="仿宋" panose="02010609060101010101" charset="-122"/>
                <a:cs typeface="KSBQSV+HYShuSongErKW" panose="02000500000000000000" charset="-122"/>
              </a:rPr>
              <a:t>护理费（基金支付）</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5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一次性工伤医疗补助金</a:t>
            </a:r>
            <a:endParaRPr sz="2000" dirty="0">
              <a:solidFill>
                <a:srgbClr val="000000"/>
              </a:solidFill>
              <a:latin typeface="仿宋" panose="02010609060101010101" charset="-122"/>
              <a:ea typeface="仿宋" panose="02010609060101010101" charset="-122"/>
              <a:cs typeface="KSBQSV+HYShuSongErKW" panose="02000500000000000000" charset="-122"/>
            </a:endParaRPr>
          </a:p>
          <a:p>
            <a:pPr marL="0" marR="0">
              <a:lnSpc>
                <a:spcPts val="2005"/>
              </a:lnSpc>
              <a:spcBef>
                <a:spcPts val="105"/>
              </a:spcBef>
              <a:spcAft>
                <a:spcPts val="0"/>
              </a:spcAft>
            </a:pPr>
            <a:r>
              <a:rPr sz="2000" dirty="0">
                <a:solidFill>
                  <a:srgbClr val="000000"/>
                </a:solidFill>
                <a:latin typeface="仿宋" panose="02010609060101010101" charset="-122"/>
                <a:ea typeface="仿宋" panose="02010609060101010101" charset="-122"/>
                <a:cs typeface="KSBQSV+HYShuSongErKW" panose="02000500000000000000" charset="-122"/>
              </a:rPr>
              <a:t>伤残就业补助金</a:t>
            </a:r>
            <a:endParaRPr sz="2000" dirty="0">
              <a:solidFill>
                <a:srgbClr val="000000"/>
              </a:solidFill>
              <a:latin typeface="仿宋" panose="02010609060101010101" charset="-122"/>
              <a:ea typeface="仿宋" panose="02010609060101010101" charset="-122"/>
              <a:cs typeface="KSBQSV+HYShuSongErKW" panose="02000500000000000000"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7745"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437980" y="131678"/>
            <a:ext cx="3863974" cy="676275"/>
          </a:xfrm>
          <a:prstGeom prst="rect">
            <a:avLst/>
          </a:prstGeom>
        </p:spPr>
        <p:txBody>
          <a:bodyPr vert="horz" wrap="square" lIns="0" tIns="0" rIns="0" bIns="0" rtlCol="0">
            <a:spAutoFit/>
          </a:bodyPr>
          <a:lstStyle/>
          <a:p>
            <a:pPr marL="0" marR="0">
              <a:lnSpc>
                <a:spcPts val="5275"/>
              </a:lnSpc>
              <a:spcBef>
                <a:spcPts val="0"/>
              </a:spcBef>
              <a:spcAft>
                <a:spcPts val="0"/>
              </a:spcAft>
            </a:pPr>
            <a:r>
              <a:rPr sz="4000" spc="205" dirty="0">
                <a:solidFill>
                  <a:schemeClr val="accent1"/>
                </a:solidFill>
                <a:latin typeface="黑体" panose="02010609060101010101" charset="-122"/>
                <a:ea typeface="黑体" panose="02010609060101010101" charset="-122"/>
                <a:cs typeface="QUIMMK+HYQiHeiKW-55S" panose="02000500000000000000" charset="-122"/>
              </a:rPr>
              <a:t>工伤待遇知多少</a:t>
            </a:r>
            <a:endParaRPr sz="4000" spc="205" dirty="0">
              <a:solidFill>
                <a:schemeClr val="accent1"/>
              </a:solidFill>
              <a:latin typeface="黑体" panose="02010609060101010101" charset="-122"/>
              <a:ea typeface="黑体" panose="02010609060101010101" charset="-122"/>
              <a:cs typeface="QUIMMK+HYQiHeiKW-55S" panose="02000500000000000000" charset="-122"/>
            </a:endParaRPr>
          </a:p>
        </p:txBody>
      </p:sp>
      <p:sp>
        <p:nvSpPr>
          <p:cNvPr id="4" name="object 4"/>
          <p:cNvSpPr txBox="1"/>
          <p:nvPr/>
        </p:nvSpPr>
        <p:spPr>
          <a:xfrm>
            <a:off x="1003900" y="895497"/>
            <a:ext cx="66167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FFFFFF"/>
                </a:solidFill>
                <a:latin typeface="QUIMMK+HYQiHeiKW-55S" panose="02000500000000000000" charset="-122"/>
                <a:cs typeface="QUIMMK+HYQiHeiKW-55S" panose="02000500000000000000" charset="-122"/>
              </a:rPr>
              <a:t>项目</a:t>
            </a:r>
            <a:endParaRPr sz="2000" dirty="0">
              <a:solidFill>
                <a:srgbClr val="FFFFFF"/>
              </a:solidFill>
              <a:latin typeface="QUIMMK+HYQiHeiKW-55S" panose="02000500000000000000" charset="-122"/>
              <a:cs typeface="QUIMMK+HYQiHeiKW-55S" panose="02000500000000000000" charset="-122"/>
            </a:endParaRPr>
          </a:p>
        </p:txBody>
      </p:sp>
      <p:sp>
        <p:nvSpPr>
          <p:cNvPr id="5" name="object 5"/>
          <p:cNvSpPr txBox="1"/>
          <p:nvPr/>
        </p:nvSpPr>
        <p:spPr>
          <a:xfrm>
            <a:off x="3936330" y="895497"/>
            <a:ext cx="2444115"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FFFFFF"/>
                </a:solidFill>
                <a:latin typeface="QUIMMK+HYQiHeiKW-55S" panose="02000500000000000000" charset="-122"/>
                <a:cs typeface="QUIMMK+HYQiHeiKW-55S" panose="02000500000000000000" charset="-122"/>
              </a:rPr>
              <a:t>由工伤保险基金承担</a:t>
            </a:r>
            <a:endParaRPr sz="2000" dirty="0">
              <a:solidFill>
                <a:srgbClr val="FFFFFF"/>
              </a:solidFill>
              <a:latin typeface="QUIMMK+HYQiHeiKW-55S" panose="02000500000000000000" charset="-122"/>
              <a:cs typeface="QUIMMK+HYQiHeiKW-55S" panose="02000500000000000000" charset="-122"/>
            </a:endParaRPr>
          </a:p>
        </p:txBody>
      </p:sp>
      <p:sp>
        <p:nvSpPr>
          <p:cNvPr id="6" name="object 6"/>
          <p:cNvSpPr txBox="1"/>
          <p:nvPr/>
        </p:nvSpPr>
        <p:spPr>
          <a:xfrm>
            <a:off x="7752045" y="895497"/>
            <a:ext cx="1934845"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FFFFFF"/>
                </a:solidFill>
                <a:latin typeface="QUIMMK+HYQiHeiKW-55S" panose="02000500000000000000" charset="-122"/>
                <a:cs typeface="QUIMMK+HYQiHeiKW-55S" panose="02000500000000000000" charset="-122"/>
              </a:rPr>
              <a:t>由用人单位承担</a:t>
            </a:r>
            <a:endParaRPr sz="2000" dirty="0">
              <a:solidFill>
                <a:srgbClr val="FFFFFF"/>
              </a:solidFill>
              <a:latin typeface="QUIMMK+HYQiHeiKW-55S" panose="02000500000000000000" charset="-122"/>
              <a:cs typeface="QUIMMK+HYQiHeiKW-55S" panose="02000500000000000000" charset="-122"/>
            </a:endParaRPr>
          </a:p>
        </p:txBody>
      </p:sp>
      <p:sp>
        <p:nvSpPr>
          <p:cNvPr id="10" name="object 10"/>
          <p:cNvSpPr txBox="1"/>
          <p:nvPr/>
        </p:nvSpPr>
        <p:spPr>
          <a:xfrm>
            <a:off x="3308949" y="1328343"/>
            <a:ext cx="3479936" cy="1467485"/>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QUIMMK+HYQiHeiKW-55S" panose="02000500000000000000" charset="-122"/>
                <a:cs typeface="QUIMMK+HYQiHeiKW-55S" panose="02000500000000000000" charset="-122"/>
              </a:rPr>
              <a:t>1.住院治疗、康复期间的医疗费用2.住院伙食补助费、统筹地区以外就医所需的交通、食宿费用</a:t>
            </a:r>
            <a:endParaRPr sz="1800" dirty="0">
              <a:solidFill>
                <a:srgbClr val="000000"/>
              </a:solidFill>
              <a:latin typeface="QUIMMK+HYQiHeiKW-55S" panose="02000500000000000000" charset="-122"/>
              <a:cs typeface="QUIMMK+HYQiHeiKW-55S" panose="02000500000000000000" charset="-122"/>
            </a:endParaRPr>
          </a:p>
          <a:p>
            <a:pPr marL="0" marR="0">
              <a:lnSpc>
                <a:spcPts val="2160"/>
              </a:lnSpc>
              <a:spcBef>
                <a:spcPts val="0"/>
              </a:spcBef>
              <a:spcAft>
                <a:spcPts val="0"/>
              </a:spcAft>
            </a:pPr>
            <a:r>
              <a:rPr sz="1800" dirty="0">
                <a:solidFill>
                  <a:srgbClr val="000000"/>
                </a:solidFill>
                <a:latin typeface="MFMVNF+Arial" panose="02000500000000000000"/>
                <a:cs typeface="MFMVNF+Arial" panose="02000500000000000000"/>
              </a:rPr>
              <a:t>3</a:t>
            </a:r>
            <a:r>
              <a:rPr lang="en-US" sz="1800" dirty="0">
                <a:solidFill>
                  <a:srgbClr val="000000"/>
                </a:solidFill>
                <a:latin typeface="MFMVNF+Arial" panose="02000500000000000000"/>
                <a:cs typeface="MFMVNF+Arial" panose="02000500000000000000"/>
              </a:rPr>
              <a:t>.</a:t>
            </a:r>
            <a:r>
              <a:rPr sz="1800" dirty="0">
                <a:solidFill>
                  <a:srgbClr val="000000"/>
                </a:solidFill>
                <a:latin typeface="QUIMMK+HYQiHeiKW-55S" panose="02000500000000000000" charset="-122"/>
                <a:cs typeface="QUIMMK+HYQiHeiKW-55S" panose="02000500000000000000" charset="-122"/>
              </a:rPr>
              <a:t>安装假肢、轮椅等辅助器具</a:t>
            </a:r>
            <a:endParaRPr sz="1800" dirty="0">
              <a:solidFill>
                <a:srgbClr val="000000"/>
              </a:solidFill>
              <a:latin typeface="QUIMMK+HYQiHeiKW-55S" panose="02000500000000000000" charset="-122"/>
              <a:cs typeface="QUIMMK+HYQiHeiKW-55S" panose="02000500000000000000" charset="-122"/>
            </a:endParaRPr>
          </a:p>
          <a:p>
            <a:pPr marL="0" marR="0">
              <a:lnSpc>
                <a:spcPts val="2160"/>
              </a:lnSpc>
              <a:spcBef>
                <a:spcPts val="0"/>
              </a:spcBef>
              <a:spcAft>
                <a:spcPts val="0"/>
              </a:spcAft>
            </a:pPr>
            <a:r>
              <a:rPr sz="1800" dirty="0">
                <a:solidFill>
                  <a:srgbClr val="000000"/>
                </a:solidFill>
                <a:latin typeface="MFMVNF+Arial" panose="02000500000000000000"/>
                <a:cs typeface="MFMVNF+Arial" panose="02000500000000000000"/>
              </a:rPr>
              <a:t>4</a:t>
            </a:r>
            <a:r>
              <a:rPr lang="en-US" sz="1800" dirty="0">
                <a:solidFill>
                  <a:srgbClr val="000000"/>
                </a:solidFill>
                <a:latin typeface="MFMVNF+Arial" panose="02000500000000000000"/>
                <a:cs typeface="MFMVNF+Arial" panose="02000500000000000000"/>
              </a:rPr>
              <a:t>.</a:t>
            </a:r>
            <a:r>
              <a:rPr sz="1800" dirty="0">
                <a:solidFill>
                  <a:srgbClr val="000000"/>
                </a:solidFill>
                <a:latin typeface="QUIMMK+HYQiHeiKW-55S" panose="02000500000000000000" charset="-122"/>
                <a:cs typeface="QUIMMK+HYQiHeiKW-55S" panose="02000500000000000000" charset="-122"/>
              </a:rPr>
              <a:t>评残后的生活护理费</a:t>
            </a:r>
            <a:endParaRPr sz="1800" dirty="0">
              <a:solidFill>
                <a:srgbClr val="000000"/>
              </a:solidFill>
              <a:latin typeface="QUIMMK+HYQiHeiKW-55S" panose="02000500000000000000" charset="-122"/>
              <a:cs typeface="QUIMMK+HYQiHeiKW-55S" panose="02000500000000000000" charset="-122"/>
            </a:endParaRPr>
          </a:p>
        </p:txBody>
      </p:sp>
      <p:sp>
        <p:nvSpPr>
          <p:cNvPr id="11" name="object 11"/>
          <p:cNvSpPr txBox="1"/>
          <p:nvPr/>
        </p:nvSpPr>
        <p:spPr>
          <a:xfrm>
            <a:off x="7887300" y="1492808"/>
            <a:ext cx="3048074" cy="1217930"/>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MFMVNF+Arial" panose="02000500000000000000"/>
                <a:cs typeface="MFMVNF+Arial" panose="02000500000000000000"/>
              </a:rPr>
              <a:t>A.暂停工作接受治疗期间的工资待遇</a:t>
            </a:r>
            <a:endParaRPr sz="1800" dirty="0">
              <a:solidFill>
                <a:srgbClr val="000000"/>
              </a:solidFill>
              <a:latin typeface="MFMVNF+Arial" panose="02000500000000000000"/>
              <a:cs typeface="MFMVNF+Arial" panose="02000500000000000000"/>
            </a:endParaRPr>
          </a:p>
          <a:p>
            <a:pPr marL="0" marR="0">
              <a:lnSpc>
                <a:spcPts val="2375"/>
              </a:lnSpc>
              <a:spcBef>
                <a:spcPts val="0"/>
              </a:spcBef>
              <a:spcAft>
                <a:spcPts val="0"/>
              </a:spcAft>
            </a:pPr>
            <a:r>
              <a:rPr sz="1800" dirty="0">
                <a:solidFill>
                  <a:srgbClr val="000000"/>
                </a:solidFill>
                <a:latin typeface="MFMVNF+Arial" panose="02000500000000000000"/>
                <a:cs typeface="MFMVNF+Arial" panose="02000500000000000000"/>
              </a:rPr>
              <a:t>B</a:t>
            </a:r>
            <a:r>
              <a:rPr lang="en-US" sz="1800" dirty="0">
                <a:solidFill>
                  <a:srgbClr val="000000"/>
                </a:solidFill>
                <a:latin typeface="MFMVNF+Arial" panose="02000500000000000000"/>
                <a:cs typeface="MFMVNF+Arial" panose="02000500000000000000"/>
              </a:rPr>
              <a:t>.</a:t>
            </a:r>
            <a:r>
              <a:rPr sz="1800" dirty="0">
                <a:solidFill>
                  <a:srgbClr val="000000"/>
                </a:solidFill>
                <a:latin typeface="QUIMMK+HYQiHeiKW-55S" panose="02000500000000000000" charset="-122"/>
                <a:cs typeface="QUIMMK+HYQiHeiKW-55S" panose="02000500000000000000" charset="-122"/>
              </a:rPr>
              <a:t>生活不能自理的停工留薪</a:t>
            </a:r>
            <a:r>
              <a:rPr dirty="0">
                <a:solidFill>
                  <a:srgbClr val="000000"/>
                </a:solidFill>
                <a:latin typeface="QUIMMK+HYQiHeiKW-55S" panose="02000500000000000000" charset="-122"/>
                <a:cs typeface="QUIMMK+HYQiHeiKW-55S" panose="02000500000000000000" charset="-122"/>
                <a:sym typeface="+mn-ea"/>
              </a:rPr>
              <a:t>期的护理</a:t>
            </a:r>
            <a:endParaRPr lang="zh-CN" sz="1800" dirty="0">
              <a:solidFill>
                <a:srgbClr val="000000"/>
              </a:solidFill>
              <a:latin typeface="QUIMMK+HYQiHeiKW-55S" panose="02000500000000000000" charset="-122"/>
              <a:cs typeface="QUIMMK+HYQiHeiKW-55S" panose="02000500000000000000" charset="-122"/>
            </a:endParaRPr>
          </a:p>
        </p:txBody>
      </p:sp>
      <p:sp>
        <p:nvSpPr>
          <p:cNvPr id="12" name="object 12"/>
          <p:cNvSpPr txBox="1"/>
          <p:nvPr/>
        </p:nvSpPr>
        <p:spPr>
          <a:xfrm>
            <a:off x="723865" y="1610360"/>
            <a:ext cx="1508760" cy="67818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000000"/>
                </a:solidFill>
                <a:latin typeface="QUIMMK+HYQiHeiKW-55S" panose="02000500000000000000" charset="-122"/>
                <a:cs typeface="QUIMMK+HYQiHeiKW-55S" panose="02000500000000000000" charset="-122"/>
                <a:sym typeface="+mn-ea"/>
              </a:rPr>
              <a:t>医疗费用及其他费</a:t>
            </a:r>
            <a:r>
              <a:rPr sz="2000" dirty="0">
                <a:solidFill>
                  <a:srgbClr val="000000"/>
                </a:solidFill>
                <a:latin typeface="QUIMMK+HYQiHeiKW-55S" panose="02000500000000000000" charset="-122"/>
                <a:cs typeface="QUIMMK+HYQiHeiKW-55S" panose="02000500000000000000" charset="-122"/>
              </a:rPr>
              <a:t>用</a:t>
            </a:r>
            <a:endParaRPr sz="2000" dirty="0">
              <a:solidFill>
                <a:srgbClr val="000000"/>
              </a:solidFill>
              <a:latin typeface="QUIMMK+HYQiHeiKW-55S" panose="02000500000000000000" charset="-122"/>
              <a:cs typeface="QUIMMK+HYQiHeiKW-55S" panose="02000500000000000000" charset="-122"/>
            </a:endParaRPr>
          </a:p>
        </p:txBody>
      </p:sp>
      <p:sp>
        <p:nvSpPr>
          <p:cNvPr id="14" name="object 14"/>
          <p:cNvSpPr txBox="1"/>
          <p:nvPr/>
        </p:nvSpPr>
        <p:spPr>
          <a:xfrm>
            <a:off x="731485" y="2924810"/>
            <a:ext cx="117348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000000"/>
                </a:solidFill>
                <a:latin typeface="MFMVNF+Arial" panose="02000500000000000000"/>
                <a:cs typeface="MFMVNF+Arial" panose="02000500000000000000"/>
              </a:rPr>
              <a:t>1-4</a:t>
            </a:r>
            <a:r>
              <a:rPr sz="2000" dirty="0">
                <a:solidFill>
                  <a:srgbClr val="000000"/>
                </a:solidFill>
                <a:latin typeface="QUIMMK+HYQiHeiKW-55S" panose="02000500000000000000" charset="-122"/>
                <a:cs typeface="QUIMMK+HYQiHeiKW-55S" panose="02000500000000000000" charset="-122"/>
              </a:rPr>
              <a:t>级伤残</a:t>
            </a:r>
            <a:r>
              <a:rPr lang="en-US" sz="2000" dirty="0">
                <a:solidFill>
                  <a:srgbClr val="000000"/>
                </a:solidFill>
                <a:latin typeface="QUIMMK+HYQiHeiKW-55S" panose="02000500000000000000" charset="-122"/>
                <a:cs typeface="QUIMMK+HYQiHeiKW-55S" panose="02000500000000000000" charset="-122"/>
              </a:rPr>
              <a:t>  </a:t>
            </a:r>
            <a:endParaRPr sz="1800" dirty="0">
              <a:solidFill>
                <a:srgbClr val="000000"/>
              </a:solidFill>
              <a:latin typeface="QUIMMK+HYQiHeiKW-55S" panose="02000500000000000000" charset="-122"/>
              <a:cs typeface="QUIMMK+HYQiHeiKW-55S" panose="02000500000000000000" charset="-122"/>
            </a:endParaRPr>
          </a:p>
        </p:txBody>
      </p:sp>
      <p:sp>
        <p:nvSpPr>
          <p:cNvPr id="15" name="object 15"/>
          <p:cNvSpPr txBox="1"/>
          <p:nvPr/>
        </p:nvSpPr>
        <p:spPr>
          <a:xfrm>
            <a:off x="7893650" y="2801543"/>
            <a:ext cx="3060699" cy="581025"/>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MFMVNF+Arial" panose="02000500000000000000"/>
                <a:cs typeface="MFMVNF+Arial" panose="02000500000000000000"/>
              </a:rPr>
              <a:t>C</a:t>
            </a:r>
            <a:r>
              <a:rPr lang="en-US" sz="1800" dirty="0">
                <a:solidFill>
                  <a:srgbClr val="000000"/>
                </a:solidFill>
                <a:latin typeface="MFMVNF+Arial" panose="02000500000000000000"/>
                <a:cs typeface="MFMVNF+Arial" panose="02000500000000000000"/>
              </a:rPr>
              <a:t>.</a:t>
            </a:r>
            <a:r>
              <a:rPr sz="1800" dirty="0">
                <a:solidFill>
                  <a:srgbClr val="000000"/>
                </a:solidFill>
                <a:latin typeface="QUIMMK+HYQiHeiKW-55S" panose="02000500000000000000" charset="-122"/>
                <a:cs typeface="QUIMMK+HYQiHeiKW-55S" panose="02000500000000000000" charset="-122"/>
              </a:rPr>
              <a:t>保留劳动关系，以伤残津</a:t>
            </a:r>
            <a:endParaRPr sz="1800" dirty="0">
              <a:solidFill>
                <a:srgbClr val="000000"/>
              </a:solidFill>
              <a:latin typeface="QUIMMK+HYQiHeiKW-55S" panose="02000500000000000000" charset="-122"/>
              <a:cs typeface="QUIMMK+HYQiHeiKW-55S" panose="02000500000000000000" charset="-122"/>
            </a:endParaRPr>
          </a:p>
          <a:p>
            <a:pPr marL="0" marR="0">
              <a:lnSpc>
                <a:spcPts val="2160"/>
              </a:lnSpc>
              <a:spcBef>
                <a:spcPts val="0"/>
              </a:spcBef>
              <a:spcAft>
                <a:spcPts val="0"/>
              </a:spcAft>
            </a:pPr>
            <a:r>
              <a:rPr sz="1800" dirty="0">
                <a:solidFill>
                  <a:srgbClr val="000000"/>
                </a:solidFill>
                <a:latin typeface="QUIMMK+HYQiHeiKW-55S" panose="02000500000000000000" charset="-122"/>
                <a:cs typeface="QUIMMK+HYQiHeiKW-55S" panose="02000500000000000000" charset="-122"/>
              </a:rPr>
              <a:t>贴为基数缴纳基本医保</a:t>
            </a:r>
            <a:endParaRPr lang="zh-CN" sz="1800" dirty="0">
              <a:solidFill>
                <a:srgbClr val="000000"/>
              </a:solidFill>
              <a:latin typeface="QUIMMK+HYQiHeiKW-55S" panose="02000500000000000000" charset="-122"/>
              <a:cs typeface="QUIMMK+HYQiHeiKW-55S" panose="02000500000000000000" charset="-122"/>
            </a:endParaRPr>
          </a:p>
        </p:txBody>
      </p:sp>
      <p:sp>
        <p:nvSpPr>
          <p:cNvPr id="16" name="object 16"/>
          <p:cNvSpPr txBox="1"/>
          <p:nvPr/>
        </p:nvSpPr>
        <p:spPr>
          <a:xfrm>
            <a:off x="731485" y="4076700"/>
            <a:ext cx="1219835"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000000"/>
                </a:solidFill>
                <a:latin typeface="MFMVNF+Arial" panose="02000500000000000000"/>
                <a:cs typeface="MFMVNF+Arial" panose="02000500000000000000"/>
              </a:rPr>
              <a:t>5-6</a:t>
            </a:r>
            <a:r>
              <a:rPr sz="2000" dirty="0">
                <a:solidFill>
                  <a:srgbClr val="000000"/>
                </a:solidFill>
                <a:latin typeface="QUIMMK+HYQiHeiKW-55S" panose="02000500000000000000" charset="-122"/>
                <a:cs typeface="QUIMMK+HYQiHeiKW-55S" panose="02000500000000000000" charset="-122"/>
              </a:rPr>
              <a:t>级伤残</a:t>
            </a:r>
            <a:r>
              <a:rPr sz="2000" spc="1180" dirty="0">
                <a:solidFill>
                  <a:srgbClr val="000000"/>
                </a:solidFill>
                <a:latin typeface="QUIMMK+HYQiHeiKW-55S" panose="02000500000000000000" charset="-122"/>
                <a:cs typeface="QUIMMK+HYQiHeiKW-55S" panose="02000500000000000000" charset="-122"/>
              </a:rPr>
              <a:t> </a:t>
            </a:r>
            <a:endParaRPr sz="1800" dirty="0">
              <a:solidFill>
                <a:srgbClr val="000000"/>
              </a:solidFill>
              <a:latin typeface="QUIMMK+HYQiHeiKW-55S" panose="02000500000000000000" charset="-122"/>
              <a:cs typeface="QUIMMK+HYQiHeiKW-55S" panose="02000500000000000000" charset="-122"/>
            </a:endParaRPr>
          </a:p>
        </p:txBody>
      </p:sp>
      <p:sp>
        <p:nvSpPr>
          <p:cNvPr id="17" name="object 17"/>
          <p:cNvSpPr txBox="1"/>
          <p:nvPr/>
        </p:nvSpPr>
        <p:spPr>
          <a:xfrm>
            <a:off x="7893650" y="3572433"/>
            <a:ext cx="3060700" cy="913130"/>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MFMVNF+Arial" panose="02000500000000000000"/>
                <a:cs typeface="MFMVNF+Arial" panose="02000500000000000000"/>
              </a:rPr>
              <a:t>D</a:t>
            </a:r>
            <a:r>
              <a:rPr lang="en-US" sz="1800" dirty="0">
                <a:solidFill>
                  <a:srgbClr val="000000"/>
                </a:solidFill>
                <a:latin typeface="MFMVNF+Arial" panose="02000500000000000000"/>
                <a:cs typeface="MFMVNF+Arial" panose="02000500000000000000"/>
              </a:rPr>
              <a:t>.</a:t>
            </a:r>
            <a:r>
              <a:rPr sz="1800" dirty="0">
                <a:solidFill>
                  <a:srgbClr val="000000"/>
                </a:solidFill>
                <a:latin typeface="QUIMMK+HYQiHeiKW-55S" panose="02000500000000000000" charset="-122"/>
                <a:cs typeface="QUIMMK+HYQiHeiKW-55S" panose="02000500000000000000" charset="-122"/>
              </a:rPr>
              <a:t>保留劳动关系，无法安排</a:t>
            </a:r>
            <a:r>
              <a:rPr dirty="0">
                <a:solidFill>
                  <a:srgbClr val="000000"/>
                </a:solidFill>
                <a:latin typeface="QUIMMK+HYQiHeiKW-55S" panose="02000500000000000000" charset="-122"/>
                <a:cs typeface="QUIMMK+HYQiHeiKW-55S" panose="02000500000000000000" charset="-122"/>
                <a:sym typeface="+mn-ea"/>
              </a:rPr>
              <a:t>工作时由单位按月发给伤残</a:t>
            </a:r>
            <a:r>
              <a:rPr lang="zh-CN" dirty="0">
                <a:solidFill>
                  <a:srgbClr val="000000"/>
                </a:solidFill>
                <a:latin typeface="QUIMMK+HYQiHeiKW-55S" panose="02000500000000000000" charset="-122"/>
                <a:cs typeface="QUIMMK+HYQiHeiKW-55S" panose="02000500000000000000" charset="-122"/>
                <a:sym typeface="+mn-ea"/>
              </a:rPr>
              <a:t>津贴</a:t>
            </a:r>
            <a:endParaRPr dirty="0">
              <a:solidFill>
                <a:srgbClr val="000000"/>
              </a:solidFill>
              <a:latin typeface="QUIMMK+HYQiHeiKW-55S" panose="02000500000000000000" charset="-122"/>
              <a:cs typeface="QUIMMK+HYQiHeiKW-55S" panose="02000500000000000000" charset="-122"/>
            </a:endParaRPr>
          </a:p>
          <a:p>
            <a:pPr marL="0" marR="0">
              <a:lnSpc>
                <a:spcPts val="2375"/>
              </a:lnSpc>
              <a:spcBef>
                <a:spcPts val="0"/>
              </a:spcBef>
              <a:spcAft>
                <a:spcPts val="0"/>
              </a:spcAft>
            </a:pPr>
            <a:endParaRPr sz="1800" dirty="0">
              <a:solidFill>
                <a:srgbClr val="000000"/>
              </a:solidFill>
              <a:latin typeface="QUIMMK+HYQiHeiKW-55S" panose="02000500000000000000" charset="-122"/>
              <a:cs typeface="QUIMMK+HYQiHeiKW-55S" panose="02000500000000000000" charset="-122"/>
            </a:endParaRPr>
          </a:p>
        </p:txBody>
      </p:sp>
      <p:sp>
        <p:nvSpPr>
          <p:cNvPr id="19" name="object 19"/>
          <p:cNvSpPr txBox="1"/>
          <p:nvPr/>
        </p:nvSpPr>
        <p:spPr>
          <a:xfrm>
            <a:off x="3287360" y="3716655"/>
            <a:ext cx="3479165" cy="913130"/>
          </a:xfrm>
          <a:prstGeom prst="rect">
            <a:avLst/>
          </a:prstGeom>
        </p:spPr>
        <p:txBody>
          <a:bodyPr vert="horz" wrap="square" lIns="0" tIns="0" rIns="0" bIns="0" rtlCol="0">
            <a:spAutoFit/>
          </a:bodyPr>
          <a:lstStyle/>
          <a:p>
            <a:pPr marL="0" marR="0">
              <a:lnSpc>
                <a:spcPts val="2375"/>
              </a:lnSpc>
              <a:spcBef>
                <a:spcPts val="0"/>
              </a:spcBef>
              <a:spcAft>
                <a:spcPts val="0"/>
              </a:spcAft>
            </a:pPr>
            <a:r>
              <a:rPr dirty="0">
                <a:solidFill>
                  <a:srgbClr val="000000"/>
                </a:solidFill>
                <a:latin typeface="MFMVNF+Arial" panose="02000500000000000000"/>
                <a:cs typeface="MFMVNF+Arial" panose="02000500000000000000"/>
                <a:sym typeface="+mn-ea"/>
              </a:rPr>
              <a:t>1</a:t>
            </a:r>
            <a:r>
              <a:rPr lang="en-US" dirty="0">
                <a:solidFill>
                  <a:srgbClr val="000000"/>
                </a:solidFill>
                <a:latin typeface="MFMVNF+Arial" panose="02000500000000000000"/>
                <a:cs typeface="MFMVNF+Arial" panose="02000500000000000000"/>
                <a:sym typeface="+mn-ea"/>
              </a:rPr>
              <a:t>.</a:t>
            </a:r>
            <a:r>
              <a:rPr dirty="0">
                <a:solidFill>
                  <a:srgbClr val="000000"/>
                </a:solidFill>
                <a:latin typeface="QUIMMK+HYQiHeiKW-55S" panose="02000500000000000000" charset="-122"/>
                <a:cs typeface="QUIMMK+HYQiHeiKW-55S" panose="02000500000000000000" charset="-122"/>
                <a:sym typeface="+mn-ea"/>
              </a:rPr>
              <a:t>一次性伤残补助金</a:t>
            </a:r>
            <a:endParaRPr dirty="0">
              <a:solidFill>
                <a:srgbClr val="000000"/>
              </a:solidFill>
              <a:latin typeface="QUIMMK+HYQiHeiKW-55S" panose="02000500000000000000" charset="-122"/>
              <a:cs typeface="QUIMMK+HYQiHeiKW-55S" panose="02000500000000000000" charset="-122"/>
              <a:sym typeface="+mn-ea"/>
            </a:endParaRPr>
          </a:p>
          <a:p>
            <a:pPr marL="0" marR="0">
              <a:lnSpc>
                <a:spcPts val="2375"/>
              </a:lnSpc>
              <a:spcBef>
                <a:spcPts val="0"/>
              </a:spcBef>
              <a:spcAft>
                <a:spcPts val="0"/>
              </a:spcAft>
            </a:pPr>
            <a:r>
              <a:rPr dirty="0">
                <a:solidFill>
                  <a:srgbClr val="000000"/>
                </a:solidFill>
                <a:latin typeface="MFMVNF+Arial" panose="02000500000000000000"/>
                <a:cs typeface="MFMVNF+Arial" panose="02000500000000000000"/>
                <a:sym typeface="+mn-ea"/>
              </a:rPr>
              <a:t>2</a:t>
            </a:r>
            <a:r>
              <a:rPr lang="en-US" dirty="0">
                <a:solidFill>
                  <a:srgbClr val="000000"/>
                </a:solidFill>
                <a:latin typeface="MFMVNF+Arial" panose="02000500000000000000"/>
                <a:cs typeface="MFMVNF+Arial" panose="02000500000000000000"/>
                <a:sym typeface="+mn-ea"/>
              </a:rPr>
              <a:t>.</a:t>
            </a:r>
            <a:r>
              <a:rPr dirty="0">
                <a:solidFill>
                  <a:srgbClr val="000000"/>
                </a:solidFill>
                <a:latin typeface="QUIMMK+HYQiHeiKW-55S" panose="02000500000000000000" charset="-122"/>
                <a:cs typeface="QUIMMK+HYQiHeiKW-55S" panose="02000500000000000000" charset="-122"/>
                <a:sym typeface="+mn-ea"/>
              </a:rPr>
              <a:t>工伤职工要求解除劳动关系时一</a:t>
            </a:r>
            <a:r>
              <a:rPr sz="1800" dirty="0">
                <a:solidFill>
                  <a:srgbClr val="000000"/>
                </a:solidFill>
                <a:latin typeface="QUIMMK+HYQiHeiKW-55S" panose="02000500000000000000" charset="-122"/>
                <a:cs typeface="QUIMMK+HYQiHeiKW-55S" panose="02000500000000000000" charset="-122"/>
              </a:rPr>
              <a:t>次性工伤医疗补助金</a:t>
            </a:r>
            <a:endParaRPr sz="1800" dirty="0">
              <a:solidFill>
                <a:srgbClr val="000000"/>
              </a:solidFill>
              <a:latin typeface="QUIMMK+HYQiHeiKW-55S" panose="02000500000000000000" charset="-122"/>
              <a:cs typeface="QUIMMK+HYQiHeiKW-55S" panose="02000500000000000000" charset="-122"/>
            </a:endParaRPr>
          </a:p>
        </p:txBody>
      </p:sp>
      <p:sp>
        <p:nvSpPr>
          <p:cNvPr id="21" name="object 21"/>
          <p:cNvSpPr txBox="1"/>
          <p:nvPr/>
        </p:nvSpPr>
        <p:spPr>
          <a:xfrm>
            <a:off x="7887300" y="4227754"/>
            <a:ext cx="3048074" cy="581025"/>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MFMVNF+Arial" panose="02000500000000000000"/>
                <a:cs typeface="MFMVNF+Arial" panose="02000500000000000000"/>
              </a:rPr>
              <a:t>E</a:t>
            </a:r>
            <a:r>
              <a:rPr lang="en-US" sz="1800" dirty="0">
                <a:solidFill>
                  <a:srgbClr val="000000"/>
                </a:solidFill>
                <a:latin typeface="MFMVNF+Arial" panose="02000500000000000000"/>
                <a:cs typeface="MFMVNF+Arial" panose="02000500000000000000"/>
              </a:rPr>
              <a:t>.</a:t>
            </a:r>
            <a:r>
              <a:rPr sz="1800" dirty="0">
                <a:solidFill>
                  <a:srgbClr val="000000"/>
                </a:solidFill>
                <a:latin typeface="QUIMMK+HYQiHeiKW-55S" panose="02000500000000000000" charset="-122"/>
                <a:cs typeface="QUIMMK+HYQiHeiKW-55S" panose="02000500000000000000" charset="-122"/>
              </a:rPr>
              <a:t>工伤职工要求解除劳动关</a:t>
            </a:r>
            <a:endParaRPr sz="1800" dirty="0">
              <a:solidFill>
                <a:srgbClr val="000000"/>
              </a:solidFill>
              <a:latin typeface="QUIMMK+HYQiHeiKW-55S" panose="02000500000000000000" charset="-122"/>
              <a:cs typeface="QUIMMK+HYQiHeiKW-55S" panose="02000500000000000000" charset="-122"/>
            </a:endParaRPr>
          </a:p>
          <a:p>
            <a:pPr marL="0" marR="0">
              <a:lnSpc>
                <a:spcPts val="2160"/>
              </a:lnSpc>
              <a:spcBef>
                <a:spcPts val="0"/>
              </a:spcBef>
              <a:spcAft>
                <a:spcPts val="0"/>
              </a:spcAft>
            </a:pPr>
            <a:r>
              <a:rPr sz="1800" dirty="0">
                <a:solidFill>
                  <a:srgbClr val="000000"/>
                </a:solidFill>
                <a:latin typeface="QUIMMK+HYQiHeiKW-55S" panose="02000500000000000000" charset="-122"/>
                <a:cs typeface="QUIMMK+HYQiHeiKW-55S" panose="02000500000000000000" charset="-122"/>
              </a:rPr>
              <a:t>系时一次性伤残就业补助金</a:t>
            </a:r>
            <a:endParaRPr sz="1800" dirty="0">
              <a:solidFill>
                <a:srgbClr val="000000"/>
              </a:solidFill>
              <a:latin typeface="QUIMMK+HYQiHeiKW-55S" panose="02000500000000000000" charset="-122"/>
              <a:cs typeface="QUIMMK+HYQiHeiKW-55S" panose="02000500000000000000" charset="-122"/>
            </a:endParaRPr>
          </a:p>
        </p:txBody>
      </p:sp>
      <p:sp>
        <p:nvSpPr>
          <p:cNvPr id="22" name="object 22"/>
          <p:cNvSpPr txBox="1"/>
          <p:nvPr/>
        </p:nvSpPr>
        <p:spPr>
          <a:xfrm>
            <a:off x="803240" y="5229372"/>
            <a:ext cx="916678"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000000"/>
                </a:solidFill>
                <a:latin typeface="MFMVNF+Arial" panose="02000500000000000000"/>
                <a:cs typeface="MFMVNF+Arial" panose="02000500000000000000"/>
              </a:rPr>
              <a:t>7-10</a:t>
            </a:r>
            <a:r>
              <a:rPr sz="2000" dirty="0">
                <a:solidFill>
                  <a:srgbClr val="000000"/>
                </a:solidFill>
                <a:latin typeface="QUIMMK+HYQiHeiKW-55S" panose="02000500000000000000" charset="-122"/>
                <a:cs typeface="QUIMMK+HYQiHeiKW-55S" panose="02000500000000000000" charset="-122"/>
              </a:rPr>
              <a:t>级</a:t>
            </a:r>
            <a:endParaRPr sz="2000" dirty="0">
              <a:solidFill>
                <a:srgbClr val="000000"/>
              </a:solidFill>
              <a:latin typeface="QUIMMK+HYQiHeiKW-55S" panose="02000500000000000000" charset="-122"/>
              <a:cs typeface="QUIMMK+HYQiHeiKW-55S" panose="02000500000000000000" charset="-122"/>
            </a:endParaRPr>
          </a:p>
        </p:txBody>
      </p:sp>
      <p:sp>
        <p:nvSpPr>
          <p:cNvPr id="23" name="object 23"/>
          <p:cNvSpPr txBox="1"/>
          <p:nvPr/>
        </p:nvSpPr>
        <p:spPr>
          <a:xfrm>
            <a:off x="3287995" y="4914265"/>
            <a:ext cx="3750945" cy="1217930"/>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MFMVNF+Arial" panose="02000500000000000000"/>
                <a:cs typeface="MFMVNF+Arial" panose="02000500000000000000"/>
              </a:rPr>
              <a:t>1</a:t>
            </a:r>
            <a:r>
              <a:rPr lang="en-US" sz="1800" dirty="0">
                <a:solidFill>
                  <a:srgbClr val="000000"/>
                </a:solidFill>
                <a:latin typeface="MFMVNF+Arial" panose="02000500000000000000"/>
                <a:cs typeface="MFMVNF+Arial" panose="02000500000000000000"/>
              </a:rPr>
              <a:t>.</a:t>
            </a:r>
            <a:r>
              <a:rPr sz="1800" dirty="0">
                <a:solidFill>
                  <a:srgbClr val="000000"/>
                </a:solidFill>
                <a:latin typeface="QUIMMK+HYQiHeiKW-55S" panose="02000500000000000000" charset="-122"/>
                <a:cs typeface="QUIMMK+HYQiHeiKW-55S" panose="02000500000000000000" charset="-122"/>
              </a:rPr>
              <a:t>一次性伤残补助金</a:t>
            </a:r>
            <a:endParaRPr sz="1800" dirty="0">
              <a:solidFill>
                <a:srgbClr val="000000"/>
              </a:solidFill>
              <a:latin typeface="QUIMMK+HYQiHeiKW-55S" panose="02000500000000000000" charset="-122"/>
              <a:cs typeface="QUIMMK+HYQiHeiKW-55S" panose="02000500000000000000" charset="-122"/>
            </a:endParaRPr>
          </a:p>
          <a:p>
            <a:pPr marL="0" marR="0">
              <a:lnSpc>
                <a:spcPts val="2375"/>
              </a:lnSpc>
              <a:spcBef>
                <a:spcPts val="0"/>
              </a:spcBef>
              <a:spcAft>
                <a:spcPts val="0"/>
              </a:spcAft>
            </a:pPr>
            <a:r>
              <a:rPr dirty="0">
                <a:solidFill>
                  <a:srgbClr val="000000"/>
                </a:solidFill>
                <a:latin typeface="MFMVNF+Arial" panose="02000500000000000000"/>
                <a:cs typeface="MFMVNF+Arial" panose="02000500000000000000"/>
                <a:sym typeface="+mn-ea"/>
              </a:rPr>
              <a:t>2</a:t>
            </a:r>
            <a:r>
              <a:rPr lang="en-US" dirty="0">
                <a:solidFill>
                  <a:srgbClr val="000000"/>
                </a:solidFill>
                <a:latin typeface="MFMVNF+Arial" panose="02000500000000000000"/>
                <a:cs typeface="MFMVNF+Arial" panose="02000500000000000000"/>
                <a:sym typeface="+mn-ea"/>
              </a:rPr>
              <a:t>.</a:t>
            </a:r>
            <a:r>
              <a:rPr dirty="0">
                <a:solidFill>
                  <a:srgbClr val="000000"/>
                </a:solidFill>
                <a:latin typeface="QUIMMK+HYQiHeiKW-55S" panose="02000500000000000000" charset="-122"/>
                <a:cs typeface="QUIMMK+HYQiHeiKW-55S" panose="02000500000000000000" charset="-122"/>
                <a:sym typeface="+mn-ea"/>
              </a:rPr>
              <a:t>劳动合同期满或职解除劳动合同时的一次性工伤医疗补助金</a:t>
            </a:r>
            <a:endParaRPr dirty="0">
              <a:solidFill>
                <a:srgbClr val="000000"/>
              </a:solidFill>
              <a:latin typeface="QUIMMK+HYQiHeiKW-55S" panose="02000500000000000000" charset="-122"/>
              <a:cs typeface="QUIMMK+HYQiHeiKW-55S" panose="02000500000000000000" charset="-122"/>
            </a:endParaRPr>
          </a:p>
          <a:p>
            <a:pPr marL="0" marR="0">
              <a:lnSpc>
                <a:spcPts val="2375"/>
              </a:lnSpc>
              <a:spcBef>
                <a:spcPts val="0"/>
              </a:spcBef>
              <a:spcAft>
                <a:spcPts val="0"/>
              </a:spcAft>
            </a:pPr>
            <a:endParaRPr sz="1800" dirty="0">
              <a:solidFill>
                <a:srgbClr val="000000"/>
              </a:solidFill>
              <a:latin typeface="QUIMMK+HYQiHeiKW-55S" panose="02000500000000000000" charset="-122"/>
              <a:cs typeface="QUIMMK+HYQiHeiKW-55S" panose="02000500000000000000" charset="-122"/>
            </a:endParaRPr>
          </a:p>
        </p:txBody>
      </p:sp>
      <p:sp>
        <p:nvSpPr>
          <p:cNvPr id="24" name="object 24"/>
          <p:cNvSpPr txBox="1"/>
          <p:nvPr/>
        </p:nvSpPr>
        <p:spPr>
          <a:xfrm>
            <a:off x="7900000" y="4954193"/>
            <a:ext cx="3035300" cy="1522730"/>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MFMVNF+Arial" panose="02000500000000000000"/>
                <a:cs typeface="MFMVNF+Arial" panose="02000500000000000000"/>
              </a:rPr>
              <a:t>F</a:t>
            </a:r>
            <a:r>
              <a:rPr lang="en-US" sz="1800" dirty="0">
                <a:solidFill>
                  <a:srgbClr val="000000"/>
                </a:solidFill>
                <a:latin typeface="MFMVNF+Arial" panose="02000500000000000000"/>
                <a:cs typeface="MFMVNF+Arial" panose="02000500000000000000"/>
              </a:rPr>
              <a:t>.</a:t>
            </a:r>
            <a:r>
              <a:rPr sz="1800" dirty="0">
                <a:solidFill>
                  <a:srgbClr val="000000"/>
                </a:solidFill>
                <a:latin typeface="QUIMMK+HYQiHeiKW-55S" panose="02000500000000000000" charset="-122"/>
                <a:cs typeface="QUIMMK+HYQiHeiKW-55S" panose="02000500000000000000" charset="-122"/>
              </a:rPr>
              <a:t>劳动合同期满或职工解除</a:t>
            </a:r>
            <a:r>
              <a:rPr dirty="0">
                <a:solidFill>
                  <a:srgbClr val="000000"/>
                </a:solidFill>
                <a:latin typeface="QUIMMK+HYQiHeiKW-55S" panose="02000500000000000000" charset="-122"/>
                <a:cs typeface="QUIMMK+HYQiHeiKW-55S" panose="02000500000000000000" charset="-122"/>
                <a:sym typeface="+mn-ea"/>
              </a:rPr>
              <a:t>劳动合同时，一次性伤残就业补助金</a:t>
            </a:r>
            <a:endParaRPr dirty="0">
              <a:solidFill>
                <a:srgbClr val="000000"/>
              </a:solidFill>
              <a:latin typeface="QUIMMK+HYQiHeiKW-55S" panose="02000500000000000000" charset="-122"/>
              <a:cs typeface="QUIMMK+HYQiHeiKW-55S" panose="02000500000000000000" charset="-122"/>
            </a:endParaRPr>
          </a:p>
          <a:p>
            <a:pPr marL="0" marR="0">
              <a:lnSpc>
                <a:spcPts val="2375"/>
              </a:lnSpc>
              <a:spcBef>
                <a:spcPts val="0"/>
              </a:spcBef>
              <a:spcAft>
                <a:spcPts val="0"/>
              </a:spcAft>
            </a:pPr>
            <a:endParaRPr dirty="0">
              <a:solidFill>
                <a:srgbClr val="000000"/>
              </a:solidFill>
              <a:latin typeface="QUIMMK+HYQiHeiKW-55S" panose="02000500000000000000" charset="-122"/>
              <a:cs typeface="QUIMMK+HYQiHeiKW-55S" panose="02000500000000000000" charset="-122"/>
            </a:endParaRPr>
          </a:p>
          <a:p>
            <a:pPr marL="0" marR="0">
              <a:lnSpc>
                <a:spcPts val="2375"/>
              </a:lnSpc>
              <a:spcBef>
                <a:spcPts val="0"/>
              </a:spcBef>
              <a:spcAft>
                <a:spcPts val="0"/>
              </a:spcAft>
            </a:pPr>
            <a:endParaRPr sz="1800" dirty="0">
              <a:solidFill>
                <a:srgbClr val="000000"/>
              </a:solidFill>
              <a:latin typeface="QUIMMK+HYQiHeiKW-55S" panose="02000500000000000000" charset="-122"/>
              <a:cs typeface="QUIMMK+HYQiHeiKW-55S" panose="02000500000000000000" charset="-122"/>
            </a:endParaRPr>
          </a:p>
        </p:txBody>
      </p:sp>
      <p:sp>
        <p:nvSpPr>
          <p:cNvPr id="28" name="object 28"/>
          <p:cNvSpPr txBox="1"/>
          <p:nvPr/>
        </p:nvSpPr>
        <p:spPr>
          <a:xfrm>
            <a:off x="1010885" y="6103132"/>
            <a:ext cx="66167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000000"/>
                </a:solidFill>
                <a:latin typeface="QUIMMK+HYQiHeiKW-55S" panose="02000500000000000000" charset="-122"/>
                <a:cs typeface="QUIMMK+HYQiHeiKW-55S" panose="02000500000000000000" charset="-122"/>
              </a:rPr>
              <a:t>死亡</a:t>
            </a:r>
            <a:endParaRPr sz="2000" dirty="0">
              <a:solidFill>
                <a:srgbClr val="000000"/>
              </a:solidFill>
              <a:latin typeface="QUIMMK+HYQiHeiKW-55S" panose="02000500000000000000" charset="-122"/>
              <a:cs typeface="QUIMMK+HYQiHeiKW-55S" panose="02000500000000000000" charset="-122"/>
            </a:endParaRPr>
          </a:p>
        </p:txBody>
      </p:sp>
      <p:sp>
        <p:nvSpPr>
          <p:cNvPr id="29" name="object 29"/>
          <p:cNvSpPr txBox="1"/>
          <p:nvPr/>
        </p:nvSpPr>
        <p:spPr>
          <a:xfrm>
            <a:off x="3287359" y="5876848"/>
            <a:ext cx="2336936" cy="858520"/>
          </a:xfrm>
          <a:prstGeom prst="rect">
            <a:avLst/>
          </a:prstGeom>
        </p:spPr>
        <p:txBody>
          <a:bodyPr vert="horz" wrap="square" lIns="0" tIns="0" rIns="0" bIns="0" rtlCol="0">
            <a:spAutoFit/>
          </a:bodyPr>
          <a:lstStyle/>
          <a:p>
            <a:pPr marL="0" marR="0">
              <a:lnSpc>
                <a:spcPts val="2375"/>
              </a:lnSpc>
              <a:spcBef>
                <a:spcPts val="0"/>
              </a:spcBef>
              <a:spcAft>
                <a:spcPts val="0"/>
              </a:spcAft>
            </a:pPr>
            <a:r>
              <a:rPr sz="1800" dirty="0">
                <a:solidFill>
                  <a:srgbClr val="000000"/>
                </a:solidFill>
                <a:latin typeface="MFMVNF+Arial" panose="02000500000000000000"/>
                <a:cs typeface="MFMVNF+Arial" panose="02000500000000000000"/>
              </a:rPr>
              <a:t>1</a:t>
            </a:r>
            <a:r>
              <a:rPr lang="en-US" sz="1800" dirty="0">
                <a:solidFill>
                  <a:srgbClr val="000000"/>
                </a:solidFill>
                <a:latin typeface="MFMVNF+Arial" panose="02000500000000000000"/>
                <a:cs typeface="MFMVNF+Arial" panose="02000500000000000000"/>
              </a:rPr>
              <a:t>.</a:t>
            </a:r>
            <a:r>
              <a:rPr sz="1800" dirty="0">
                <a:solidFill>
                  <a:srgbClr val="000000"/>
                </a:solidFill>
                <a:latin typeface="QUIMMK+HYQiHeiKW-55S" panose="02000500000000000000" charset="-122"/>
                <a:cs typeface="QUIMMK+HYQiHeiKW-55S" panose="02000500000000000000" charset="-122"/>
              </a:rPr>
              <a:t>一次性工亡补助金</a:t>
            </a:r>
            <a:endParaRPr sz="1800" dirty="0">
              <a:solidFill>
                <a:srgbClr val="000000"/>
              </a:solidFill>
              <a:latin typeface="QUIMMK+HYQiHeiKW-55S" panose="02000500000000000000" charset="-122"/>
              <a:cs typeface="QUIMMK+HYQiHeiKW-55S" panose="02000500000000000000" charset="-122"/>
            </a:endParaRPr>
          </a:p>
          <a:p>
            <a:pPr marL="0" marR="0">
              <a:lnSpc>
                <a:spcPts val="2160"/>
              </a:lnSpc>
              <a:spcBef>
                <a:spcPts val="0"/>
              </a:spcBef>
              <a:spcAft>
                <a:spcPts val="0"/>
              </a:spcAft>
            </a:pPr>
            <a:r>
              <a:rPr sz="1800" dirty="0">
                <a:solidFill>
                  <a:srgbClr val="000000"/>
                </a:solidFill>
                <a:latin typeface="MFMVNF+Arial" panose="02000500000000000000"/>
                <a:cs typeface="MFMVNF+Arial" panose="02000500000000000000"/>
              </a:rPr>
              <a:t>2</a:t>
            </a:r>
            <a:r>
              <a:rPr lang="en-US" sz="1800" dirty="0">
                <a:solidFill>
                  <a:srgbClr val="000000"/>
                </a:solidFill>
                <a:latin typeface="MFMVNF+Arial" panose="02000500000000000000"/>
                <a:cs typeface="MFMVNF+Arial" panose="02000500000000000000"/>
              </a:rPr>
              <a:t>.</a:t>
            </a:r>
            <a:r>
              <a:rPr sz="1800" dirty="0">
                <a:solidFill>
                  <a:srgbClr val="000000"/>
                </a:solidFill>
                <a:latin typeface="QUIMMK+HYQiHeiKW-55S" panose="02000500000000000000" charset="-122"/>
                <a:cs typeface="QUIMMK+HYQiHeiKW-55S" panose="02000500000000000000" charset="-122"/>
              </a:rPr>
              <a:t>丧葬补助金</a:t>
            </a:r>
            <a:endParaRPr sz="1800" dirty="0">
              <a:solidFill>
                <a:srgbClr val="000000"/>
              </a:solidFill>
              <a:latin typeface="QUIMMK+HYQiHeiKW-55S" panose="02000500000000000000" charset="-122"/>
              <a:cs typeface="QUIMMK+HYQiHeiKW-55S" panose="02000500000000000000" charset="-122"/>
            </a:endParaRPr>
          </a:p>
          <a:p>
            <a:pPr marL="0" marR="0">
              <a:lnSpc>
                <a:spcPts val="2160"/>
              </a:lnSpc>
              <a:spcBef>
                <a:spcPts val="0"/>
              </a:spcBef>
              <a:spcAft>
                <a:spcPts val="0"/>
              </a:spcAft>
            </a:pPr>
            <a:r>
              <a:rPr sz="1800" dirty="0">
                <a:solidFill>
                  <a:srgbClr val="000000"/>
                </a:solidFill>
                <a:latin typeface="MFMVNF+Arial" panose="02000500000000000000"/>
                <a:cs typeface="MFMVNF+Arial" panose="02000500000000000000"/>
              </a:rPr>
              <a:t>3</a:t>
            </a:r>
            <a:r>
              <a:rPr lang="en-US" sz="1800" dirty="0">
                <a:solidFill>
                  <a:srgbClr val="000000"/>
                </a:solidFill>
                <a:latin typeface="MFMVNF+Arial" panose="02000500000000000000"/>
                <a:cs typeface="MFMVNF+Arial" panose="02000500000000000000"/>
              </a:rPr>
              <a:t>.</a:t>
            </a:r>
            <a:r>
              <a:rPr sz="1800" dirty="0">
                <a:solidFill>
                  <a:srgbClr val="000000"/>
                </a:solidFill>
                <a:latin typeface="QUIMMK+HYQiHeiKW-55S" panose="02000500000000000000" charset="-122"/>
                <a:cs typeface="QUIMMK+HYQiHeiKW-55S" panose="02000500000000000000" charset="-122"/>
              </a:rPr>
              <a:t>供养亲属抚恤金</a:t>
            </a:r>
            <a:endParaRPr sz="1800" dirty="0">
              <a:solidFill>
                <a:srgbClr val="000000"/>
              </a:solidFill>
              <a:latin typeface="QUIMMK+HYQiHeiKW-55S" panose="02000500000000000000" charset="-122"/>
              <a:cs typeface="QUIMMK+HYQiHeiKW-55S" panose="02000500000000000000" charset="-122"/>
            </a:endParaRPr>
          </a:p>
        </p:txBody>
      </p:sp>
      <p:sp>
        <p:nvSpPr>
          <p:cNvPr id="30" name="文本框 29"/>
          <p:cNvSpPr txBox="1"/>
          <p:nvPr/>
        </p:nvSpPr>
        <p:spPr>
          <a:xfrm>
            <a:off x="3199730" y="2780665"/>
            <a:ext cx="3697605" cy="1046480"/>
          </a:xfrm>
          <a:prstGeom prst="rect">
            <a:avLst/>
          </a:prstGeom>
          <a:noFill/>
        </p:spPr>
        <p:txBody>
          <a:bodyPr wrap="square" rtlCol="0">
            <a:spAutoFit/>
          </a:bodyPr>
          <a:p>
            <a:pPr marL="0" marR="0">
              <a:lnSpc>
                <a:spcPts val="2645"/>
              </a:lnSpc>
              <a:spcBef>
                <a:spcPts val="0"/>
              </a:spcBef>
              <a:spcAft>
                <a:spcPts val="0"/>
              </a:spcAft>
            </a:pPr>
            <a:r>
              <a:rPr dirty="0">
                <a:solidFill>
                  <a:srgbClr val="000000"/>
                </a:solidFill>
                <a:latin typeface="MFMVNF+Arial" panose="02000500000000000000"/>
                <a:cs typeface="MFMVNF+Arial" panose="02000500000000000000"/>
                <a:sym typeface="+mn-ea"/>
              </a:rPr>
              <a:t>1</a:t>
            </a:r>
            <a:r>
              <a:rPr lang="en-US" dirty="0">
                <a:solidFill>
                  <a:srgbClr val="000000"/>
                </a:solidFill>
                <a:latin typeface="MFMVNF+Arial" panose="02000500000000000000"/>
                <a:cs typeface="MFMVNF+Arial" panose="02000500000000000000"/>
                <a:sym typeface="+mn-ea"/>
              </a:rPr>
              <a:t>.</a:t>
            </a:r>
            <a:r>
              <a:rPr dirty="0">
                <a:solidFill>
                  <a:srgbClr val="000000"/>
                </a:solidFill>
                <a:latin typeface="QUIMMK+HYQiHeiKW-55S" panose="02000500000000000000" charset="-122"/>
                <a:cs typeface="QUIMMK+HYQiHeiKW-55S" panose="02000500000000000000" charset="-122"/>
                <a:sym typeface="+mn-ea"/>
              </a:rPr>
              <a:t>一次性伤残补助金</a:t>
            </a:r>
            <a:r>
              <a:rPr lang="en-US" dirty="0">
                <a:solidFill>
                  <a:srgbClr val="000000"/>
                </a:solidFill>
                <a:latin typeface="QUIMMK+HYQiHeiKW-55S" panose="02000500000000000000" charset="-122"/>
                <a:cs typeface="QUIMMK+HYQiHeiKW-55S" panose="02000500000000000000" charset="-122"/>
                <a:sym typeface="+mn-ea"/>
              </a:rPr>
              <a:t>  </a:t>
            </a:r>
            <a:endParaRPr lang="en-US" dirty="0">
              <a:solidFill>
                <a:srgbClr val="000000"/>
              </a:solidFill>
              <a:latin typeface="QUIMMK+HYQiHeiKW-55S" panose="02000500000000000000" charset="-122"/>
              <a:cs typeface="QUIMMK+HYQiHeiKW-55S" panose="02000500000000000000" charset="-122"/>
              <a:sym typeface="+mn-ea"/>
            </a:endParaRPr>
          </a:p>
          <a:p>
            <a:pPr marL="0" marR="0">
              <a:lnSpc>
                <a:spcPts val="2645"/>
              </a:lnSpc>
              <a:spcBef>
                <a:spcPts val="0"/>
              </a:spcBef>
              <a:spcAft>
                <a:spcPts val="0"/>
              </a:spcAft>
            </a:pPr>
            <a:r>
              <a:rPr dirty="0">
                <a:solidFill>
                  <a:srgbClr val="000000"/>
                </a:solidFill>
                <a:latin typeface="MFMVNF+Arial" panose="02000500000000000000"/>
                <a:cs typeface="MFMVNF+Arial" panose="02000500000000000000"/>
                <a:sym typeface="+mn-ea"/>
              </a:rPr>
              <a:t>2</a:t>
            </a:r>
            <a:r>
              <a:rPr lang="en-US" dirty="0">
                <a:solidFill>
                  <a:srgbClr val="000000"/>
                </a:solidFill>
                <a:latin typeface="MFMVNF+Arial" panose="02000500000000000000"/>
                <a:cs typeface="MFMVNF+Arial" panose="02000500000000000000"/>
                <a:sym typeface="+mn-ea"/>
              </a:rPr>
              <a:t>.</a:t>
            </a:r>
            <a:r>
              <a:rPr dirty="0">
                <a:solidFill>
                  <a:srgbClr val="000000"/>
                </a:solidFill>
                <a:latin typeface="QUIMMK+HYQiHeiKW-55S" panose="02000500000000000000" charset="-122"/>
                <a:cs typeface="QUIMMK+HYQiHeiKW-55S" panose="02000500000000000000" charset="-122"/>
                <a:sym typeface="+mn-ea"/>
              </a:rPr>
              <a:t>伤残津贴</a:t>
            </a:r>
            <a:endParaRPr dirty="0">
              <a:solidFill>
                <a:srgbClr val="000000"/>
              </a:solidFill>
              <a:latin typeface="QUIMMK+HYQiHeiKW-55S" panose="02000500000000000000" charset="-122"/>
              <a:cs typeface="QUIMMK+HYQiHeiKW-55S" panose="02000500000000000000" charset="-122"/>
            </a:endParaRPr>
          </a:p>
          <a:p>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607400" y="567690"/>
            <a:ext cx="5561965"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505" dirty="0">
                <a:solidFill>
                  <a:schemeClr val="accent1"/>
                </a:solidFill>
                <a:latin typeface="黑体" panose="02010609060101010101" charset="-122"/>
                <a:ea typeface="黑体" panose="02010609060101010101" charset="-122"/>
                <a:cs typeface="DEFMKL+HYFangSongKW" panose="02000500000000000000" charset="-122"/>
              </a:rPr>
              <a:t>工伤待遇核定标准</a:t>
            </a:r>
            <a:endParaRPr sz="4000" spc="505" dirty="0">
              <a:solidFill>
                <a:schemeClr val="accent1"/>
              </a:solidFill>
              <a:latin typeface="黑体" panose="02010609060101010101" charset="-122"/>
              <a:ea typeface="黑体" panose="02010609060101010101" charset="-122"/>
              <a:cs typeface="DEFMKL+HYFangSongKW" panose="02000500000000000000" charset="-122"/>
            </a:endParaRPr>
          </a:p>
        </p:txBody>
      </p:sp>
      <p:sp>
        <p:nvSpPr>
          <p:cNvPr id="4" name="object 4"/>
          <p:cNvSpPr txBox="1"/>
          <p:nvPr/>
        </p:nvSpPr>
        <p:spPr>
          <a:xfrm>
            <a:off x="1810350" y="1429533"/>
            <a:ext cx="6805930"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000000"/>
                </a:solidFill>
                <a:latin typeface="MFMVNF+Arial" panose="02000500000000000000"/>
                <a:cs typeface="MFMVNF+Arial" panose="02000500000000000000"/>
              </a:rPr>
              <a:t>•</a:t>
            </a:r>
            <a:r>
              <a:rPr sz="2000" b="1" spc="148" dirty="0">
                <a:solidFill>
                  <a:srgbClr val="000000"/>
                </a:solidFill>
                <a:latin typeface="仿宋" panose="02010609060101010101" charset="-122"/>
                <a:ea typeface="仿宋" panose="02010609060101010101" charset="-122"/>
                <a:cs typeface="仿宋" panose="02010609060101010101" charset="-122"/>
              </a:rPr>
              <a:t>1</a:t>
            </a:r>
            <a:r>
              <a:rPr lang="en-US" sz="2000" b="1" spc="148" dirty="0">
                <a:solidFill>
                  <a:srgbClr val="000000"/>
                </a:solidFill>
                <a:latin typeface="仿宋" panose="02010609060101010101" charset="-122"/>
                <a:ea typeface="仿宋" panose="02010609060101010101" charset="-122"/>
                <a:cs typeface="仿宋" panose="02010609060101010101" charset="-122"/>
              </a:rPr>
              <a:t>.</a:t>
            </a:r>
            <a:r>
              <a:rPr sz="2000" spc="151" dirty="0">
                <a:solidFill>
                  <a:srgbClr val="000000"/>
                </a:solidFill>
                <a:latin typeface="仿宋" panose="02010609060101010101" charset="-122"/>
                <a:ea typeface="仿宋" panose="02010609060101010101" charset="-122"/>
                <a:cs typeface="仿宋" panose="02010609060101010101" charset="-122"/>
              </a:rPr>
              <a:t>治疗费：符合工伤药品、诊疗、服务目录的全报；</a:t>
            </a:r>
            <a:endParaRPr sz="2000" spc="151" dirty="0">
              <a:solidFill>
                <a:srgbClr val="000000"/>
              </a:solidFill>
              <a:latin typeface="仿宋" panose="02010609060101010101" charset="-122"/>
              <a:ea typeface="仿宋" panose="02010609060101010101" charset="-122"/>
              <a:cs typeface="仿宋" panose="02010609060101010101" charset="-122"/>
            </a:endParaRPr>
          </a:p>
        </p:txBody>
      </p:sp>
      <p:sp>
        <p:nvSpPr>
          <p:cNvPr id="5" name="object 5"/>
          <p:cNvSpPr txBox="1"/>
          <p:nvPr/>
        </p:nvSpPr>
        <p:spPr>
          <a:xfrm>
            <a:off x="1810350" y="1937533"/>
            <a:ext cx="8991600" cy="85217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000000"/>
                </a:solidFill>
                <a:latin typeface="MFMVNF+Arial" panose="02000500000000000000"/>
                <a:cs typeface="MFMVNF+Arial" panose="02000500000000000000"/>
              </a:rPr>
              <a:t>•</a:t>
            </a:r>
            <a:r>
              <a:rPr sz="2000" b="1" spc="148" dirty="0">
                <a:solidFill>
                  <a:srgbClr val="000000"/>
                </a:solidFill>
                <a:latin typeface="仿宋" panose="02010609060101010101" charset="-122"/>
                <a:ea typeface="仿宋" panose="02010609060101010101" charset="-122"/>
                <a:cs typeface="仿宋" panose="02010609060101010101" charset="-122"/>
              </a:rPr>
              <a:t>2</a:t>
            </a:r>
            <a:r>
              <a:rPr lang="en-US" sz="2000" b="1" spc="148" dirty="0">
                <a:solidFill>
                  <a:srgbClr val="000000"/>
                </a:solidFill>
                <a:latin typeface="仿宋" panose="02010609060101010101" charset="-122"/>
                <a:ea typeface="仿宋" panose="02010609060101010101" charset="-122"/>
                <a:cs typeface="仿宋" panose="02010609060101010101" charset="-122"/>
              </a:rPr>
              <a:t>.</a:t>
            </a:r>
            <a:r>
              <a:rPr sz="2000" spc="151" dirty="0">
                <a:solidFill>
                  <a:srgbClr val="000000"/>
                </a:solidFill>
                <a:latin typeface="仿宋" panose="02010609060101010101" charset="-122"/>
                <a:ea typeface="仿宋" panose="02010609060101010101" charset="-122"/>
                <a:cs typeface="仿宋" panose="02010609060101010101" charset="-122"/>
              </a:rPr>
              <a:t>康复性治疗：符合工伤药品、诊疗、服务目录的全报；</a:t>
            </a:r>
            <a:endParaRPr sz="2000" spc="151" dirty="0">
              <a:solidFill>
                <a:srgbClr val="000000"/>
              </a:solidFill>
              <a:latin typeface="仿宋" panose="02010609060101010101" charset="-122"/>
              <a:ea typeface="仿宋" panose="02010609060101010101" charset="-122"/>
              <a:cs typeface="仿宋" panose="02010609060101010101" charset="-122"/>
            </a:endParaRPr>
          </a:p>
          <a:p>
            <a:pPr marL="0" marR="0">
              <a:lnSpc>
                <a:spcPts val="2645"/>
              </a:lnSpc>
              <a:spcBef>
                <a:spcPts val="1355"/>
              </a:spcBef>
              <a:spcAft>
                <a:spcPts val="0"/>
              </a:spcAft>
            </a:pPr>
            <a:r>
              <a:rPr sz="2000" dirty="0">
                <a:solidFill>
                  <a:srgbClr val="000000"/>
                </a:solidFill>
                <a:latin typeface="MFMVNF+Arial" panose="02000500000000000000"/>
                <a:cs typeface="MFMVNF+Arial" panose="02000500000000000000"/>
              </a:rPr>
              <a:t>•</a:t>
            </a:r>
            <a:r>
              <a:rPr sz="2000" b="1" spc="148" dirty="0">
                <a:solidFill>
                  <a:srgbClr val="000000"/>
                </a:solidFill>
                <a:latin typeface="仿宋" panose="02010609060101010101" charset="-122"/>
                <a:ea typeface="仿宋" panose="02010609060101010101" charset="-122"/>
                <a:cs typeface="仿宋" panose="02010609060101010101" charset="-122"/>
              </a:rPr>
              <a:t>3</a:t>
            </a:r>
            <a:r>
              <a:rPr lang="en-US" sz="2000" b="1" spc="148" dirty="0">
                <a:solidFill>
                  <a:srgbClr val="000000"/>
                </a:solidFill>
                <a:latin typeface="仿宋" panose="02010609060101010101" charset="-122"/>
                <a:ea typeface="仿宋" panose="02010609060101010101" charset="-122"/>
                <a:cs typeface="仿宋" panose="02010609060101010101" charset="-122"/>
              </a:rPr>
              <a:t>.</a:t>
            </a:r>
            <a:r>
              <a:rPr sz="2000" spc="151" dirty="0">
                <a:solidFill>
                  <a:srgbClr val="000000"/>
                </a:solidFill>
                <a:latin typeface="仿宋" panose="02010609060101010101" charset="-122"/>
                <a:ea typeface="仿宋" panose="02010609060101010101" charset="-122"/>
                <a:cs typeface="仿宋" panose="02010609060101010101" charset="-122"/>
              </a:rPr>
              <a:t>辅助器具装配（如假肢、矫形器等）按照国产普及型标准目录执行；</a:t>
            </a:r>
            <a:endParaRPr sz="2000" spc="151" dirty="0">
              <a:solidFill>
                <a:srgbClr val="000000"/>
              </a:solidFill>
              <a:latin typeface="仿宋" panose="02010609060101010101" charset="-122"/>
              <a:ea typeface="仿宋" panose="02010609060101010101" charset="-122"/>
              <a:cs typeface="仿宋" panose="02010609060101010101" charset="-122"/>
            </a:endParaRPr>
          </a:p>
        </p:txBody>
      </p:sp>
      <p:sp>
        <p:nvSpPr>
          <p:cNvPr id="6" name="object 6"/>
          <p:cNvSpPr txBox="1"/>
          <p:nvPr/>
        </p:nvSpPr>
        <p:spPr>
          <a:xfrm>
            <a:off x="1810350" y="2953533"/>
            <a:ext cx="8747125"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000000"/>
                </a:solidFill>
                <a:latin typeface="MFMVNF+Arial" panose="02000500000000000000"/>
                <a:cs typeface="MFMVNF+Arial" panose="02000500000000000000"/>
              </a:rPr>
              <a:t>•</a:t>
            </a:r>
            <a:r>
              <a:rPr sz="2000" b="1" spc="148" dirty="0">
                <a:solidFill>
                  <a:srgbClr val="000000"/>
                </a:solidFill>
                <a:latin typeface="仿宋" panose="02010609060101010101" charset="-122"/>
                <a:ea typeface="仿宋" panose="02010609060101010101" charset="-122"/>
                <a:cs typeface="仿宋" panose="02010609060101010101" charset="-122"/>
              </a:rPr>
              <a:t>4</a:t>
            </a:r>
            <a:r>
              <a:rPr lang="en-US" sz="2000" b="1" spc="148" dirty="0">
                <a:solidFill>
                  <a:srgbClr val="000000"/>
                </a:solidFill>
                <a:latin typeface="仿宋" panose="02010609060101010101" charset="-122"/>
                <a:ea typeface="仿宋" panose="02010609060101010101" charset="-122"/>
                <a:cs typeface="仿宋" panose="02010609060101010101" charset="-122"/>
              </a:rPr>
              <a:t>.</a:t>
            </a:r>
            <a:r>
              <a:rPr sz="2000" spc="153" dirty="0">
                <a:solidFill>
                  <a:srgbClr val="000000"/>
                </a:solidFill>
                <a:latin typeface="仿宋" panose="02010609060101010101" charset="-122"/>
                <a:ea typeface="仿宋" panose="02010609060101010101" charset="-122"/>
                <a:cs typeface="仿宋" panose="02010609060101010101" charset="-122"/>
              </a:rPr>
              <a:t>住院伙食补助：统筹区内每天</a:t>
            </a:r>
            <a:r>
              <a:rPr sz="2000" spc="148" dirty="0">
                <a:solidFill>
                  <a:srgbClr val="000000"/>
                </a:solidFill>
                <a:latin typeface="仿宋" panose="02010609060101010101" charset="-122"/>
                <a:ea typeface="仿宋" panose="02010609060101010101" charset="-122"/>
                <a:cs typeface="仿宋" panose="02010609060101010101" charset="-122"/>
              </a:rPr>
              <a:t>20</a:t>
            </a:r>
            <a:r>
              <a:rPr sz="2000" spc="150" dirty="0">
                <a:solidFill>
                  <a:srgbClr val="000000"/>
                </a:solidFill>
                <a:latin typeface="仿宋" panose="02010609060101010101" charset="-122"/>
                <a:ea typeface="仿宋" panose="02010609060101010101" charset="-122"/>
                <a:cs typeface="仿宋" panose="02010609060101010101" charset="-122"/>
              </a:rPr>
              <a:t>元，统筹区外每天</a:t>
            </a:r>
            <a:r>
              <a:rPr sz="2000" spc="148" dirty="0">
                <a:solidFill>
                  <a:srgbClr val="000000"/>
                </a:solidFill>
                <a:latin typeface="仿宋" panose="02010609060101010101" charset="-122"/>
                <a:ea typeface="仿宋" panose="02010609060101010101" charset="-122"/>
                <a:cs typeface="仿宋" panose="02010609060101010101" charset="-122"/>
              </a:rPr>
              <a:t>35</a:t>
            </a:r>
            <a:r>
              <a:rPr sz="2000" spc="150" dirty="0">
                <a:solidFill>
                  <a:srgbClr val="000000"/>
                </a:solidFill>
                <a:latin typeface="仿宋" panose="02010609060101010101" charset="-122"/>
                <a:ea typeface="仿宋" panose="02010609060101010101" charset="-122"/>
                <a:cs typeface="仿宋" panose="02010609060101010101" charset="-122"/>
              </a:rPr>
              <a:t>元；</a:t>
            </a:r>
            <a:r>
              <a:rPr sz="2000" spc="149" dirty="0">
                <a:solidFill>
                  <a:schemeClr val="tx1"/>
                </a:solidFill>
                <a:latin typeface="仿宋" panose="02010609060101010101" charset="-122"/>
                <a:ea typeface="仿宋" panose="02010609060101010101" charset="-122"/>
                <a:cs typeface="仿宋" panose="02010609060101010101" charset="-122"/>
              </a:rPr>
              <a:t>--</a:t>
            </a:r>
            <a:r>
              <a:rPr sz="2000" spc="150" dirty="0">
                <a:solidFill>
                  <a:schemeClr val="tx1"/>
                </a:solidFill>
                <a:latin typeface="仿宋" panose="02010609060101010101" charset="-122"/>
                <a:ea typeface="仿宋" panose="02010609060101010101" charset="-122"/>
                <a:cs typeface="仿宋" panose="02010609060101010101" charset="-122"/>
              </a:rPr>
              <a:t>《福建</a:t>
            </a:r>
            <a:endParaRPr sz="2000" spc="150" dirty="0">
              <a:solidFill>
                <a:schemeClr val="tx1"/>
              </a:solidFill>
              <a:latin typeface="仿宋" panose="02010609060101010101" charset="-122"/>
              <a:ea typeface="仿宋" panose="02010609060101010101" charset="-122"/>
              <a:cs typeface="仿宋" panose="02010609060101010101" charset="-122"/>
            </a:endParaRPr>
          </a:p>
        </p:txBody>
      </p:sp>
      <p:sp>
        <p:nvSpPr>
          <p:cNvPr id="7" name="object 7"/>
          <p:cNvSpPr txBox="1"/>
          <p:nvPr/>
        </p:nvSpPr>
        <p:spPr>
          <a:xfrm>
            <a:off x="2038950" y="3334533"/>
            <a:ext cx="3956684" cy="339090"/>
          </a:xfrm>
          <a:prstGeom prst="rect">
            <a:avLst/>
          </a:prstGeom>
        </p:spPr>
        <p:txBody>
          <a:bodyPr vert="horz" wrap="square" lIns="0" tIns="0" rIns="0" bIns="0" rtlCol="0">
            <a:spAutoFit/>
          </a:bodyPr>
          <a:lstStyle/>
          <a:p>
            <a:pPr marL="0" marR="0">
              <a:lnSpc>
                <a:spcPts val="2645"/>
              </a:lnSpc>
              <a:spcBef>
                <a:spcPts val="0"/>
              </a:spcBef>
              <a:spcAft>
                <a:spcPts val="0"/>
              </a:spcAft>
            </a:pPr>
            <a:r>
              <a:rPr sz="2000" spc="150" dirty="0">
                <a:solidFill>
                  <a:schemeClr val="tx1"/>
                </a:solidFill>
                <a:latin typeface="仿宋" panose="02010609060101010101" charset="-122"/>
                <a:ea typeface="仿宋" panose="02010609060101010101" charset="-122"/>
                <a:cs typeface="QUIMMK+HYQiHeiKW-55S" panose="02000500000000000000" charset="-122"/>
              </a:rPr>
              <a:t>省实施〈工伤保险条例〉办法》</a:t>
            </a:r>
            <a:endParaRPr sz="2000" spc="150" dirty="0">
              <a:solidFill>
                <a:schemeClr val="tx1"/>
              </a:solidFill>
              <a:latin typeface="仿宋" panose="02010609060101010101" charset="-122"/>
              <a:ea typeface="仿宋" panose="02010609060101010101" charset="-122"/>
              <a:cs typeface="QUIMMK+HYQiHeiKW-55S" panose="02000500000000000000" charset="-122"/>
            </a:endParaRPr>
          </a:p>
        </p:txBody>
      </p:sp>
      <p:sp>
        <p:nvSpPr>
          <p:cNvPr id="8" name="object 8"/>
          <p:cNvSpPr txBox="1"/>
          <p:nvPr/>
        </p:nvSpPr>
        <p:spPr>
          <a:xfrm>
            <a:off x="1810350" y="3842533"/>
            <a:ext cx="8714739" cy="101727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000000"/>
                </a:solidFill>
                <a:latin typeface="MFMVNF+Arial" panose="02000500000000000000"/>
                <a:cs typeface="MFMVNF+Arial" panose="02000500000000000000"/>
              </a:rPr>
              <a:t>•</a:t>
            </a:r>
            <a:r>
              <a:rPr sz="2000" b="1" spc="148" dirty="0">
                <a:solidFill>
                  <a:srgbClr val="000000"/>
                </a:solidFill>
                <a:latin typeface="仿宋" panose="02010609060101010101" charset="-122"/>
                <a:ea typeface="仿宋" panose="02010609060101010101" charset="-122"/>
                <a:cs typeface="仿宋" panose="02010609060101010101" charset="-122"/>
              </a:rPr>
              <a:t>5</a:t>
            </a:r>
            <a:r>
              <a:rPr lang="en-US" sz="2000" b="1" spc="148" dirty="0">
                <a:solidFill>
                  <a:srgbClr val="000000"/>
                </a:solidFill>
                <a:latin typeface="仿宋" panose="02010609060101010101" charset="-122"/>
                <a:ea typeface="仿宋" panose="02010609060101010101" charset="-122"/>
                <a:cs typeface="仿宋" panose="02010609060101010101" charset="-122"/>
              </a:rPr>
              <a:t>.</a:t>
            </a:r>
            <a:r>
              <a:rPr sz="2000" spc="150" dirty="0">
                <a:solidFill>
                  <a:srgbClr val="000000"/>
                </a:solidFill>
                <a:latin typeface="仿宋" panose="02010609060101010101" charset="-122"/>
                <a:ea typeface="仿宋" panose="02010609060101010101" charset="-122"/>
                <a:cs typeface="仿宋" panose="02010609060101010101" charset="-122"/>
              </a:rPr>
              <a:t>转统筹区外治疗的交通食宿（须经医疗机构出具证明报工伤保险经办机构同意）食宿费日报销标准限额本省异地</a:t>
            </a:r>
            <a:r>
              <a:rPr sz="2000" spc="148" dirty="0">
                <a:solidFill>
                  <a:srgbClr val="000000"/>
                </a:solidFill>
                <a:latin typeface="仿宋" panose="02010609060101010101" charset="-122"/>
                <a:ea typeface="仿宋" panose="02010609060101010101" charset="-122"/>
                <a:cs typeface="仿宋" panose="02010609060101010101" charset="-122"/>
              </a:rPr>
              <a:t>150</a:t>
            </a:r>
            <a:r>
              <a:rPr sz="2000" spc="150" dirty="0">
                <a:solidFill>
                  <a:srgbClr val="000000"/>
                </a:solidFill>
                <a:latin typeface="仿宋" panose="02010609060101010101" charset="-122"/>
                <a:ea typeface="仿宋" panose="02010609060101010101" charset="-122"/>
                <a:cs typeface="仿宋" panose="02010609060101010101" charset="-122"/>
              </a:rPr>
              <a:t>元，外省</a:t>
            </a:r>
            <a:r>
              <a:rPr sz="2000" spc="148" dirty="0">
                <a:solidFill>
                  <a:srgbClr val="000000"/>
                </a:solidFill>
                <a:latin typeface="仿宋" panose="02010609060101010101" charset="-122"/>
                <a:ea typeface="仿宋" panose="02010609060101010101" charset="-122"/>
                <a:cs typeface="仿宋" panose="02010609060101010101" charset="-122"/>
              </a:rPr>
              <a:t>200</a:t>
            </a:r>
            <a:r>
              <a:rPr sz="2000" spc="150" dirty="0">
                <a:solidFill>
                  <a:srgbClr val="000000"/>
                </a:solidFill>
                <a:latin typeface="仿宋" panose="02010609060101010101" charset="-122"/>
                <a:ea typeface="仿宋" panose="02010609060101010101" charset="-122"/>
                <a:cs typeface="仿宋" panose="02010609060101010101" charset="-122"/>
              </a:rPr>
              <a:t>元</a:t>
            </a:r>
            <a:r>
              <a:rPr sz="2000" spc="150" dirty="0">
                <a:solidFill>
                  <a:schemeClr val="tx1"/>
                </a:solidFill>
                <a:latin typeface="仿宋" panose="02010609060101010101" charset="-122"/>
                <a:ea typeface="仿宋" panose="02010609060101010101" charset="-122"/>
                <a:cs typeface="仿宋" panose="02010609060101010101" charset="-122"/>
              </a:rPr>
              <a:t>（就医时间最长不超过</a:t>
            </a:r>
            <a:r>
              <a:rPr sz="2000" spc="148" dirty="0">
                <a:solidFill>
                  <a:schemeClr val="tx1"/>
                </a:solidFill>
                <a:latin typeface="仿宋" panose="02010609060101010101" charset="-122"/>
                <a:ea typeface="仿宋" panose="02010609060101010101" charset="-122"/>
                <a:cs typeface="仿宋" panose="02010609060101010101" charset="-122"/>
              </a:rPr>
              <a:t>7</a:t>
            </a:r>
            <a:r>
              <a:rPr sz="2000" spc="150" dirty="0">
                <a:solidFill>
                  <a:schemeClr val="tx1"/>
                </a:solidFill>
                <a:latin typeface="仿宋" panose="02010609060101010101" charset="-122"/>
                <a:ea typeface="仿宋" panose="02010609060101010101" charset="-122"/>
                <a:cs typeface="仿宋" panose="02010609060101010101" charset="-122"/>
              </a:rPr>
              <a:t>天）</a:t>
            </a:r>
            <a:r>
              <a:rPr lang="zh-CN" sz="2000" spc="150" dirty="0">
                <a:solidFill>
                  <a:schemeClr val="tx1"/>
                </a:solidFill>
                <a:latin typeface="仿宋" panose="02010609060101010101" charset="-122"/>
                <a:ea typeface="仿宋" panose="02010609060101010101" charset="-122"/>
                <a:cs typeface="仿宋" panose="02010609060101010101" charset="-122"/>
              </a:rPr>
              <a:t>；</a:t>
            </a:r>
            <a:endParaRPr lang="zh-CN" sz="2000" spc="150" dirty="0">
              <a:solidFill>
                <a:schemeClr val="tx1"/>
              </a:solidFill>
              <a:latin typeface="仿宋" panose="02010609060101010101" charset="-122"/>
              <a:ea typeface="仿宋" panose="02010609060101010101" charset="-122"/>
              <a:cs typeface="仿宋" panose="02010609060101010101" charset="-122"/>
            </a:endParaRPr>
          </a:p>
        </p:txBody>
      </p:sp>
      <p:sp>
        <p:nvSpPr>
          <p:cNvPr id="9" name="object 9"/>
          <p:cNvSpPr txBox="1"/>
          <p:nvPr/>
        </p:nvSpPr>
        <p:spPr>
          <a:xfrm>
            <a:off x="1810350" y="5112533"/>
            <a:ext cx="7354569" cy="852170"/>
          </a:xfrm>
          <a:prstGeom prst="rect">
            <a:avLst/>
          </a:prstGeom>
        </p:spPr>
        <p:txBody>
          <a:bodyPr vert="horz" wrap="square" lIns="0" tIns="0" rIns="0" bIns="0" rtlCol="0">
            <a:spAutoFit/>
          </a:bodyPr>
          <a:lstStyle/>
          <a:p>
            <a:pPr marL="0" marR="0">
              <a:lnSpc>
                <a:spcPts val="2645"/>
              </a:lnSpc>
              <a:spcBef>
                <a:spcPts val="0"/>
              </a:spcBef>
              <a:spcAft>
                <a:spcPts val="0"/>
              </a:spcAft>
            </a:pPr>
            <a:r>
              <a:rPr sz="2000" dirty="0">
                <a:solidFill>
                  <a:srgbClr val="000000"/>
                </a:solidFill>
                <a:latin typeface="MFMVNF+Arial" panose="02000500000000000000"/>
                <a:cs typeface="MFMVNF+Arial" panose="02000500000000000000"/>
              </a:rPr>
              <a:t>•</a:t>
            </a:r>
            <a:r>
              <a:rPr sz="2000" b="1" spc="148" dirty="0">
                <a:solidFill>
                  <a:srgbClr val="000000"/>
                </a:solidFill>
                <a:latin typeface="仿宋" panose="02010609060101010101" charset="-122"/>
                <a:ea typeface="仿宋" panose="02010609060101010101" charset="-122"/>
                <a:cs typeface="仿宋" panose="02010609060101010101" charset="-122"/>
              </a:rPr>
              <a:t>6</a:t>
            </a:r>
            <a:r>
              <a:rPr lang="en-US" sz="2000" b="1" spc="148" dirty="0">
                <a:solidFill>
                  <a:srgbClr val="000000"/>
                </a:solidFill>
                <a:latin typeface="仿宋" panose="02010609060101010101" charset="-122"/>
                <a:ea typeface="仿宋" panose="02010609060101010101" charset="-122"/>
                <a:cs typeface="仿宋" panose="02010609060101010101" charset="-122"/>
              </a:rPr>
              <a:t>.</a:t>
            </a:r>
            <a:r>
              <a:rPr sz="2000" spc="152" dirty="0">
                <a:solidFill>
                  <a:srgbClr val="000000"/>
                </a:solidFill>
                <a:latin typeface="仿宋" panose="02010609060101010101" charset="-122"/>
                <a:ea typeface="仿宋" panose="02010609060101010101" charset="-122"/>
                <a:cs typeface="仿宋" panose="02010609060101010101" charset="-122"/>
              </a:rPr>
              <a:t>停工留薪期待遇：原工资福利待遇不变，由单位支付；</a:t>
            </a:r>
            <a:endParaRPr sz="2000" spc="152" dirty="0">
              <a:solidFill>
                <a:srgbClr val="000000"/>
              </a:solidFill>
              <a:latin typeface="仿宋" panose="02010609060101010101" charset="-122"/>
              <a:ea typeface="仿宋" panose="02010609060101010101" charset="-122"/>
              <a:cs typeface="仿宋" panose="02010609060101010101" charset="-122"/>
            </a:endParaRPr>
          </a:p>
          <a:p>
            <a:pPr marL="0" marR="0">
              <a:lnSpc>
                <a:spcPts val="2645"/>
              </a:lnSpc>
              <a:spcBef>
                <a:spcPts val="1355"/>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rPr>
              <a:t>•</a:t>
            </a:r>
            <a:r>
              <a:rPr sz="2000" b="1" spc="148" dirty="0">
                <a:solidFill>
                  <a:srgbClr val="000000"/>
                </a:solidFill>
                <a:latin typeface="仿宋" panose="02010609060101010101" charset="-122"/>
                <a:ea typeface="仿宋" panose="02010609060101010101" charset="-122"/>
                <a:cs typeface="仿宋" panose="02010609060101010101" charset="-122"/>
              </a:rPr>
              <a:t>7</a:t>
            </a:r>
            <a:r>
              <a:rPr lang="en-US" sz="2000" b="1" spc="148" dirty="0">
                <a:solidFill>
                  <a:srgbClr val="000000"/>
                </a:solidFill>
                <a:latin typeface="仿宋" panose="02010609060101010101" charset="-122"/>
                <a:ea typeface="仿宋" panose="02010609060101010101" charset="-122"/>
                <a:cs typeface="仿宋" panose="02010609060101010101" charset="-122"/>
              </a:rPr>
              <a:t>.</a:t>
            </a:r>
            <a:r>
              <a:rPr sz="2000" spc="152" dirty="0">
                <a:solidFill>
                  <a:srgbClr val="000000"/>
                </a:solidFill>
                <a:latin typeface="仿宋" panose="02010609060101010101" charset="-122"/>
                <a:ea typeface="仿宋" panose="02010609060101010101" charset="-122"/>
                <a:cs typeface="仿宋" panose="02010609060101010101" charset="-122"/>
              </a:rPr>
              <a:t>停工留薪期护理：单位承担生活不能自理的护理费；</a:t>
            </a:r>
            <a:endParaRPr sz="2000" spc="152" dirty="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524600" y="0"/>
            <a:ext cx="9144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946490" y="299720"/>
            <a:ext cx="5092065" cy="461645"/>
          </a:xfrm>
          <a:prstGeom prst="rect">
            <a:avLst/>
          </a:prstGeom>
        </p:spPr>
        <p:txBody>
          <a:bodyPr vert="horz" wrap="square" lIns="0" tIns="0" rIns="0" bIns="0" rtlCol="0">
            <a:spAutoFit/>
          </a:bodyPr>
          <a:lstStyle/>
          <a:p>
            <a:pPr marL="0" marR="0">
              <a:lnSpc>
                <a:spcPts val="3600"/>
              </a:lnSpc>
              <a:spcBef>
                <a:spcPts val="0"/>
              </a:spcBef>
              <a:spcAft>
                <a:spcPts val="0"/>
              </a:spcAft>
            </a:pPr>
            <a:r>
              <a:rPr sz="4000" spc="505" dirty="0">
                <a:solidFill>
                  <a:schemeClr val="accent1"/>
                </a:solidFill>
                <a:latin typeface="黑体" panose="02010609060101010101" charset="-122"/>
                <a:ea typeface="黑体" panose="02010609060101010101" charset="-122"/>
                <a:cs typeface="DEFMKL+HYFangSongKW" panose="02000500000000000000" charset="-122"/>
              </a:rPr>
              <a:t>工伤待遇核定标准</a:t>
            </a:r>
            <a:endParaRPr sz="4000" spc="505" dirty="0">
              <a:solidFill>
                <a:schemeClr val="accent1"/>
              </a:solidFill>
              <a:latin typeface="黑体" panose="02010609060101010101" charset="-122"/>
              <a:ea typeface="黑体" panose="02010609060101010101" charset="-122"/>
              <a:cs typeface="DEFMKL+HYFangSongKW" panose="02000500000000000000" charset="-122"/>
            </a:endParaRPr>
          </a:p>
        </p:txBody>
      </p:sp>
      <p:sp>
        <p:nvSpPr>
          <p:cNvPr id="4" name="object 4"/>
          <p:cNvSpPr txBox="1"/>
          <p:nvPr/>
        </p:nvSpPr>
        <p:spPr>
          <a:xfrm>
            <a:off x="4189695" y="885126"/>
            <a:ext cx="6096635" cy="518160"/>
          </a:xfrm>
          <a:prstGeom prst="rect">
            <a:avLst/>
          </a:prstGeom>
        </p:spPr>
        <p:txBody>
          <a:bodyPr vert="horz" wrap="square" lIns="0" tIns="0" rIns="0" bIns="0" rtlCol="0">
            <a:spAutoFit/>
          </a:bodyPr>
          <a:lstStyle/>
          <a:p>
            <a:pPr marL="0" marR="0">
              <a:lnSpc>
                <a:spcPts val="1980"/>
              </a:lnSpc>
              <a:spcBef>
                <a:spcPts val="0"/>
              </a:spcBef>
              <a:spcAft>
                <a:spcPts val="0"/>
              </a:spcAft>
            </a:pPr>
            <a:r>
              <a:rPr sz="1500" spc="125" dirty="0">
                <a:solidFill>
                  <a:srgbClr val="000000"/>
                </a:solidFill>
                <a:latin typeface="QUIMMK+HYQiHeiKW-55S" panose="02000500000000000000" charset="-122"/>
                <a:cs typeface="QUIMMK+HYQiHeiKW-55S" panose="02000500000000000000" charset="-122"/>
              </a:rPr>
              <a:t>一级</a:t>
            </a:r>
            <a:r>
              <a:rPr sz="1500" spc="1263" dirty="0">
                <a:solidFill>
                  <a:srgbClr val="000000"/>
                </a:solidFill>
                <a:latin typeface="QUIMMK+HYQiHeiKW-55S" panose="02000500000000000000" charset="-122"/>
                <a:cs typeface="QUIMMK+HYQiHeiKW-55S" panose="02000500000000000000" charset="-122"/>
              </a:rPr>
              <a:t> </a:t>
            </a:r>
            <a:r>
              <a:rPr sz="1500" spc="125" dirty="0">
                <a:solidFill>
                  <a:srgbClr val="000000"/>
                </a:solidFill>
                <a:latin typeface="QUIMMK+HYQiHeiKW-55S" panose="02000500000000000000" charset="-122"/>
                <a:cs typeface="QUIMMK+HYQiHeiKW-55S" panose="02000500000000000000" charset="-122"/>
              </a:rPr>
              <a:t>二级</a:t>
            </a:r>
            <a:r>
              <a:rPr sz="1500" spc="1263" dirty="0">
                <a:solidFill>
                  <a:srgbClr val="000000"/>
                </a:solidFill>
                <a:latin typeface="QUIMMK+HYQiHeiKW-55S" panose="02000500000000000000" charset="-122"/>
                <a:cs typeface="QUIMMK+HYQiHeiKW-55S" panose="02000500000000000000" charset="-122"/>
              </a:rPr>
              <a:t> </a:t>
            </a:r>
            <a:r>
              <a:rPr sz="1500" spc="125" dirty="0">
                <a:solidFill>
                  <a:srgbClr val="000000"/>
                </a:solidFill>
                <a:latin typeface="QUIMMK+HYQiHeiKW-55S" panose="02000500000000000000" charset="-122"/>
                <a:cs typeface="QUIMMK+HYQiHeiKW-55S" panose="02000500000000000000" charset="-122"/>
              </a:rPr>
              <a:t>三级</a:t>
            </a:r>
            <a:r>
              <a:rPr sz="1500" spc="1263" dirty="0">
                <a:solidFill>
                  <a:srgbClr val="000000"/>
                </a:solidFill>
                <a:latin typeface="QUIMMK+HYQiHeiKW-55S" panose="02000500000000000000" charset="-122"/>
                <a:cs typeface="QUIMMK+HYQiHeiKW-55S" panose="02000500000000000000" charset="-122"/>
              </a:rPr>
              <a:t> </a:t>
            </a:r>
            <a:r>
              <a:rPr sz="1500" spc="125" dirty="0">
                <a:solidFill>
                  <a:srgbClr val="000000"/>
                </a:solidFill>
                <a:latin typeface="QUIMMK+HYQiHeiKW-55S" panose="02000500000000000000" charset="-122"/>
                <a:cs typeface="QUIMMK+HYQiHeiKW-55S" panose="02000500000000000000" charset="-122"/>
              </a:rPr>
              <a:t>四级</a:t>
            </a:r>
            <a:r>
              <a:rPr sz="1500" spc="1263" dirty="0">
                <a:solidFill>
                  <a:srgbClr val="000000"/>
                </a:solidFill>
                <a:latin typeface="QUIMMK+HYQiHeiKW-55S" panose="02000500000000000000" charset="-122"/>
                <a:cs typeface="QUIMMK+HYQiHeiKW-55S" panose="02000500000000000000" charset="-122"/>
              </a:rPr>
              <a:t> </a:t>
            </a:r>
            <a:r>
              <a:rPr sz="1500" spc="125" dirty="0">
                <a:solidFill>
                  <a:srgbClr val="000000"/>
                </a:solidFill>
                <a:latin typeface="QUIMMK+HYQiHeiKW-55S" panose="02000500000000000000" charset="-122"/>
                <a:cs typeface="QUIMMK+HYQiHeiKW-55S" panose="02000500000000000000" charset="-122"/>
              </a:rPr>
              <a:t>五级</a:t>
            </a:r>
            <a:r>
              <a:rPr sz="1500" spc="1263" dirty="0">
                <a:solidFill>
                  <a:srgbClr val="000000"/>
                </a:solidFill>
                <a:latin typeface="QUIMMK+HYQiHeiKW-55S" panose="02000500000000000000" charset="-122"/>
                <a:cs typeface="QUIMMK+HYQiHeiKW-55S" panose="02000500000000000000" charset="-122"/>
              </a:rPr>
              <a:t> </a:t>
            </a:r>
            <a:r>
              <a:rPr sz="1500" spc="125" dirty="0">
                <a:solidFill>
                  <a:srgbClr val="000000"/>
                </a:solidFill>
                <a:latin typeface="QUIMMK+HYQiHeiKW-55S" panose="02000500000000000000" charset="-122"/>
                <a:cs typeface="QUIMMK+HYQiHeiKW-55S" panose="02000500000000000000" charset="-122"/>
              </a:rPr>
              <a:t>六级</a:t>
            </a:r>
            <a:r>
              <a:rPr sz="1500" spc="1263" dirty="0">
                <a:solidFill>
                  <a:srgbClr val="000000"/>
                </a:solidFill>
                <a:latin typeface="QUIMMK+HYQiHeiKW-55S" panose="02000500000000000000" charset="-122"/>
                <a:cs typeface="QUIMMK+HYQiHeiKW-55S" panose="02000500000000000000" charset="-122"/>
              </a:rPr>
              <a:t> </a:t>
            </a:r>
            <a:r>
              <a:rPr sz="1500" spc="125" dirty="0">
                <a:solidFill>
                  <a:srgbClr val="000000"/>
                </a:solidFill>
                <a:latin typeface="QUIMMK+HYQiHeiKW-55S" panose="02000500000000000000" charset="-122"/>
                <a:cs typeface="QUIMMK+HYQiHeiKW-55S" panose="02000500000000000000" charset="-122"/>
              </a:rPr>
              <a:t>七级</a:t>
            </a:r>
            <a:r>
              <a:rPr sz="1500" spc="1263" dirty="0">
                <a:solidFill>
                  <a:srgbClr val="000000"/>
                </a:solidFill>
                <a:latin typeface="QUIMMK+HYQiHeiKW-55S" panose="02000500000000000000" charset="-122"/>
                <a:cs typeface="QUIMMK+HYQiHeiKW-55S" panose="02000500000000000000" charset="-122"/>
              </a:rPr>
              <a:t> </a:t>
            </a:r>
            <a:r>
              <a:rPr sz="1500" spc="125" dirty="0">
                <a:solidFill>
                  <a:srgbClr val="000000"/>
                </a:solidFill>
                <a:latin typeface="QUIMMK+HYQiHeiKW-55S" panose="02000500000000000000" charset="-122"/>
                <a:cs typeface="QUIMMK+HYQiHeiKW-55S" panose="02000500000000000000" charset="-122"/>
              </a:rPr>
              <a:t>八级</a:t>
            </a:r>
            <a:r>
              <a:rPr sz="1500" spc="822" dirty="0">
                <a:solidFill>
                  <a:srgbClr val="000000"/>
                </a:solidFill>
                <a:latin typeface="QUIMMK+HYQiHeiKW-55S" panose="02000500000000000000" charset="-122"/>
                <a:cs typeface="QUIMMK+HYQiHeiKW-55S" panose="02000500000000000000" charset="-122"/>
              </a:rPr>
              <a:t> </a:t>
            </a:r>
            <a:r>
              <a:rPr sz="1500" spc="125" dirty="0">
                <a:solidFill>
                  <a:srgbClr val="000000"/>
                </a:solidFill>
                <a:latin typeface="QUIMMK+HYQiHeiKW-55S" panose="02000500000000000000" charset="-122"/>
                <a:cs typeface="QUIMMK+HYQiHeiKW-55S" panose="02000500000000000000" charset="-122"/>
              </a:rPr>
              <a:t>九级</a:t>
            </a:r>
            <a:r>
              <a:rPr sz="1500" spc="383" dirty="0">
                <a:solidFill>
                  <a:srgbClr val="000000"/>
                </a:solidFill>
                <a:latin typeface="QUIMMK+HYQiHeiKW-55S" panose="02000500000000000000" charset="-122"/>
                <a:cs typeface="QUIMMK+HYQiHeiKW-55S" panose="02000500000000000000" charset="-122"/>
              </a:rPr>
              <a:t> </a:t>
            </a:r>
            <a:r>
              <a:rPr sz="1500" spc="125" dirty="0">
                <a:solidFill>
                  <a:srgbClr val="000000"/>
                </a:solidFill>
                <a:latin typeface="QUIMMK+HYQiHeiKW-55S" panose="02000500000000000000" charset="-122"/>
                <a:cs typeface="QUIMMK+HYQiHeiKW-55S" panose="02000500000000000000" charset="-122"/>
              </a:rPr>
              <a:t>十级</a:t>
            </a:r>
            <a:endParaRPr sz="1500" spc="125" dirty="0">
              <a:solidFill>
                <a:srgbClr val="000000"/>
              </a:solidFill>
              <a:latin typeface="QUIMMK+HYQiHeiKW-55S" panose="02000500000000000000" charset="-122"/>
              <a:cs typeface="QUIMMK+HYQiHeiKW-55S" panose="02000500000000000000" charset="-122"/>
            </a:endParaRPr>
          </a:p>
          <a:p>
            <a:pPr marL="2454275" marR="0">
              <a:lnSpc>
                <a:spcPts val="1855"/>
              </a:lnSpc>
              <a:spcBef>
                <a:spcPts val="210"/>
              </a:spcBef>
              <a:spcAft>
                <a:spcPts val="0"/>
              </a:spcAft>
            </a:pPr>
            <a:r>
              <a:rPr sz="1400" spc="120" dirty="0">
                <a:solidFill>
                  <a:srgbClr val="404040"/>
                </a:solidFill>
                <a:latin typeface="QUIMMK+HYQiHeiKW-55S" panose="02000500000000000000" charset="-122"/>
                <a:cs typeface="QUIMMK+HYQiHeiKW-55S" panose="02000500000000000000" charset="-122"/>
              </a:rPr>
              <a:t>保留劳动关系</a:t>
            </a:r>
            <a:endParaRPr sz="1400" spc="120" dirty="0">
              <a:solidFill>
                <a:srgbClr val="404040"/>
              </a:solidFill>
              <a:latin typeface="QUIMMK+HYQiHeiKW-55S" panose="02000500000000000000" charset="-122"/>
              <a:cs typeface="QUIMMK+HYQiHeiKW-55S" panose="02000500000000000000" charset="-122"/>
            </a:endParaRPr>
          </a:p>
        </p:txBody>
      </p:sp>
      <p:sp>
        <p:nvSpPr>
          <p:cNvPr id="5" name="object 5"/>
          <p:cNvSpPr txBox="1"/>
          <p:nvPr/>
        </p:nvSpPr>
        <p:spPr>
          <a:xfrm>
            <a:off x="4103970" y="1425748"/>
            <a:ext cx="5299076" cy="237490"/>
          </a:xfrm>
          <a:prstGeom prst="rect">
            <a:avLst/>
          </a:prstGeom>
        </p:spPr>
        <p:txBody>
          <a:bodyPr vert="horz" wrap="square" lIns="0" tIns="0" rIns="0" bIns="0" rtlCol="0">
            <a:spAutoFit/>
          </a:bodyPr>
          <a:lstStyle/>
          <a:p>
            <a:pPr marL="0" marR="0">
              <a:lnSpc>
                <a:spcPts val="1855"/>
              </a:lnSpc>
              <a:spcBef>
                <a:spcPts val="0"/>
              </a:spcBef>
              <a:spcAft>
                <a:spcPts val="0"/>
              </a:spcAft>
            </a:pPr>
            <a:r>
              <a:rPr sz="1400" spc="120" dirty="0">
                <a:solidFill>
                  <a:srgbClr val="404040"/>
                </a:solidFill>
                <a:latin typeface="QUIMMK+HYQiHeiKW-55S" panose="02000500000000000000" charset="-122"/>
                <a:cs typeface="QUIMMK+HYQiHeiKW-55S" panose="02000500000000000000" charset="-122"/>
              </a:rPr>
              <a:t>保留劳动关系退出工作岗位</a:t>
            </a:r>
            <a:r>
              <a:rPr sz="1400" spc="1305" dirty="0">
                <a:solidFill>
                  <a:srgbClr val="404040"/>
                </a:solidFill>
                <a:latin typeface="QUIMMK+HYQiHeiKW-55S" panose="02000500000000000000" charset="-122"/>
                <a:cs typeface="QUIMMK+HYQiHeiKW-55S" panose="02000500000000000000" charset="-122"/>
              </a:rPr>
              <a:t> </a:t>
            </a:r>
            <a:r>
              <a:rPr sz="1400" spc="120" dirty="0">
                <a:solidFill>
                  <a:srgbClr val="404040"/>
                </a:solidFill>
                <a:latin typeface="QUIMMK+HYQiHeiKW-55S" panose="02000500000000000000" charset="-122"/>
                <a:cs typeface="QUIMMK+HYQiHeiKW-55S" panose="02000500000000000000" charset="-122"/>
              </a:rPr>
              <a:t>安排适当工作</a:t>
            </a:r>
            <a:r>
              <a:rPr sz="1400" spc="425" dirty="0">
                <a:solidFill>
                  <a:srgbClr val="404040"/>
                </a:solidFill>
                <a:latin typeface="QUIMMK+HYQiHeiKW-55S" panose="02000500000000000000" charset="-122"/>
                <a:cs typeface="QUIMMK+HYQiHeiKW-55S" panose="02000500000000000000" charset="-122"/>
              </a:rPr>
              <a:t> </a:t>
            </a:r>
            <a:r>
              <a:rPr sz="1400" spc="120" dirty="0">
                <a:solidFill>
                  <a:srgbClr val="404040"/>
                </a:solidFill>
                <a:latin typeface="QUIMMK+HYQiHeiKW-55S" panose="02000500000000000000" charset="-122"/>
                <a:cs typeface="QUIMMK+HYQiHeiKW-55S" panose="02000500000000000000" charset="-122"/>
              </a:rPr>
              <a:t>保留劳动关系，</a:t>
            </a:r>
            <a:endParaRPr sz="1400" spc="120" dirty="0">
              <a:solidFill>
                <a:srgbClr val="404040"/>
              </a:solidFill>
              <a:latin typeface="QUIMMK+HYQiHeiKW-55S" panose="02000500000000000000" charset="-122"/>
              <a:cs typeface="QUIMMK+HYQiHeiKW-55S" panose="02000500000000000000" charset="-122"/>
            </a:endParaRPr>
          </a:p>
        </p:txBody>
      </p:sp>
      <p:sp>
        <p:nvSpPr>
          <p:cNvPr id="6" name="object 6"/>
          <p:cNvSpPr txBox="1"/>
          <p:nvPr/>
        </p:nvSpPr>
        <p:spPr>
          <a:xfrm>
            <a:off x="2000850" y="1553383"/>
            <a:ext cx="1296034" cy="237490"/>
          </a:xfrm>
          <a:prstGeom prst="rect">
            <a:avLst/>
          </a:prstGeom>
        </p:spPr>
        <p:txBody>
          <a:bodyPr vert="horz" wrap="square" lIns="0" tIns="0" rIns="0" bIns="0" rtlCol="0">
            <a:spAutoFit/>
          </a:bodyPr>
          <a:lstStyle/>
          <a:p>
            <a:pPr marL="0" marR="0">
              <a:lnSpc>
                <a:spcPts val="1855"/>
              </a:lnSpc>
              <a:spcBef>
                <a:spcPts val="0"/>
              </a:spcBef>
              <a:spcAft>
                <a:spcPts val="0"/>
              </a:spcAft>
            </a:pPr>
            <a:r>
              <a:rPr sz="1400" spc="120" dirty="0">
                <a:solidFill>
                  <a:srgbClr val="404040"/>
                </a:solidFill>
                <a:latin typeface="QUIMMK+HYQiHeiKW-55S" panose="02000500000000000000" charset="-122"/>
                <a:cs typeface="QUIMMK+HYQiHeiKW-55S" panose="02000500000000000000" charset="-122"/>
              </a:rPr>
              <a:t>劳动关系处理</a:t>
            </a:r>
            <a:endParaRPr sz="1400" spc="120" dirty="0">
              <a:solidFill>
                <a:srgbClr val="404040"/>
              </a:solidFill>
              <a:latin typeface="QUIMMK+HYQiHeiKW-55S" panose="02000500000000000000" charset="-122"/>
              <a:cs typeface="QUIMMK+HYQiHeiKW-55S" panose="02000500000000000000" charset="-122"/>
            </a:endParaRPr>
          </a:p>
        </p:txBody>
      </p:sp>
      <p:sp>
        <p:nvSpPr>
          <p:cNvPr id="7" name="object 7"/>
          <p:cNvSpPr txBox="1"/>
          <p:nvPr/>
        </p:nvSpPr>
        <p:spPr>
          <a:xfrm>
            <a:off x="4103970" y="1681653"/>
            <a:ext cx="2068195" cy="237490"/>
          </a:xfrm>
          <a:prstGeom prst="rect">
            <a:avLst/>
          </a:prstGeom>
        </p:spPr>
        <p:txBody>
          <a:bodyPr vert="horz" wrap="square" lIns="0" tIns="0" rIns="0" bIns="0" rtlCol="0">
            <a:spAutoFit/>
          </a:bodyPr>
          <a:lstStyle/>
          <a:p>
            <a:pPr marL="0" marR="0">
              <a:lnSpc>
                <a:spcPts val="1855"/>
              </a:lnSpc>
              <a:spcBef>
                <a:spcPts val="0"/>
              </a:spcBef>
              <a:spcAft>
                <a:spcPts val="0"/>
              </a:spcAft>
            </a:pPr>
            <a:r>
              <a:rPr sz="1400" spc="120" dirty="0">
                <a:solidFill>
                  <a:srgbClr val="404040"/>
                </a:solidFill>
                <a:latin typeface="QUIMMK+HYQiHeiKW-55S" panose="02000500000000000000" charset="-122"/>
                <a:cs typeface="QUIMMK+HYQiHeiKW-55S" panose="02000500000000000000" charset="-122"/>
              </a:rPr>
              <a:t>工伤基金支付伤残津贴</a:t>
            </a:r>
            <a:endParaRPr sz="1400" spc="120" dirty="0">
              <a:solidFill>
                <a:srgbClr val="404040"/>
              </a:solidFill>
              <a:latin typeface="QUIMMK+HYQiHeiKW-55S" panose="02000500000000000000" charset="-122"/>
              <a:cs typeface="QUIMMK+HYQiHeiKW-55S" panose="02000500000000000000" charset="-122"/>
            </a:endParaRPr>
          </a:p>
        </p:txBody>
      </p:sp>
      <p:sp>
        <p:nvSpPr>
          <p:cNvPr id="8" name="object 8"/>
          <p:cNvSpPr txBox="1"/>
          <p:nvPr/>
        </p:nvSpPr>
        <p:spPr>
          <a:xfrm>
            <a:off x="6643970" y="1681653"/>
            <a:ext cx="2759076" cy="489585"/>
          </a:xfrm>
          <a:prstGeom prst="rect">
            <a:avLst/>
          </a:prstGeom>
        </p:spPr>
        <p:txBody>
          <a:bodyPr vert="horz" wrap="square" lIns="0" tIns="0" rIns="0" bIns="0" rtlCol="0">
            <a:spAutoFit/>
          </a:bodyPr>
          <a:lstStyle/>
          <a:p>
            <a:pPr marL="0" marR="0">
              <a:lnSpc>
                <a:spcPts val="1855"/>
              </a:lnSpc>
              <a:spcBef>
                <a:spcPts val="0"/>
              </a:spcBef>
              <a:spcAft>
                <a:spcPts val="0"/>
              </a:spcAft>
            </a:pPr>
            <a:r>
              <a:rPr sz="1400" spc="120" dirty="0">
                <a:solidFill>
                  <a:srgbClr val="404040"/>
                </a:solidFill>
                <a:latin typeface="QUIMMK+HYQiHeiKW-55S" panose="02000500000000000000" charset="-122"/>
                <a:cs typeface="QUIMMK+HYQiHeiKW-55S" panose="02000500000000000000" charset="-122"/>
              </a:rPr>
              <a:t>单位支付伤残</a:t>
            </a:r>
            <a:r>
              <a:rPr sz="1400" spc="425" dirty="0">
                <a:solidFill>
                  <a:srgbClr val="404040"/>
                </a:solidFill>
                <a:latin typeface="QUIMMK+HYQiHeiKW-55S" panose="02000500000000000000" charset="-122"/>
                <a:cs typeface="QUIMMK+HYQiHeiKW-55S" panose="02000500000000000000" charset="-122"/>
              </a:rPr>
              <a:t> </a:t>
            </a:r>
            <a:r>
              <a:rPr sz="1400" spc="120" dirty="0">
                <a:solidFill>
                  <a:srgbClr val="404040"/>
                </a:solidFill>
                <a:latin typeface="QUIMMK+HYQiHeiKW-55S" panose="02000500000000000000" charset="-122"/>
                <a:cs typeface="QUIMMK+HYQiHeiKW-55S" panose="02000500000000000000" charset="-122"/>
              </a:rPr>
              <a:t>享受伤残补助金</a:t>
            </a:r>
            <a:endParaRPr sz="1400" spc="120" dirty="0">
              <a:solidFill>
                <a:srgbClr val="404040"/>
              </a:solidFill>
              <a:latin typeface="QUIMMK+HYQiHeiKW-55S" panose="02000500000000000000" charset="-122"/>
              <a:cs typeface="QUIMMK+HYQiHeiKW-55S" panose="02000500000000000000" charset="-122"/>
            </a:endParaRPr>
          </a:p>
          <a:p>
            <a:pPr marL="0" marR="0">
              <a:lnSpc>
                <a:spcPts val="1855"/>
              </a:lnSpc>
              <a:spcBef>
                <a:spcPts val="110"/>
              </a:spcBef>
              <a:spcAft>
                <a:spcPts val="0"/>
              </a:spcAft>
            </a:pPr>
            <a:r>
              <a:rPr sz="1400" spc="120" dirty="0">
                <a:solidFill>
                  <a:srgbClr val="404040"/>
                </a:solidFill>
                <a:latin typeface="QUIMMK+HYQiHeiKW-55S" panose="02000500000000000000" charset="-122"/>
                <a:cs typeface="QUIMMK+HYQiHeiKW-55S" panose="02000500000000000000" charset="-122"/>
              </a:rPr>
              <a:t>津贴</a:t>
            </a:r>
            <a:endParaRPr sz="1400" spc="120" dirty="0">
              <a:solidFill>
                <a:srgbClr val="404040"/>
              </a:solidFill>
              <a:latin typeface="QUIMMK+HYQiHeiKW-55S" panose="02000500000000000000" charset="-122"/>
              <a:cs typeface="QUIMMK+HYQiHeiKW-55S" panose="02000500000000000000" charset="-122"/>
            </a:endParaRPr>
          </a:p>
        </p:txBody>
      </p:sp>
      <p:sp>
        <p:nvSpPr>
          <p:cNvPr id="9" name="object 9"/>
          <p:cNvSpPr txBox="1"/>
          <p:nvPr/>
        </p:nvSpPr>
        <p:spPr>
          <a:xfrm>
            <a:off x="2000850" y="2205702"/>
            <a:ext cx="2058034" cy="459105"/>
          </a:xfrm>
          <a:prstGeom prst="rect">
            <a:avLst/>
          </a:prstGeom>
        </p:spPr>
        <p:txBody>
          <a:bodyPr vert="horz" wrap="square" lIns="0" tIns="0" rIns="0" bIns="0" rtlCol="0">
            <a:spAutoFit/>
          </a:bodyPr>
          <a:lstStyle/>
          <a:p>
            <a:pPr marL="0" marR="0">
              <a:lnSpc>
                <a:spcPts val="1710"/>
              </a:lnSpc>
              <a:spcBef>
                <a:spcPts val="0"/>
              </a:spcBef>
              <a:spcAft>
                <a:spcPts val="0"/>
              </a:spcAft>
            </a:pPr>
            <a:r>
              <a:rPr sz="1300" spc="120" dirty="0">
                <a:solidFill>
                  <a:srgbClr val="404040"/>
                </a:solidFill>
                <a:latin typeface="QUIMMK+HYQiHeiKW-55S" panose="02000500000000000000" charset="-122"/>
                <a:cs typeface="QUIMMK+HYQiHeiKW-55S" panose="02000500000000000000" charset="-122"/>
              </a:rPr>
              <a:t>8、一次性伤残补助金本</a:t>
            </a:r>
            <a:endParaRPr sz="1300" spc="120" dirty="0">
              <a:solidFill>
                <a:srgbClr val="404040"/>
              </a:solidFill>
              <a:latin typeface="QUIMMK+HYQiHeiKW-55S" panose="02000500000000000000" charset="-122"/>
              <a:cs typeface="QUIMMK+HYQiHeiKW-55S" panose="02000500000000000000" charset="-122"/>
            </a:endParaRPr>
          </a:p>
          <a:p>
            <a:pPr marL="0" marR="0">
              <a:lnSpc>
                <a:spcPts val="1710"/>
              </a:lnSpc>
              <a:spcBef>
                <a:spcPts val="160"/>
              </a:spcBef>
              <a:spcAft>
                <a:spcPts val="0"/>
              </a:spcAft>
            </a:pPr>
            <a:r>
              <a:rPr sz="1300" spc="120" dirty="0">
                <a:solidFill>
                  <a:srgbClr val="404040"/>
                </a:solidFill>
                <a:latin typeface="QUIMMK+HYQiHeiKW-55S" panose="02000500000000000000" charset="-122"/>
                <a:cs typeface="QUIMMK+HYQiHeiKW-55S" panose="02000500000000000000" charset="-122"/>
              </a:rPr>
              <a:t>人工资</a:t>
            </a:r>
            <a:endParaRPr sz="1300" spc="120" dirty="0">
              <a:solidFill>
                <a:srgbClr val="404040"/>
              </a:solidFill>
              <a:latin typeface="QUIMMK+HYQiHeiKW-55S" panose="02000500000000000000" charset="-122"/>
              <a:cs typeface="QUIMMK+HYQiHeiKW-55S" panose="02000500000000000000" charset="-122"/>
            </a:endParaRPr>
          </a:p>
        </p:txBody>
      </p:sp>
      <p:sp>
        <p:nvSpPr>
          <p:cNvPr id="10" name="object 10"/>
          <p:cNvSpPr txBox="1"/>
          <p:nvPr/>
        </p:nvSpPr>
        <p:spPr>
          <a:xfrm>
            <a:off x="4187790" y="2205702"/>
            <a:ext cx="6041390"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spc="119" dirty="0">
                <a:solidFill>
                  <a:srgbClr val="404040"/>
                </a:solidFill>
                <a:latin typeface="QUIMMK+HYQiHeiKW-55S" panose="02000500000000000000" charset="-122"/>
                <a:cs typeface="QUIMMK+HYQiHeiKW-55S" panose="02000500000000000000" charset="-122"/>
              </a:rPr>
              <a:t>27个</a:t>
            </a:r>
            <a:r>
              <a:rPr sz="1300" spc="1299"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25个</a:t>
            </a:r>
            <a:r>
              <a:rPr sz="1300" spc="1299"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23个</a:t>
            </a:r>
            <a:r>
              <a:rPr sz="1300" spc="1299"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21个</a:t>
            </a:r>
            <a:r>
              <a:rPr sz="1300" spc="1299"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18个</a:t>
            </a:r>
            <a:r>
              <a:rPr sz="1300" spc="1299"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16个</a:t>
            </a:r>
            <a:r>
              <a:rPr sz="1300" spc="1299"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13个</a:t>
            </a:r>
            <a:r>
              <a:rPr sz="1300" spc="1299"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11个</a:t>
            </a:r>
            <a:r>
              <a:rPr sz="1300" spc="1324"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9个</a:t>
            </a:r>
            <a:r>
              <a:rPr sz="1300" spc="1349"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7个</a:t>
            </a:r>
            <a:endParaRPr sz="1300" spc="119" dirty="0">
              <a:solidFill>
                <a:srgbClr val="404040"/>
              </a:solidFill>
              <a:latin typeface="QUIMMK+HYQiHeiKW-55S" panose="02000500000000000000" charset="-122"/>
              <a:cs typeface="QUIMMK+HYQiHeiKW-55S" panose="02000500000000000000" charset="-122"/>
            </a:endParaRPr>
          </a:p>
        </p:txBody>
      </p:sp>
      <p:sp>
        <p:nvSpPr>
          <p:cNvPr id="11" name="object 11"/>
          <p:cNvSpPr txBox="1"/>
          <p:nvPr/>
        </p:nvSpPr>
        <p:spPr>
          <a:xfrm>
            <a:off x="4305900" y="2443192"/>
            <a:ext cx="316865"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dirty="0">
                <a:solidFill>
                  <a:srgbClr val="404040"/>
                </a:solidFill>
                <a:latin typeface="QUIMMK+HYQiHeiKW-55S" panose="02000500000000000000" charset="-122"/>
                <a:cs typeface="QUIMMK+HYQiHeiKW-55S" panose="02000500000000000000" charset="-122"/>
              </a:rPr>
              <a:t>月</a:t>
            </a:r>
            <a:endParaRPr sz="1300" dirty="0">
              <a:solidFill>
                <a:srgbClr val="404040"/>
              </a:solidFill>
              <a:latin typeface="QUIMMK+HYQiHeiKW-55S" panose="02000500000000000000" charset="-122"/>
              <a:cs typeface="QUIMMK+HYQiHeiKW-55S" panose="02000500000000000000" charset="-122"/>
            </a:endParaRPr>
          </a:p>
        </p:txBody>
      </p:sp>
      <p:sp>
        <p:nvSpPr>
          <p:cNvPr id="12" name="object 12"/>
          <p:cNvSpPr txBox="1"/>
          <p:nvPr/>
        </p:nvSpPr>
        <p:spPr>
          <a:xfrm>
            <a:off x="4940900" y="2443192"/>
            <a:ext cx="316865"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dirty="0">
                <a:solidFill>
                  <a:srgbClr val="404040"/>
                </a:solidFill>
                <a:latin typeface="QUIMMK+HYQiHeiKW-55S" panose="02000500000000000000" charset="-122"/>
                <a:cs typeface="QUIMMK+HYQiHeiKW-55S" panose="02000500000000000000" charset="-122"/>
              </a:rPr>
              <a:t>月</a:t>
            </a:r>
            <a:endParaRPr sz="1300" dirty="0">
              <a:solidFill>
                <a:srgbClr val="404040"/>
              </a:solidFill>
              <a:latin typeface="QUIMMK+HYQiHeiKW-55S" panose="02000500000000000000" charset="-122"/>
              <a:cs typeface="QUIMMK+HYQiHeiKW-55S" panose="02000500000000000000" charset="-122"/>
            </a:endParaRPr>
          </a:p>
        </p:txBody>
      </p:sp>
      <p:sp>
        <p:nvSpPr>
          <p:cNvPr id="13" name="object 13"/>
          <p:cNvSpPr txBox="1"/>
          <p:nvPr/>
        </p:nvSpPr>
        <p:spPr>
          <a:xfrm>
            <a:off x="5575900" y="2443192"/>
            <a:ext cx="316865"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dirty="0">
                <a:solidFill>
                  <a:srgbClr val="404040"/>
                </a:solidFill>
                <a:latin typeface="QUIMMK+HYQiHeiKW-55S" panose="02000500000000000000" charset="-122"/>
                <a:cs typeface="QUIMMK+HYQiHeiKW-55S" panose="02000500000000000000" charset="-122"/>
              </a:rPr>
              <a:t>月</a:t>
            </a:r>
            <a:endParaRPr sz="1300" dirty="0">
              <a:solidFill>
                <a:srgbClr val="404040"/>
              </a:solidFill>
              <a:latin typeface="QUIMMK+HYQiHeiKW-55S" panose="02000500000000000000" charset="-122"/>
              <a:cs typeface="QUIMMK+HYQiHeiKW-55S" panose="02000500000000000000" charset="-122"/>
            </a:endParaRPr>
          </a:p>
        </p:txBody>
      </p:sp>
      <p:sp>
        <p:nvSpPr>
          <p:cNvPr id="14" name="object 14"/>
          <p:cNvSpPr txBox="1"/>
          <p:nvPr/>
        </p:nvSpPr>
        <p:spPr>
          <a:xfrm>
            <a:off x="6210900" y="2443192"/>
            <a:ext cx="316865"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dirty="0">
                <a:solidFill>
                  <a:srgbClr val="404040"/>
                </a:solidFill>
                <a:latin typeface="QUIMMK+HYQiHeiKW-55S" panose="02000500000000000000" charset="-122"/>
                <a:cs typeface="QUIMMK+HYQiHeiKW-55S" panose="02000500000000000000" charset="-122"/>
              </a:rPr>
              <a:t>月</a:t>
            </a:r>
            <a:endParaRPr sz="1300" dirty="0">
              <a:solidFill>
                <a:srgbClr val="404040"/>
              </a:solidFill>
              <a:latin typeface="QUIMMK+HYQiHeiKW-55S" panose="02000500000000000000" charset="-122"/>
              <a:cs typeface="QUIMMK+HYQiHeiKW-55S" panose="02000500000000000000" charset="-122"/>
            </a:endParaRPr>
          </a:p>
        </p:txBody>
      </p:sp>
      <p:sp>
        <p:nvSpPr>
          <p:cNvPr id="15" name="object 15"/>
          <p:cNvSpPr txBox="1"/>
          <p:nvPr/>
        </p:nvSpPr>
        <p:spPr>
          <a:xfrm>
            <a:off x="6845900" y="2443192"/>
            <a:ext cx="316865"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dirty="0">
                <a:solidFill>
                  <a:srgbClr val="404040"/>
                </a:solidFill>
                <a:latin typeface="QUIMMK+HYQiHeiKW-55S" panose="02000500000000000000" charset="-122"/>
                <a:cs typeface="QUIMMK+HYQiHeiKW-55S" panose="02000500000000000000" charset="-122"/>
              </a:rPr>
              <a:t>月</a:t>
            </a:r>
            <a:endParaRPr sz="1300" dirty="0">
              <a:solidFill>
                <a:srgbClr val="404040"/>
              </a:solidFill>
              <a:latin typeface="QUIMMK+HYQiHeiKW-55S" panose="02000500000000000000" charset="-122"/>
              <a:cs typeface="QUIMMK+HYQiHeiKW-55S" panose="02000500000000000000" charset="-122"/>
            </a:endParaRPr>
          </a:p>
        </p:txBody>
      </p:sp>
      <p:sp>
        <p:nvSpPr>
          <p:cNvPr id="16" name="object 16"/>
          <p:cNvSpPr txBox="1"/>
          <p:nvPr/>
        </p:nvSpPr>
        <p:spPr>
          <a:xfrm>
            <a:off x="7480900" y="2443192"/>
            <a:ext cx="316865"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dirty="0">
                <a:solidFill>
                  <a:srgbClr val="404040"/>
                </a:solidFill>
                <a:latin typeface="QUIMMK+HYQiHeiKW-55S" panose="02000500000000000000" charset="-122"/>
                <a:cs typeface="QUIMMK+HYQiHeiKW-55S" panose="02000500000000000000" charset="-122"/>
              </a:rPr>
              <a:t>月</a:t>
            </a:r>
            <a:endParaRPr sz="1300" dirty="0">
              <a:solidFill>
                <a:srgbClr val="404040"/>
              </a:solidFill>
              <a:latin typeface="QUIMMK+HYQiHeiKW-55S" panose="02000500000000000000" charset="-122"/>
              <a:cs typeface="QUIMMK+HYQiHeiKW-55S" panose="02000500000000000000" charset="-122"/>
            </a:endParaRPr>
          </a:p>
        </p:txBody>
      </p:sp>
      <p:sp>
        <p:nvSpPr>
          <p:cNvPr id="17" name="object 17"/>
          <p:cNvSpPr txBox="1"/>
          <p:nvPr/>
        </p:nvSpPr>
        <p:spPr>
          <a:xfrm>
            <a:off x="8115900" y="2443192"/>
            <a:ext cx="316865"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dirty="0">
                <a:solidFill>
                  <a:srgbClr val="404040"/>
                </a:solidFill>
                <a:latin typeface="QUIMMK+HYQiHeiKW-55S" panose="02000500000000000000" charset="-122"/>
                <a:cs typeface="QUIMMK+HYQiHeiKW-55S" panose="02000500000000000000" charset="-122"/>
              </a:rPr>
              <a:t>月</a:t>
            </a:r>
            <a:endParaRPr sz="1300" dirty="0">
              <a:solidFill>
                <a:srgbClr val="404040"/>
              </a:solidFill>
              <a:latin typeface="QUIMMK+HYQiHeiKW-55S" panose="02000500000000000000" charset="-122"/>
              <a:cs typeface="QUIMMK+HYQiHeiKW-55S" panose="02000500000000000000" charset="-122"/>
            </a:endParaRPr>
          </a:p>
        </p:txBody>
      </p:sp>
      <p:sp>
        <p:nvSpPr>
          <p:cNvPr id="18" name="object 18"/>
          <p:cNvSpPr txBox="1"/>
          <p:nvPr/>
        </p:nvSpPr>
        <p:spPr>
          <a:xfrm>
            <a:off x="8750900" y="2443192"/>
            <a:ext cx="316865"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dirty="0">
                <a:solidFill>
                  <a:srgbClr val="404040"/>
                </a:solidFill>
                <a:latin typeface="QUIMMK+HYQiHeiKW-55S" panose="02000500000000000000" charset="-122"/>
                <a:cs typeface="QUIMMK+HYQiHeiKW-55S" panose="02000500000000000000" charset="-122"/>
              </a:rPr>
              <a:t>月</a:t>
            </a:r>
            <a:endParaRPr sz="1300" dirty="0">
              <a:solidFill>
                <a:srgbClr val="404040"/>
              </a:solidFill>
              <a:latin typeface="QUIMMK+HYQiHeiKW-55S" panose="02000500000000000000" charset="-122"/>
              <a:cs typeface="QUIMMK+HYQiHeiKW-55S" panose="02000500000000000000" charset="-122"/>
            </a:endParaRPr>
          </a:p>
        </p:txBody>
      </p:sp>
      <p:sp>
        <p:nvSpPr>
          <p:cNvPr id="19" name="object 19"/>
          <p:cNvSpPr txBox="1"/>
          <p:nvPr/>
        </p:nvSpPr>
        <p:spPr>
          <a:xfrm>
            <a:off x="9330019" y="2443192"/>
            <a:ext cx="316865"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dirty="0">
                <a:solidFill>
                  <a:srgbClr val="404040"/>
                </a:solidFill>
                <a:latin typeface="QUIMMK+HYQiHeiKW-55S" panose="02000500000000000000" charset="-122"/>
                <a:cs typeface="QUIMMK+HYQiHeiKW-55S" panose="02000500000000000000" charset="-122"/>
              </a:rPr>
              <a:t>月</a:t>
            </a:r>
            <a:endParaRPr sz="1300" dirty="0">
              <a:solidFill>
                <a:srgbClr val="404040"/>
              </a:solidFill>
              <a:latin typeface="QUIMMK+HYQiHeiKW-55S" panose="02000500000000000000" charset="-122"/>
              <a:cs typeface="QUIMMK+HYQiHeiKW-55S" panose="02000500000000000000" charset="-122"/>
            </a:endParaRPr>
          </a:p>
        </p:txBody>
      </p:sp>
      <p:sp>
        <p:nvSpPr>
          <p:cNvPr id="20" name="object 20"/>
          <p:cNvSpPr txBox="1"/>
          <p:nvPr/>
        </p:nvSpPr>
        <p:spPr>
          <a:xfrm>
            <a:off x="9853260" y="2443192"/>
            <a:ext cx="316865"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dirty="0">
                <a:solidFill>
                  <a:srgbClr val="404040"/>
                </a:solidFill>
                <a:latin typeface="QUIMMK+HYQiHeiKW-55S" panose="02000500000000000000" charset="-122"/>
                <a:cs typeface="QUIMMK+HYQiHeiKW-55S" panose="02000500000000000000" charset="-122"/>
              </a:rPr>
              <a:t>月</a:t>
            </a:r>
            <a:endParaRPr sz="1300" dirty="0">
              <a:solidFill>
                <a:srgbClr val="404040"/>
              </a:solidFill>
              <a:latin typeface="QUIMMK+HYQiHeiKW-55S" panose="02000500000000000000" charset="-122"/>
              <a:cs typeface="QUIMMK+HYQiHeiKW-55S" panose="02000500000000000000" charset="-122"/>
            </a:endParaRPr>
          </a:p>
        </p:txBody>
      </p:sp>
      <p:sp>
        <p:nvSpPr>
          <p:cNvPr id="21" name="object 21"/>
          <p:cNvSpPr txBox="1"/>
          <p:nvPr/>
        </p:nvSpPr>
        <p:spPr>
          <a:xfrm>
            <a:off x="2000850" y="2693382"/>
            <a:ext cx="1156334" cy="459105"/>
          </a:xfrm>
          <a:prstGeom prst="rect">
            <a:avLst/>
          </a:prstGeom>
        </p:spPr>
        <p:txBody>
          <a:bodyPr vert="horz" wrap="square" lIns="0" tIns="0" rIns="0" bIns="0" rtlCol="0">
            <a:spAutoFit/>
          </a:bodyPr>
          <a:lstStyle/>
          <a:p>
            <a:pPr marL="0" marR="0">
              <a:lnSpc>
                <a:spcPts val="1710"/>
              </a:lnSpc>
              <a:spcBef>
                <a:spcPts val="0"/>
              </a:spcBef>
              <a:spcAft>
                <a:spcPts val="0"/>
              </a:spcAft>
            </a:pPr>
            <a:r>
              <a:rPr sz="1300" spc="120" dirty="0">
                <a:solidFill>
                  <a:srgbClr val="404040"/>
                </a:solidFill>
                <a:latin typeface="QUIMMK+HYQiHeiKW-55S" panose="02000500000000000000" charset="-122"/>
                <a:cs typeface="QUIMMK+HYQiHeiKW-55S" panose="02000500000000000000" charset="-122"/>
              </a:rPr>
              <a:t>9、伤残津贴</a:t>
            </a:r>
            <a:endParaRPr sz="1300" spc="120" dirty="0">
              <a:solidFill>
                <a:srgbClr val="404040"/>
              </a:solidFill>
              <a:latin typeface="QUIMMK+HYQiHeiKW-55S" panose="02000500000000000000" charset="-122"/>
              <a:cs typeface="QUIMMK+HYQiHeiKW-55S" panose="02000500000000000000" charset="-122"/>
            </a:endParaRPr>
          </a:p>
          <a:p>
            <a:pPr marL="0" marR="0">
              <a:lnSpc>
                <a:spcPts val="1710"/>
              </a:lnSpc>
              <a:spcBef>
                <a:spcPts val="160"/>
              </a:spcBef>
              <a:spcAft>
                <a:spcPts val="0"/>
              </a:spcAft>
            </a:pPr>
            <a:r>
              <a:rPr sz="1300" spc="120" dirty="0">
                <a:solidFill>
                  <a:srgbClr val="404040"/>
                </a:solidFill>
                <a:latin typeface="QUIMMK+HYQiHeiKW-55S" panose="02000500000000000000" charset="-122"/>
                <a:cs typeface="QUIMMK+HYQiHeiKW-55S" panose="02000500000000000000" charset="-122"/>
              </a:rPr>
              <a:t>按本人工资</a:t>
            </a:r>
            <a:endParaRPr sz="1300" spc="120" dirty="0">
              <a:solidFill>
                <a:srgbClr val="404040"/>
              </a:solidFill>
              <a:latin typeface="QUIMMK+HYQiHeiKW-55S" panose="02000500000000000000" charset="-122"/>
              <a:cs typeface="QUIMMK+HYQiHeiKW-55S" panose="02000500000000000000" charset="-122"/>
            </a:endParaRPr>
          </a:p>
        </p:txBody>
      </p:sp>
      <p:sp>
        <p:nvSpPr>
          <p:cNvPr id="22" name="object 22"/>
          <p:cNvSpPr txBox="1"/>
          <p:nvPr/>
        </p:nvSpPr>
        <p:spPr>
          <a:xfrm>
            <a:off x="4194140" y="2812127"/>
            <a:ext cx="3714927" cy="219075"/>
          </a:xfrm>
          <a:prstGeom prst="rect">
            <a:avLst/>
          </a:prstGeom>
        </p:spPr>
        <p:txBody>
          <a:bodyPr vert="horz" wrap="square" lIns="0" tIns="0" rIns="0" bIns="0" rtlCol="0">
            <a:spAutoFit/>
          </a:bodyPr>
          <a:lstStyle/>
          <a:p>
            <a:pPr marL="0" marR="0">
              <a:lnSpc>
                <a:spcPts val="1710"/>
              </a:lnSpc>
              <a:spcBef>
                <a:spcPts val="0"/>
              </a:spcBef>
              <a:spcAft>
                <a:spcPts val="0"/>
              </a:spcAft>
            </a:pPr>
            <a:r>
              <a:rPr sz="1300" spc="119" dirty="0">
                <a:solidFill>
                  <a:srgbClr val="404040"/>
                </a:solidFill>
                <a:latin typeface="QUIMMK+HYQiHeiKW-55S" panose="02000500000000000000" charset="-122"/>
                <a:cs typeface="QUIMMK+HYQiHeiKW-55S" panose="02000500000000000000" charset="-122"/>
              </a:rPr>
              <a:t>90%</a:t>
            </a:r>
            <a:r>
              <a:rPr sz="1300" spc="1403"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85%</a:t>
            </a:r>
            <a:r>
              <a:rPr sz="1300" spc="1403"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80%</a:t>
            </a:r>
            <a:r>
              <a:rPr sz="1300" spc="1403"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75%</a:t>
            </a:r>
            <a:r>
              <a:rPr sz="1300" spc="1403"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70%</a:t>
            </a:r>
            <a:r>
              <a:rPr sz="1300" spc="1403" dirty="0">
                <a:solidFill>
                  <a:srgbClr val="404040"/>
                </a:solidFill>
                <a:latin typeface="QUIMMK+HYQiHeiKW-55S" panose="02000500000000000000" charset="-122"/>
                <a:cs typeface="QUIMMK+HYQiHeiKW-55S" panose="02000500000000000000" charset="-122"/>
              </a:rPr>
              <a:t> </a:t>
            </a:r>
            <a:r>
              <a:rPr sz="1300" spc="119" dirty="0">
                <a:solidFill>
                  <a:srgbClr val="404040"/>
                </a:solidFill>
                <a:latin typeface="QUIMMK+HYQiHeiKW-55S" panose="02000500000000000000" charset="-122"/>
                <a:cs typeface="QUIMMK+HYQiHeiKW-55S" panose="02000500000000000000" charset="-122"/>
              </a:rPr>
              <a:t>60%</a:t>
            </a:r>
            <a:endParaRPr sz="1300" spc="119" dirty="0">
              <a:solidFill>
                <a:srgbClr val="404040"/>
              </a:solidFill>
              <a:latin typeface="QUIMMK+HYQiHeiKW-55S" panose="02000500000000000000" charset="-122"/>
              <a:cs typeface="QUIMMK+HYQiHeiKW-55S" panose="02000500000000000000" charset="-122"/>
            </a:endParaRPr>
          </a:p>
        </p:txBody>
      </p:sp>
      <p:sp>
        <p:nvSpPr>
          <p:cNvPr id="23" name="object 23"/>
          <p:cNvSpPr txBox="1"/>
          <p:nvPr/>
        </p:nvSpPr>
        <p:spPr>
          <a:xfrm>
            <a:off x="1838925" y="3311224"/>
            <a:ext cx="8366125" cy="4110990"/>
          </a:xfrm>
          <a:prstGeom prst="rect">
            <a:avLst/>
          </a:prstGeom>
        </p:spPr>
        <p:txBody>
          <a:bodyPr vert="horz" wrap="square" lIns="0" tIns="0" rIns="0" bIns="0" rtlCol="0">
            <a:spAutoFit/>
          </a:bodyPr>
          <a:lstStyle/>
          <a:p>
            <a:pPr marL="0" marR="0">
              <a:lnSpc>
                <a:spcPts val="2105"/>
              </a:lnSpc>
              <a:spcBef>
                <a:spcPts val="0"/>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rPr>
              <a:t>•</a:t>
            </a:r>
            <a:r>
              <a:rPr sz="2000" b="1" spc="150" dirty="0">
                <a:solidFill>
                  <a:srgbClr val="000000"/>
                </a:solidFill>
                <a:latin typeface="仿宋" panose="02010609060101010101" charset="-122"/>
                <a:ea typeface="仿宋" panose="02010609060101010101" charset="-122"/>
                <a:cs typeface="仿宋" panose="02010609060101010101" charset="-122"/>
              </a:rPr>
              <a:t>10</a:t>
            </a:r>
            <a:r>
              <a:rPr lang="en-US" sz="2000" b="1" spc="150" dirty="0">
                <a:solidFill>
                  <a:srgbClr val="000000"/>
                </a:solidFill>
                <a:latin typeface="仿宋" panose="02010609060101010101" charset="-122"/>
                <a:ea typeface="仿宋" panose="02010609060101010101" charset="-122"/>
                <a:cs typeface="仿宋" panose="02010609060101010101" charset="-122"/>
              </a:rPr>
              <a:t>.</a:t>
            </a:r>
            <a:r>
              <a:rPr sz="2000" spc="152" dirty="0">
                <a:solidFill>
                  <a:srgbClr val="000000"/>
                </a:solidFill>
                <a:latin typeface="仿宋" panose="02010609060101010101" charset="-122"/>
                <a:ea typeface="仿宋" panose="02010609060101010101" charset="-122"/>
                <a:cs typeface="仿宋" panose="02010609060101010101" charset="-122"/>
              </a:rPr>
              <a:t>生活护理费：按等级以统筹区上年度职工月</a:t>
            </a:r>
            <a:r>
              <a:rPr sz="2000" spc="150" dirty="0">
                <a:solidFill>
                  <a:srgbClr val="000000"/>
                </a:solidFill>
                <a:latin typeface="仿宋" panose="02010609060101010101" charset="-122"/>
                <a:ea typeface="仿宋" panose="02010609060101010101" charset="-122"/>
                <a:cs typeface="仿宋" panose="02010609060101010101" charset="-122"/>
              </a:rPr>
              <a:t>平均工资</a:t>
            </a:r>
            <a:r>
              <a:rPr sz="2000" spc="151" dirty="0">
                <a:solidFill>
                  <a:srgbClr val="000000"/>
                </a:solidFill>
                <a:latin typeface="仿宋" panose="02010609060101010101" charset="-122"/>
                <a:ea typeface="仿宋" panose="02010609060101010101" charset="-122"/>
                <a:cs typeface="仿宋" panose="02010609060101010101" charset="-122"/>
              </a:rPr>
              <a:t>50%</a:t>
            </a:r>
            <a:r>
              <a:rPr sz="2000" spc="150" dirty="0">
                <a:solidFill>
                  <a:srgbClr val="000000"/>
                </a:solidFill>
                <a:latin typeface="仿宋" panose="02010609060101010101" charset="-122"/>
                <a:ea typeface="仿宋" panose="02010609060101010101" charset="-122"/>
                <a:cs typeface="仿宋" panose="02010609060101010101" charset="-122"/>
              </a:rPr>
              <a:t>、</a:t>
            </a:r>
            <a:r>
              <a:rPr sz="2000" spc="151" dirty="0">
                <a:solidFill>
                  <a:srgbClr val="000000"/>
                </a:solidFill>
                <a:latin typeface="仿宋" panose="02010609060101010101" charset="-122"/>
                <a:ea typeface="仿宋" panose="02010609060101010101" charset="-122"/>
                <a:cs typeface="仿宋" panose="02010609060101010101" charset="-122"/>
              </a:rPr>
              <a:t>40%</a:t>
            </a:r>
            <a:r>
              <a:rPr sz="2000" spc="150" dirty="0">
                <a:solidFill>
                  <a:srgbClr val="000000"/>
                </a:solidFill>
                <a:latin typeface="仿宋" panose="02010609060101010101" charset="-122"/>
                <a:ea typeface="仿宋" panose="02010609060101010101" charset="-122"/>
                <a:cs typeface="仿宋" panose="02010609060101010101" charset="-122"/>
              </a:rPr>
              <a:t>、</a:t>
            </a:r>
            <a:r>
              <a:rPr sz="2000" spc="151" dirty="0">
                <a:solidFill>
                  <a:srgbClr val="000000"/>
                </a:solidFill>
                <a:latin typeface="仿宋" panose="02010609060101010101" charset="-122"/>
                <a:ea typeface="仿宋" panose="02010609060101010101" charset="-122"/>
                <a:cs typeface="仿宋" panose="02010609060101010101" charset="-122"/>
              </a:rPr>
              <a:t>30%</a:t>
            </a:r>
            <a:r>
              <a:rPr sz="2000" spc="150" dirty="0">
                <a:solidFill>
                  <a:srgbClr val="000000"/>
                </a:solidFill>
                <a:latin typeface="仿宋" panose="02010609060101010101" charset="-122"/>
                <a:ea typeface="仿宋" panose="02010609060101010101" charset="-122"/>
                <a:cs typeface="仿宋" panose="02010609060101010101" charset="-122"/>
              </a:rPr>
              <a:t>计算；</a:t>
            </a:r>
            <a:endParaRPr sz="2000" spc="150" dirty="0">
              <a:solidFill>
                <a:srgbClr val="000000"/>
              </a:solidFill>
              <a:latin typeface="仿宋" panose="02010609060101010101" charset="-122"/>
              <a:ea typeface="仿宋" panose="02010609060101010101" charset="-122"/>
              <a:cs typeface="仿宋" panose="02010609060101010101" charset="-122"/>
            </a:endParaRPr>
          </a:p>
          <a:p>
            <a:pPr marL="0" marR="0">
              <a:lnSpc>
                <a:spcPts val="2105"/>
              </a:lnSpc>
              <a:spcBef>
                <a:spcPts val="0"/>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rPr>
              <a:t>•</a:t>
            </a:r>
            <a:r>
              <a:rPr sz="2000" b="1" spc="150" dirty="0">
                <a:solidFill>
                  <a:srgbClr val="000000"/>
                </a:solidFill>
                <a:latin typeface="仿宋" panose="02010609060101010101" charset="-122"/>
                <a:ea typeface="仿宋" panose="02010609060101010101" charset="-122"/>
                <a:cs typeface="仿宋" panose="02010609060101010101" charset="-122"/>
              </a:rPr>
              <a:t>11</a:t>
            </a:r>
            <a:r>
              <a:rPr lang="en-US" sz="2000" b="1" spc="150" dirty="0">
                <a:solidFill>
                  <a:srgbClr val="000000"/>
                </a:solidFill>
                <a:latin typeface="仿宋" panose="02010609060101010101" charset="-122"/>
                <a:ea typeface="仿宋" panose="02010609060101010101" charset="-122"/>
                <a:cs typeface="仿宋" panose="02010609060101010101" charset="-122"/>
              </a:rPr>
              <a:t>.</a:t>
            </a:r>
            <a:r>
              <a:rPr sz="2000" spc="153" dirty="0">
                <a:solidFill>
                  <a:srgbClr val="000000"/>
                </a:solidFill>
                <a:latin typeface="仿宋" panose="02010609060101010101" charset="-122"/>
                <a:ea typeface="仿宋" panose="02010609060101010101" charset="-122"/>
                <a:cs typeface="仿宋" panose="02010609060101010101" charset="-122"/>
              </a:rPr>
              <a:t>一次性工伤医疗补助金和伤残就业补助金：五级、六级工伤职工解除</a:t>
            </a:r>
            <a:r>
              <a:rPr sz="2000" spc="150" dirty="0">
                <a:solidFill>
                  <a:srgbClr val="000000"/>
                </a:solidFill>
                <a:latin typeface="仿宋" panose="02010609060101010101" charset="-122"/>
                <a:ea typeface="仿宋" panose="02010609060101010101" charset="-122"/>
                <a:cs typeface="仿宋" panose="02010609060101010101" charset="-122"/>
                <a:sym typeface="+mn-ea"/>
              </a:rPr>
              <a:t>或终止劳动关系的，由工伤基金支付，标准由当地省政府规定，七至十级工伤职工解除或终止劳动关系的，由用人单位支付，标准由当地省政府规定；</a:t>
            </a:r>
            <a:endParaRPr sz="2000" spc="150" dirty="0">
              <a:solidFill>
                <a:srgbClr val="000000"/>
              </a:solidFill>
              <a:latin typeface="仿宋" panose="02010609060101010101" charset="-122"/>
              <a:ea typeface="仿宋" panose="02010609060101010101" charset="-122"/>
              <a:cs typeface="仿宋" panose="02010609060101010101" charset="-122"/>
              <a:sym typeface="+mn-ea"/>
            </a:endParaRPr>
          </a:p>
          <a:p>
            <a:pPr marL="0" marR="0">
              <a:lnSpc>
                <a:spcPts val="2105"/>
              </a:lnSpc>
              <a:spcBef>
                <a:spcPts val="0"/>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sym typeface="+mn-ea"/>
              </a:rPr>
              <a:t>•</a:t>
            </a:r>
            <a:r>
              <a:rPr sz="2000" b="1" spc="150" dirty="0">
                <a:solidFill>
                  <a:srgbClr val="000000"/>
                </a:solidFill>
                <a:latin typeface="仿宋" panose="02010609060101010101" charset="-122"/>
                <a:ea typeface="仿宋" panose="02010609060101010101" charset="-122"/>
                <a:cs typeface="仿宋" panose="02010609060101010101" charset="-122"/>
                <a:sym typeface="+mn-ea"/>
              </a:rPr>
              <a:t>12</a:t>
            </a:r>
            <a:r>
              <a:rPr sz="2000" spc="152" dirty="0">
                <a:solidFill>
                  <a:srgbClr val="000000"/>
                </a:solidFill>
                <a:latin typeface="仿宋" panose="02010609060101010101" charset="-122"/>
                <a:ea typeface="仿宋" panose="02010609060101010101" charset="-122"/>
                <a:cs typeface="仿宋" panose="02010609060101010101" charset="-122"/>
                <a:sym typeface="+mn-ea"/>
              </a:rPr>
              <a:t>、一次性工亡补助金：按上一年度全国城镇居民人均可支配收入</a:t>
            </a:r>
            <a:r>
              <a:rPr sz="2000" spc="150" dirty="0">
                <a:solidFill>
                  <a:srgbClr val="000000"/>
                </a:solidFill>
                <a:latin typeface="仿宋" panose="02010609060101010101" charset="-122"/>
                <a:ea typeface="仿宋" panose="02010609060101010101" charset="-122"/>
                <a:cs typeface="仿宋" panose="02010609060101010101" charset="-122"/>
                <a:sym typeface="+mn-ea"/>
              </a:rPr>
              <a:t>20倍；</a:t>
            </a:r>
            <a:endParaRPr sz="2000" spc="150" dirty="0">
              <a:solidFill>
                <a:srgbClr val="000000"/>
              </a:solidFill>
              <a:latin typeface="仿宋" panose="02010609060101010101" charset="-122"/>
              <a:ea typeface="仿宋" panose="02010609060101010101" charset="-122"/>
              <a:cs typeface="仿宋" panose="02010609060101010101" charset="-122"/>
              <a:sym typeface="+mn-ea"/>
            </a:endParaRPr>
          </a:p>
          <a:p>
            <a:pPr marL="0" marR="0">
              <a:lnSpc>
                <a:spcPts val="2105"/>
              </a:lnSpc>
              <a:spcBef>
                <a:spcPts val="0"/>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sym typeface="+mn-ea"/>
              </a:rPr>
              <a:t>•</a:t>
            </a:r>
            <a:r>
              <a:rPr sz="2000" b="1" spc="150" dirty="0">
                <a:solidFill>
                  <a:srgbClr val="000000"/>
                </a:solidFill>
                <a:latin typeface="仿宋" panose="02010609060101010101" charset="-122"/>
                <a:ea typeface="仿宋" panose="02010609060101010101" charset="-122"/>
                <a:cs typeface="仿宋" panose="02010609060101010101" charset="-122"/>
                <a:sym typeface="+mn-ea"/>
              </a:rPr>
              <a:t>13</a:t>
            </a:r>
            <a:r>
              <a:rPr sz="2000" spc="153" dirty="0">
                <a:solidFill>
                  <a:srgbClr val="000000"/>
                </a:solidFill>
                <a:latin typeface="仿宋" panose="02010609060101010101" charset="-122"/>
                <a:ea typeface="仿宋" panose="02010609060101010101" charset="-122"/>
                <a:cs typeface="仿宋" panose="02010609060101010101" charset="-122"/>
                <a:sym typeface="+mn-ea"/>
              </a:rPr>
              <a:t>、丧葬补助金：标准为</a:t>
            </a:r>
            <a:r>
              <a:rPr sz="2000" spc="150" dirty="0">
                <a:solidFill>
                  <a:srgbClr val="000000"/>
                </a:solidFill>
                <a:latin typeface="仿宋" panose="02010609060101010101" charset="-122"/>
                <a:ea typeface="仿宋" panose="02010609060101010101" charset="-122"/>
                <a:cs typeface="仿宋" panose="02010609060101010101" charset="-122"/>
                <a:sym typeface="+mn-ea"/>
              </a:rPr>
              <a:t>6个月统筹区上年度职工月平均工资；</a:t>
            </a:r>
            <a:endParaRPr sz="2000" spc="150" dirty="0">
              <a:solidFill>
                <a:srgbClr val="000000"/>
              </a:solidFill>
              <a:latin typeface="仿宋" panose="02010609060101010101" charset="-122"/>
              <a:ea typeface="仿宋" panose="02010609060101010101" charset="-122"/>
              <a:cs typeface="仿宋" panose="02010609060101010101" charset="-122"/>
              <a:sym typeface="+mn-ea"/>
            </a:endParaRPr>
          </a:p>
          <a:p>
            <a:pPr marL="0" marR="0">
              <a:lnSpc>
                <a:spcPts val="2105"/>
              </a:lnSpc>
              <a:spcBef>
                <a:spcPts val="0"/>
              </a:spcBef>
              <a:spcAft>
                <a:spcPts val="0"/>
              </a:spcAft>
            </a:pPr>
            <a:r>
              <a:rPr sz="2000" dirty="0">
                <a:solidFill>
                  <a:srgbClr val="000000"/>
                </a:solidFill>
                <a:latin typeface="仿宋" panose="02010609060101010101" charset="-122"/>
                <a:ea typeface="仿宋" panose="02010609060101010101" charset="-122"/>
                <a:cs typeface="仿宋" panose="02010609060101010101" charset="-122"/>
                <a:sym typeface="+mn-ea"/>
              </a:rPr>
              <a:t>•</a:t>
            </a:r>
            <a:r>
              <a:rPr sz="2000" b="1" spc="150" dirty="0">
                <a:solidFill>
                  <a:srgbClr val="000000"/>
                </a:solidFill>
                <a:latin typeface="仿宋" panose="02010609060101010101" charset="-122"/>
                <a:ea typeface="仿宋" panose="02010609060101010101" charset="-122"/>
                <a:cs typeface="仿宋" panose="02010609060101010101" charset="-122"/>
                <a:sym typeface="+mn-ea"/>
              </a:rPr>
              <a:t>14</a:t>
            </a:r>
            <a:r>
              <a:rPr sz="2000" spc="151" dirty="0">
                <a:solidFill>
                  <a:srgbClr val="000000"/>
                </a:solidFill>
                <a:latin typeface="仿宋" panose="02010609060101010101" charset="-122"/>
                <a:ea typeface="仿宋" panose="02010609060101010101" charset="-122"/>
                <a:cs typeface="仿宋" panose="02010609060101010101" charset="-122"/>
                <a:sym typeface="+mn-ea"/>
              </a:rPr>
              <a:t>、供养亲属抚恤金：按职工本人工资比例发给无劳动能力的亲属。配偶40%</a:t>
            </a:r>
            <a:r>
              <a:rPr sz="2000" spc="150" dirty="0">
                <a:solidFill>
                  <a:srgbClr val="000000"/>
                </a:solidFill>
                <a:latin typeface="仿宋" panose="02010609060101010101" charset="-122"/>
                <a:ea typeface="仿宋" panose="02010609060101010101" charset="-122"/>
                <a:cs typeface="仿宋" panose="02010609060101010101" charset="-122"/>
                <a:sym typeface="+mn-ea"/>
              </a:rPr>
              <a:t>，其他亲属</a:t>
            </a:r>
            <a:r>
              <a:rPr sz="2000" spc="151" dirty="0">
                <a:solidFill>
                  <a:srgbClr val="000000"/>
                </a:solidFill>
                <a:latin typeface="仿宋" panose="02010609060101010101" charset="-122"/>
                <a:ea typeface="仿宋" panose="02010609060101010101" charset="-122"/>
                <a:cs typeface="仿宋" panose="02010609060101010101" charset="-122"/>
                <a:sym typeface="+mn-ea"/>
              </a:rPr>
              <a:t>30%</a:t>
            </a:r>
            <a:r>
              <a:rPr sz="2000" spc="150" dirty="0">
                <a:solidFill>
                  <a:srgbClr val="000000"/>
                </a:solidFill>
                <a:latin typeface="仿宋" panose="02010609060101010101" charset="-122"/>
                <a:ea typeface="仿宋" panose="02010609060101010101" charset="-122"/>
                <a:cs typeface="仿宋" panose="02010609060101010101" charset="-122"/>
                <a:sym typeface="+mn-ea"/>
              </a:rPr>
              <a:t>，孤寡老人或孤儿在此标准上增加</a:t>
            </a:r>
            <a:r>
              <a:rPr sz="2000" spc="151" dirty="0">
                <a:solidFill>
                  <a:srgbClr val="000000"/>
                </a:solidFill>
                <a:latin typeface="仿宋" panose="02010609060101010101" charset="-122"/>
                <a:ea typeface="仿宋" panose="02010609060101010101" charset="-122"/>
                <a:cs typeface="仿宋" panose="02010609060101010101" charset="-122"/>
                <a:sym typeface="+mn-ea"/>
              </a:rPr>
              <a:t>10%</a:t>
            </a:r>
            <a:r>
              <a:rPr sz="2000" spc="150" dirty="0">
                <a:solidFill>
                  <a:srgbClr val="000000"/>
                </a:solidFill>
                <a:latin typeface="仿宋" panose="02010609060101010101" charset="-122"/>
                <a:ea typeface="仿宋" panose="02010609060101010101" charset="-122"/>
                <a:cs typeface="仿宋" panose="02010609060101010101" charset="-122"/>
                <a:sym typeface="+mn-ea"/>
              </a:rPr>
              <a:t>，抚恤金之和不高于工伤职工原工资。</a:t>
            </a:r>
            <a:endParaRPr sz="2000" spc="150" dirty="0">
              <a:solidFill>
                <a:srgbClr val="000000"/>
              </a:solidFill>
              <a:latin typeface="仿宋" panose="02010609060101010101" charset="-122"/>
              <a:ea typeface="仿宋" panose="02010609060101010101" charset="-122"/>
              <a:cs typeface="仿宋" panose="02010609060101010101" charset="-122"/>
            </a:endParaRPr>
          </a:p>
          <a:p>
            <a:pPr marL="0" marR="0">
              <a:lnSpc>
                <a:spcPts val="2105"/>
              </a:lnSpc>
              <a:spcBef>
                <a:spcPts val="1295"/>
              </a:spcBef>
              <a:spcAft>
                <a:spcPts val="0"/>
              </a:spcAft>
            </a:pPr>
            <a:endParaRPr sz="2000" spc="150" dirty="0">
              <a:solidFill>
                <a:srgbClr val="000000"/>
              </a:solidFill>
              <a:latin typeface="仿宋" panose="02010609060101010101" charset="-122"/>
              <a:ea typeface="仿宋" panose="02010609060101010101" charset="-122"/>
              <a:cs typeface="仿宋" panose="02010609060101010101" charset="-122"/>
            </a:endParaRPr>
          </a:p>
          <a:p>
            <a:pPr marL="0" marR="0">
              <a:lnSpc>
                <a:spcPts val="2105"/>
              </a:lnSpc>
              <a:spcBef>
                <a:spcPts val="1295"/>
              </a:spcBef>
              <a:spcAft>
                <a:spcPts val="0"/>
              </a:spcAft>
            </a:pPr>
            <a:endParaRPr sz="2000" spc="153" dirty="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888830" y="490372"/>
            <a:ext cx="1856739"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spc="205" dirty="0">
                <a:solidFill>
                  <a:schemeClr val="accent1"/>
                </a:solidFill>
                <a:latin typeface="黑体" panose="02010609060101010101" charset="-122"/>
                <a:ea typeface="黑体" panose="02010609060101010101" charset="-122"/>
                <a:cs typeface="VROIPI+STFangsong" panose="02000500000000000000" charset="-122"/>
              </a:rPr>
              <a:t>案例讨论</a:t>
            </a:r>
            <a:endParaRPr sz="3200" spc="205" dirty="0">
              <a:solidFill>
                <a:schemeClr val="accent1"/>
              </a:solidFill>
              <a:latin typeface="黑体" panose="02010609060101010101" charset="-122"/>
              <a:ea typeface="黑体" panose="02010609060101010101" charset="-122"/>
              <a:cs typeface="VROIPI+STFangsong" panose="02000500000000000000" charset="-122"/>
            </a:endParaRPr>
          </a:p>
        </p:txBody>
      </p:sp>
      <p:sp>
        <p:nvSpPr>
          <p:cNvPr id="5" name="object 5"/>
          <p:cNvSpPr txBox="1"/>
          <p:nvPr/>
        </p:nvSpPr>
        <p:spPr>
          <a:xfrm>
            <a:off x="1992595" y="1268895"/>
            <a:ext cx="8000366" cy="4554855"/>
          </a:xfrm>
          <a:prstGeom prst="rect">
            <a:avLst/>
          </a:prstGeom>
        </p:spPr>
        <p:txBody>
          <a:bodyPr vert="horz" wrap="square" lIns="0" tIns="0" rIns="0" bIns="0" rtlCol="0">
            <a:spAutoFit/>
          </a:bodyPr>
          <a:lstStyle/>
          <a:p>
            <a:pPr marL="0" marR="0" fontAlgn="auto">
              <a:lnSpc>
                <a:spcPct val="10000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sym typeface="+mn-ea"/>
              </a:rPr>
              <a:t>1</a:t>
            </a:r>
            <a:r>
              <a:rPr lang="zh-CN" altLang="en-US" sz="2800" spc="150" dirty="0">
                <a:solidFill>
                  <a:srgbClr val="000000"/>
                </a:solidFill>
                <a:latin typeface="VROIPI+STFangsong" panose="02000500000000000000" charset="-122"/>
                <a:cs typeface="VROIPI+STFangsong" panose="02000500000000000000" charset="-122"/>
                <a:sym typeface="+mn-ea"/>
              </a:rPr>
              <a:t>、办理社保的</a:t>
            </a:r>
            <a:r>
              <a:rPr lang="en-US" altLang="zh-CN" sz="2800" spc="150" dirty="0">
                <a:solidFill>
                  <a:srgbClr val="000000"/>
                </a:solidFill>
                <a:latin typeface="VROIPI+STFangsong" panose="02000500000000000000" charset="-122"/>
                <a:cs typeface="VROIPI+STFangsong" panose="02000500000000000000" charset="-122"/>
                <a:sym typeface="+mn-ea"/>
              </a:rPr>
              <a:t>HR</a:t>
            </a:r>
            <a:r>
              <a:rPr lang="zh-CN" altLang="en-US" sz="2800" spc="150" dirty="0">
                <a:solidFill>
                  <a:srgbClr val="000000"/>
                </a:solidFill>
                <a:latin typeface="VROIPI+STFangsong" panose="02000500000000000000" charset="-122"/>
                <a:cs typeface="VROIPI+STFangsong" panose="02000500000000000000" charset="-122"/>
                <a:sym typeface="+mn-ea"/>
              </a:rPr>
              <a:t>应当掌握哪些知识与技能</a:t>
            </a:r>
            <a:r>
              <a:rPr sz="2800" spc="150" dirty="0">
                <a:solidFill>
                  <a:srgbClr val="000000"/>
                </a:solidFill>
                <a:latin typeface="VROIPI+STFangsong" panose="02000500000000000000" charset="-122"/>
                <a:cs typeface="VROIPI+STFangsong" panose="02000500000000000000" charset="-122"/>
                <a:sym typeface="+mn-ea"/>
              </a:rPr>
              <a:t>？</a:t>
            </a:r>
            <a:endParaRPr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rPr>
              <a:t>2</a:t>
            </a:r>
            <a:r>
              <a:rPr lang="zh-CN" altLang="en-US" sz="2800" spc="150" dirty="0">
                <a:solidFill>
                  <a:srgbClr val="000000"/>
                </a:solidFill>
                <a:latin typeface="VROIPI+STFangsong" panose="02000500000000000000" charset="-122"/>
                <a:cs typeface="VROIPI+STFangsong" panose="02000500000000000000" charset="-122"/>
              </a:rPr>
              <a:t>、</a:t>
            </a:r>
            <a:r>
              <a:rPr lang="en-US" altLang="zh-CN" sz="2800" spc="150" dirty="0">
                <a:solidFill>
                  <a:srgbClr val="000000"/>
                </a:solidFill>
                <a:latin typeface="VROIPI+STFangsong" panose="02000500000000000000" charset="-122"/>
                <a:cs typeface="VROIPI+STFangsong" panose="02000500000000000000" charset="-122"/>
              </a:rPr>
              <a:t>HR</a:t>
            </a:r>
            <a:r>
              <a:rPr lang="zh-CN" altLang="en-US" sz="2800" spc="150" dirty="0">
                <a:solidFill>
                  <a:srgbClr val="000000"/>
                </a:solidFill>
                <a:latin typeface="VROIPI+STFangsong" panose="02000500000000000000" charset="-122"/>
                <a:cs typeface="VROIPI+STFangsong" panose="02000500000000000000" charset="-122"/>
              </a:rPr>
              <a:t>应当如何测算企业用工成本？</a:t>
            </a:r>
            <a:endParaRPr lang="zh-CN" altLang="en-US"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3</a:t>
            </a:r>
            <a:r>
              <a:rPr lang="zh-CN" altLang="en-US" sz="2800" spc="150" dirty="0">
                <a:solidFill>
                  <a:srgbClr val="000000"/>
                </a:solidFill>
                <a:latin typeface="VROIPI+STFangsong" panose="02000500000000000000" charset="-122"/>
                <a:cs typeface="VROIPI+STFangsong" panose="02000500000000000000" charset="-122"/>
              </a:rPr>
              <a:t>、企业遇到工伤，</a:t>
            </a:r>
            <a:r>
              <a:rPr lang="en-US" altLang="zh-CN" sz="2800" spc="150" dirty="0">
                <a:solidFill>
                  <a:srgbClr val="000000"/>
                </a:solidFill>
                <a:latin typeface="VROIPI+STFangsong" panose="02000500000000000000" charset="-122"/>
                <a:cs typeface="VROIPI+STFangsong" panose="02000500000000000000" charset="-122"/>
              </a:rPr>
              <a:t>HR</a:t>
            </a:r>
            <a:r>
              <a:rPr lang="zh-CN" altLang="en-US" sz="2800" spc="150" dirty="0">
                <a:solidFill>
                  <a:srgbClr val="000000"/>
                </a:solidFill>
                <a:latin typeface="VROIPI+STFangsong" panose="02000500000000000000" charset="-122"/>
                <a:cs typeface="VROIPI+STFangsong" panose="02000500000000000000" charset="-122"/>
              </a:rPr>
              <a:t>应当如何从容应对？</a:t>
            </a:r>
            <a:endParaRPr lang="zh-CN" altLang="en-US"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4</a:t>
            </a:r>
            <a:r>
              <a:rPr lang="zh-CN" altLang="en-US" sz="2800" spc="150" dirty="0">
                <a:solidFill>
                  <a:srgbClr val="000000"/>
                </a:solidFill>
                <a:latin typeface="VROIPI+STFangsong" panose="02000500000000000000" charset="-122"/>
                <a:cs typeface="VROIPI+STFangsong" panose="02000500000000000000" charset="-122"/>
              </a:rPr>
              <a:t>、企业遇到社保投诉，</a:t>
            </a:r>
            <a:r>
              <a:rPr lang="en-US" altLang="zh-CN" sz="2800" spc="150" dirty="0">
                <a:solidFill>
                  <a:srgbClr val="000000"/>
                </a:solidFill>
                <a:latin typeface="VROIPI+STFangsong" panose="02000500000000000000" charset="-122"/>
                <a:cs typeface="VROIPI+STFangsong" panose="02000500000000000000" charset="-122"/>
              </a:rPr>
              <a:t>HR</a:t>
            </a:r>
            <a:r>
              <a:rPr lang="zh-CN" altLang="en-US" sz="2800" spc="150" dirty="0">
                <a:solidFill>
                  <a:srgbClr val="000000"/>
                </a:solidFill>
                <a:latin typeface="VROIPI+STFangsong" panose="02000500000000000000" charset="-122"/>
                <a:cs typeface="VROIPI+STFangsong" panose="02000500000000000000" charset="-122"/>
              </a:rPr>
              <a:t>如何见招拆招？</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5</a:t>
            </a:r>
            <a:r>
              <a:rPr lang="zh-CN" altLang="en-US" sz="2800" spc="150" dirty="0">
                <a:solidFill>
                  <a:srgbClr val="000000"/>
                </a:solidFill>
                <a:latin typeface="VROIPI+STFangsong" panose="02000500000000000000" charset="-122"/>
                <a:cs typeface="VROIPI+STFangsong" panose="02000500000000000000" charset="-122"/>
              </a:rPr>
              <a:t>、</a:t>
            </a:r>
            <a:r>
              <a:rPr lang="en-US" altLang="zh-CN" sz="2800" spc="150" dirty="0">
                <a:solidFill>
                  <a:srgbClr val="000000"/>
                </a:solidFill>
                <a:latin typeface="VROIPI+STFangsong" panose="02000500000000000000" charset="-122"/>
                <a:cs typeface="VROIPI+STFangsong" panose="02000500000000000000" charset="-122"/>
              </a:rPr>
              <a:t>HR</a:t>
            </a:r>
            <a:r>
              <a:rPr lang="zh-CN" altLang="en-US" sz="2800" spc="150" dirty="0">
                <a:solidFill>
                  <a:srgbClr val="000000"/>
                </a:solidFill>
                <a:latin typeface="VROIPI+STFangsong" panose="02000500000000000000" charset="-122"/>
                <a:cs typeface="VROIPI+STFangsong" panose="02000500000000000000" charset="-122"/>
              </a:rPr>
              <a:t>如何处理“泡病假”员工？</a:t>
            </a:r>
            <a:r>
              <a:rPr lang="en-US" sz="2800" spc="150" dirty="0">
                <a:solidFill>
                  <a:srgbClr val="000000"/>
                </a:solidFill>
                <a:latin typeface="VROIPI+STFangsong" panose="02000500000000000000" charset="-122"/>
                <a:cs typeface="VROIPI+STFangsong" panose="02000500000000000000" charset="-122"/>
                <a:sym typeface="+mn-ea"/>
              </a:rPr>
              <a:t>6</a:t>
            </a:r>
            <a:r>
              <a:rPr lang="zh-CN" altLang="en-US" sz="2800" spc="150" dirty="0">
                <a:solidFill>
                  <a:srgbClr val="000000"/>
                </a:solidFill>
                <a:latin typeface="VROIPI+STFangsong" panose="02000500000000000000" charset="-122"/>
                <a:cs typeface="VROIPI+STFangsong" panose="02000500000000000000" charset="-122"/>
                <a:sym typeface="+mn-ea"/>
              </a:rPr>
              <a:t>、三期女职工权益与用人单位工作安排，如何平衡？</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sym typeface="+mn-ea"/>
              </a:rPr>
              <a:t>7</a:t>
            </a:r>
            <a:r>
              <a:rPr lang="zh-CN" altLang="en-US" sz="2800" spc="150" dirty="0">
                <a:solidFill>
                  <a:srgbClr val="000000"/>
                </a:solidFill>
                <a:latin typeface="VROIPI+STFangsong" panose="02000500000000000000" charset="-122"/>
                <a:cs typeface="VROIPI+STFangsong" panose="02000500000000000000" charset="-122"/>
                <a:sym typeface="+mn-ea"/>
              </a:rPr>
              <a:t>、</a:t>
            </a:r>
            <a:r>
              <a:rPr lang="en-US" altLang="zh-CN" sz="2800" spc="150" dirty="0">
                <a:solidFill>
                  <a:srgbClr val="000000"/>
                </a:solidFill>
                <a:latin typeface="VROIPI+STFangsong" panose="02000500000000000000" charset="-122"/>
                <a:cs typeface="VROIPI+STFangsong" panose="02000500000000000000" charset="-122"/>
                <a:sym typeface="+mn-ea"/>
              </a:rPr>
              <a:t>HR</a:t>
            </a:r>
            <a:r>
              <a:rPr lang="zh-CN" altLang="en-US" sz="2800" spc="150" dirty="0">
                <a:solidFill>
                  <a:srgbClr val="000000"/>
                </a:solidFill>
                <a:latin typeface="VROIPI+STFangsong" panose="02000500000000000000" charset="-122"/>
                <a:cs typeface="VROIPI+STFangsong" panose="02000500000000000000" charset="-122"/>
                <a:sym typeface="+mn-ea"/>
              </a:rPr>
              <a:t>如何根据当地社保执法力度向老板建议本单位参保方式？</a:t>
            </a:r>
            <a:br>
              <a:rPr lang="zh-CN" altLang="en-US" sz="2800" spc="150" dirty="0">
                <a:solidFill>
                  <a:srgbClr val="000000"/>
                </a:solidFill>
                <a:latin typeface="VROIPI+STFangsong" panose="02000500000000000000" charset="-122"/>
                <a:cs typeface="VROIPI+STFangsong" panose="02000500000000000000" charset="-122"/>
                <a:sym typeface="+mn-ea"/>
              </a:rPr>
            </a:br>
            <a:r>
              <a:rPr lang="en-US" altLang="zh-CN" sz="2800" spc="150" dirty="0">
                <a:solidFill>
                  <a:srgbClr val="000000"/>
                </a:solidFill>
                <a:latin typeface="VROIPI+STFangsong" panose="02000500000000000000" charset="-122"/>
                <a:cs typeface="VROIPI+STFangsong" panose="02000500000000000000" charset="-122"/>
                <a:sym typeface="+mn-ea"/>
              </a:rPr>
              <a:t>8</a:t>
            </a:r>
            <a:r>
              <a:rPr lang="zh-CN" altLang="en-US" sz="2800" spc="150" dirty="0">
                <a:solidFill>
                  <a:srgbClr val="000000"/>
                </a:solidFill>
                <a:latin typeface="VROIPI+STFangsong" panose="02000500000000000000" charset="-122"/>
                <a:cs typeface="VROIPI+STFangsong" panose="02000500000000000000" charset="-122"/>
                <a:sym typeface="+mn-ea"/>
              </a:rPr>
              <a:t>、如何与薪酬计划结合起来通盘考虑社保？</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sym typeface="+mn-ea"/>
              </a:rPr>
              <a:t>9</a:t>
            </a:r>
            <a:r>
              <a:rPr lang="zh-CN" altLang="en-US" sz="2800" spc="150" dirty="0">
                <a:solidFill>
                  <a:srgbClr val="000000"/>
                </a:solidFill>
                <a:latin typeface="VROIPI+STFangsong" panose="02000500000000000000" charset="-122"/>
                <a:cs typeface="VROIPI+STFangsong" panose="02000500000000000000" charset="-122"/>
                <a:sym typeface="+mn-ea"/>
              </a:rPr>
              <a:t>、</a:t>
            </a:r>
            <a:r>
              <a:rPr lang="en-US" altLang="zh-CN" sz="2800" spc="150" dirty="0">
                <a:solidFill>
                  <a:srgbClr val="000000"/>
                </a:solidFill>
                <a:latin typeface="VROIPI+STFangsong" panose="02000500000000000000" charset="-122"/>
                <a:cs typeface="VROIPI+STFangsong" panose="02000500000000000000" charset="-122"/>
                <a:sym typeface="+mn-ea"/>
              </a:rPr>
              <a:t>HR</a:t>
            </a:r>
            <a:r>
              <a:rPr lang="zh-CN" altLang="en-US" sz="2800" spc="150" dirty="0">
                <a:solidFill>
                  <a:srgbClr val="000000"/>
                </a:solidFill>
                <a:latin typeface="VROIPI+STFangsong" panose="02000500000000000000" charset="-122"/>
                <a:cs typeface="VROIPI+STFangsong" panose="02000500000000000000" charset="-122"/>
                <a:sym typeface="+mn-ea"/>
              </a:rPr>
              <a:t>如何根据企业岗位特点设计用工模式？</a:t>
            </a:r>
            <a:endParaRPr lang="zh-CN" altLang="en-US"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endParaRPr lang="zh-CN" altLang="en-US" sz="2800" spc="150" dirty="0">
              <a:solidFill>
                <a:srgbClr val="000000"/>
              </a:solidFill>
              <a:latin typeface="VROIPI+STFangsong" panose="02000500000000000000" charset="-122"/>
              <a:cs typeface="VROIPI+STFangsong" panose="02000500000000000000"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7745"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818345" y="3012033"/>
            <a:ext cx="3013710"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争议环节</a:t>
            </a:r>
            <a:endParaRPr sz="5400" spc="310" dirty="0">
              <a:solidFill>
                <a:srgbClr val="000000"/>
              </a:solidFill>
              <a:latin typeface="CQLAVV+HYKaiTiKW" panose="02000500000000000000" charset="-122"/>
              <a:cs typeface="CQLAVV+HYKaiTiKW" panose="02000500000000000000" charset="-122"/>
            </a:endParaRPr>
          </a:p>
        </p:txBody>
      </p:sp>
      <p:sp>
        <p:nvSpPr>
          <p:cNvPr id="4" name="object 4"/>
          <p:cNvSpPr txBox="1"/>
          <p:nvPr/>
        </p:nvSpPr>
        <p:spPr>
          <a:xfrm>
            <a:off x="3005420" y="3916908"/>
            <a:ext cx="6639560" cy="692150"/>
          </a:xfrm>
          <a:prstGeom prst="rect">
            <a:avLst/>
          </a:prstGeom>
        </p:spPr>
        <p:txBody>
          <a:bodyPr vert="horz" wrap="square" lIns="0" tIns="0" rIns="0" bIns="0" rtlCol="0">
            <a:spAutoFit/>
          </a:bodyPr>
          <a:lstStyle/>
          <a:p>
            <a:pPr marL="0" marR="0">
              <a:lnSpc>
                <a:spcPts val="5400"/>
              </a:lnSpc>
              <a:spcBef>
                <a:spcPts val="0"/>
              </a:spcBef>
              <a:spcAft>
                <a:spcPts val="0"/>
              </a:spcAft>
            </a:pPr>
            <a:r>
              <a:rPr sz="5400" spc="310" dirty="0">
                <a:solidFill>
                  <a:srgbClr val="000000"/>
                </a:solidFill>
                <a:latin typeface="CQLAVV+HYKaiTiKW" panose="02000500000000000000" charset="-122"/>
                <a:cs typeface="CQLAVV+HYKaiTiKW" panose="02000500000000000000" charset="-122"/>
              </a:rPr>
              <a:t>注意口径、强调策略</a:t>
            </a:r>
            <a:endParaRPr sz="5400" spc="310" dirty="0">
              <a:solidFill>
                <a:srgbClr val="000000"/>
              </a:solidFill>
              <a:latin typeface="CQLAVV+HYKaiTiKW" panose="02000500000000000000" charset="-122"/>
              <a:cs typeface="CQLAVV+HYKaiTiKW"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928051" y="1772812"/>
            <a:ext cx="659765" cy="2823210"/>
          </a:xfrm>
          <a:prstGeom prst="rect">
            <a:avLst/>
          </a:prstGeom>
        </p:spPr>
        <p:txBody>
          <a:bodyPr vert="horz" wrap="square" lIns="0" tIns="0" rIns="0" bIns="0" rtlCol="0">
            <a:spAutoFit/>
          </a:bodyPr>
          <a:lstStyle/>
          <a:p>
            <a:pPr marL="0" marR="0">
              <a:lnSpc>
                <a:spcPts val="3995"/>
              </a:lnSpc>
              <a:spcBef>
                <a:spcPts val="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rPr>
              <a:t>风</a:t>
            </a:r>
            <a:endParaRPr sz="4000" dirty="0">
              <a:solidFill>
                <a:srgbClr val="5E7A9C"/>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rPr>
              <a:t>险</a:t>
            </a:r>
            <a:endParaRPr sz="4000" dirty="0">
              <a:solidFill>
                <a:srgbClr val="5E7A9C"/>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rPr>
              <a:t>与</a:t>
            </a:r>
            <a:endParaRPr sz="4000" dirty="0">
              <a:solidFill>
                <a:srgbClr val="5E7A9C"/>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rPr>
              <a:t>误</a:t>
            </a:r>
            <a:endParaRPr sz="4000" dirty="0">
              <a:solidFill>
                <a:srgbClr val="5E7A9C"/>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rPr>
              <a:t>区</a:t>
            </a:r>
            <a:endParaRPr sz="4000" dirty="0">
              <a:solidFill>
                <a:srgbClr val="5E7A9C"/>
              </a:solidFill>
              <a:latin typeface="黑体" panose="02010609060101010101" charset="-122"/>
              <a:ea typeface="黑体" panose="02010609060101010101" charset="-122"/>
              <a:cs typeface="OWDGPN+HYFangSongKW" panose="02000500000000000000"/>
            </a:endParaRPr>
          </a:p>
        </p:txBody>
      </p:sp>
      <p:sp>
        <p:nvSpPr>
          <p:cNvPr id="4" name="object 4"/>
          <p:cNvSpPr txBox="1"/>
          <p:nvPr/>
        </p:nvSpPr>
        <p:spPr>
          <a:xfrm>
            <a:off x="4121115" y="1652168"/>
            <a:ext cx="5827394" cy="305689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1</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工伤争议有哪些？是否工伤的争议、</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196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能力鉴定争议、工伤赔偿待遇争议</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201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2</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未能了解用人单位调解的优势</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201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3</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人为压低工伤赔偿金额导致调解无效</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201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4</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抓芝麻丢西瓜</a:t>
            </a:r>
            <a:endParaRPr sz="2400" spc="150" dirty="0">
              <a:solidFill>
                <a:schemeClr val="tx1"/>
              </a:solidFill>
              <a:latin typeface="仿宋" panose="02010609060101010101" charset="-122"/>
              <a:ea typeface="仿宋" panose="02010609060101010101" charset="-122"/>
              <a:cs typeface="仿宋" panose="02010609060101010101" charset="-122"/>
            </a:endParaRPr>
          </a:p>
        </p:txBody>
      </p:sp>
      <p:sp>
        <p:nvSpPr>
          <p:cNvPr id="5" name="object 5"/>
          <p:cNvSpPr txBox="1"/>
          <p:nvPr/>
        </p:nvSpPr>
        <p:spPr>
          <a:xfrm>
            <a:off x="4121115" y="4941468"/>
            <a:ext cx="5179694" cy="40640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5</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未能正确把握外部的自由裁量权</a:t>
            </a:r>
            <a:endParaRPr sz="2400" spc="150" dirty="0">
              <a:solidFill>
                <a:schemeClr val="tx1"/>
              </a:solidFill>
              <a:latin typeface="仿宋" panose="02010609060101010101" charset="-122"/>
              <a:ea typeface="仿宋" panose="02010609060101010101" charset="-122"/>
              <a:cs typeface="仿宋" panose="02010609060101010101"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936330" y="1196340"/>
            <a:ext cx="5287010" cy="5129530"/>
          </a:xfrm>
          <a:prstGeom prst="rect">
            <a:avLst/>
          </a:prstGeom>
        </p:spPr>
        <p:txBody>
          <a:bodyPr vert="horz" wrap="square" lIns="0" tIns="0" rIns="0" bIns="0" rtlCol="0">
            <a:spAutoFit/>
          </a:bodyPr>
          <a:lstStyle/>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rPr>
              <a:t>1</a:t>
            </a:r>
            <a:r>
              <a:rPr lang="en-US" sz="2400" spc="150" dirty="0">
                <a:solidFill>
                  <a:schemeClr val="tx1"/>
                </a:solidFill>
                <a:latin typeface="仿宋" panose="02010609060101010101" charset="-122"/>
                <a:ea typeface="仿宋" panose="02010609060101010101" charset="-122"/>
                <a:cs typeface="仿宋" panose="02010609060101010101" charset="-122"/>
              </a:rPr>
              <a:t>.</a:t>
            </a:r>
            <a:r>
              <a:rPr sz="2400" spc="150" dirty="0">
                <a:solidFill>
                  <a:schemeClr val="tx1"/>
                </a:solidFill>
                <a:latin typeface="仿宋" panose="02010609060101010101" charset="-122"/>
                <a:ea typeface="仿宋" panose="02010609060101010101" charset="-122"/>
                <a:cs typeface="仿宋" panose="02010609060101010101" charset="-122"/>
              </a:rPr>
              <a:t>综合评估争议风险</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0"/>
              </a:spcBef>
              <a:spcAft>
                <a:spcPts val="0"/>
              </a:spcAft>
            </a:pPr>
            <a:endParaRPr lang="en-US"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0"/>
              </a:spcBef>
              <a:spcAft>
                <a:spcPts val="0"/>
              </a:spcAft>
            </a:pPr>
            <a:r>
              <a:rPr lang="en-US" sz="2400" spc="150" dirty="0">
                <a:solidFill>
                  <a:schemeClr val="tx1"/>
                </a:solidFill>
                <a:latin typeface="仿宋" panose="02010609060101010101" charset="-122"/>
                <a:ea typeface="仿宋" panose="02010609060101010101" charset="-122"/>
                <a:cs typeface="仿宋" panose="02010609060101010101" charset="-122"/>
              </a:rPr>
              <a:t>2.</a:t>
            </a:r>
            <a:r>
              <a:rPr sz="2400" spc="150" dirty="0">
                <a:solidFill>
                  <a:schemeClr val="tx1"/>
                </a:solidFill>
                <a:latin typeface="仿宋" panose="02010609060101010101" charset="-122"/>
                <a:ea typeface="仿宋" panose="02010609060101010101" charset="-122"/>
                <a:cs typeface="仿宋" panose="02010609060101010101" charset="-122"/>
                <a:sym typeface="+mn-ea"/>
              </a:rPr>
              <a:t>注意法、理、情</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3170"/>
              </a:lnSpc>
              <a:spcBef>
                <a:spcPts val="0"/>
              </a:spcBef>
              <a:spcAft>
                <a:spcPts val="0"/>
              </a:spcAft>
            </a:pP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sym typeface="+mn-ea"/>
              </a:rPr>
              <a:t>3</a:t>
            </a:r>
            <a:r>
              <a:rPr lang="en-US" sz="2400" spc="150"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引导走司法途径，借助司法资源</a:t>
            </a: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3170"/>
              </a:lnSpc>
              <a:spcBef>
                <a:spcPts val="0"/>
              </a:spcBef>
              <a:spcAft>
                <a:spcPts val="0"/>
              </a:spcAft>
            </a:pP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sym typeface="+mn-ea"/>
              </a:rPr>
              <a:t>4</a:t>
            </a:r>
            <a:r>
              <a:rPr lang="en-US" sz="2400" spc="150"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签订协议应当</a:t>
            </a:r>
            <a:r>
              <a:rPr lang="zh-CN" sz="2400" spc="150" dirty="0">
                <a:solidFill>
                  <a:schemeClr val="tx1"/>
                </a:solidFill>
                <a:latin typeface="仿宋" panose="02010609060101010101" charset="-122"/>
                <a:ea typeface="仿宋" panose="02010609060101010101" charset="-122"/>
                <a:cs typeface="仿宋" panose="02010609060101010101" charset="-122"/>
                <a:sym typeface="+mn-ea"/>
              </a:rPr>
              <a:t>兜底</a:t>
            </a:r>
            <a:endParaRPr lang="zh-CN"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3170"/>
              </a:lnSpc>
              <a:spcBef>
                <a:spcPts val="0"/>
              </a:spcBef>
              <a:spcAft>
                <a:spcPts val="0"/>
              </a:spcAft>
            </a:pPr>
            <a:endParaRPr sz="2400" spc="150" dirty="0">
              <a:solidFill>
                <a:schemeClr val="tx1"/>
              </a:solidFill>
              <a:latin typeface="仿宋" panose="02010609060101010101" charset="-122"/>
              <a:ea typeface="仿宋" panose="02010609060101010101" charset="-122"/>
              <a:cs typeface="仿宋" panose="02010609060101010101" charset="-122"/>
              <a:sym typeface="+mn-ea"/>
            </a:endParaRPr>
          </a:p>
          <a:p>
            <a:pPr marL="0" marR="0">
              <a:lnSpc>
                <a:spcPts val="3170"/>
              </a:lnSpc>
              <a:spcBef>
                <a:spcPts val="0"/>
              </a:spcBef>
              <a:spcAft>
                <a:spcPts val="0"/>
              </a:spcAft>
            </a:pPr>
            <a:r>
              <a:rPr sz="2400" spc="150" dirty="0">
                <a:solidFill>
                  <a:schemeClr val="tx1"/>
                </a:solidFill>
                <a:latin typeface="仿宋" panose="02010609060101010101" charset="-122"/>
                <a:ea typeface="仿宋" panose="02010609060101010101" charset="-122"/>
                <a:cs typeface="仿宋" panose="02010609060101010101" charset="-122"/>
                <a:sym typeface="+mn-ea"/>
              </a:rPr>
              <a:t>5</a:t>
            </a:r>
            <a:r>
              <a:rPr lang="en-US" sz="2400" spc="150" dirty="0">
                <a:solidFill>
                  <a:schemeClr val="tx1"/>
                </a:solidFill>
                <a:latin typeface="仿宋" panose="02010609060101010101" charset="-122"/>
                <a:ea typeface="仿宋" panose="02010609060101010101" charset="-122"/>
                <a:cs typeface="仿宋" panose="02010609060101010101" charset="-122"/>
                <a:sym typeface="+mn-ea"/>
              </a:rPr>
              <a:t>.</a:t>
            </a:r>
            <a:r>
              <a:rPr sz="2400" spc="150" dirty="0">
                <a:solidFill>
                  <a:schemeClr val="tx1"/>
                </a:solidFill>
                <a:latin typeface="仿宋" panose="02010609060101010101" charset="-122"/>
                <a:ea typeface="仿宋" panose="02010609060101010101" charset="-122"/>
                <a:cs typeface="仿宋" panose="02010609060101010101" charset="-122"/>
                <a:sym typeface="+mn-ea"/>
              </a:rPr>
              <a:t>积极准备应诉</a:t>
            </a:r>
            <a:endParaRPr sz="2400" spc="150" dirty="0">
              <a:solidFill>
                <a:schemeClr val="tx1"/>
              </a:solidFill>
              <a:latin typeface="仿宋" panose="02010609060101010101" charset="-122"/>
              <a:ea typeface="仿宋" panose="02010609060101010101" charset="-122"/>
              <a:cs typeface="仿宋" panose="02010609060101010101" charset="-122"/>
            </a:endParaRPr>
          </a:p>
          <a:p>
            <a:pPr marL="0" marR="0">
              <a:lnSpc>
                <a:spcPts val="3170"/>
              </a:lnSpc>
              <a:spcBef>
                <a:spcPts val="1960"/>
              </a:spcBef>
              <a:spcAft>
                <a:spcPts val="0"/>
              </a:spcAft>
            </a:pPr>
            <a:endParaRPr sz="2400" spc="150" dirty="0">
              <a:solidFill>
                <a:srgbClr val="648190"/>
              </a:solidFill>
              <a:latin typeface="QUIMMK+HYQiHeiKW-55S" panose="02000500000000000000" charset="-122"/>
              <a:cs typeface="QUIMMK+HYQiHeiKW-55S" panose="02000500000000000000" charset="-122"/>
            </a:endParaRPr>
          </a:p>
          <a:p>
            <a:pPr marL="0" marR="0">
              <a:lnSpc>
                <a:spcPts val="3170"/>
              </a:lnSpc>
              <a:spcBef>
                <a:spcPts val="0"/>
              </a:spcBef>
              <a:spcAft>
                <a:spcPts val="0"/>
              </a:spcAft>
            </a:pPr>
            <a:endParaRPr sz="2400" spc="150" dirty="0">
              <a:solidFill>
                <a:srgbClr val="648190"/>
              </a:solidFill>
              <a:latin typeface="QUIMMK+HYQiHeiKW-55S" panose="02000500000000000000" charset="-122"/>
              <a:cs typeface="QUIMMK+HYQiHeiKW-55S" panose="02000500000000000000" charset="-122"/>
            </a:endParaRPr>
          </a:p>
          <a:p>
            <a:pPr marL="0" marR="0">
              <a:lnSpc>
                <a:spcPts val="3170"/>
              </a:lnSpc>
              <a:spcBef>
                <a:spcPts val="0"/>
              </a:spcBef>
              <a:spcAft>
                <a:spcPts val="0"/>
              </a:spcAft>
            </a:pPr>
            <a:endParaRPr sz="2400" spc="150" dirty="0">
              <a:solidFill>
                <a:srgbClr val="648190"/>
              </a:solidFill>
              <a:latin typeface="QUIMMK+HYQiHeiKW-55S" panose="02000500000000000000" charset="-122"/>
              <a:cs typeface="QUIMMK+HYQiHeiKW-55S" panose="02000500000000000000" charset="-122"/>
            </a:endParaRPr>
          </a:p>
        </p:txBody>
      </p:sp>
      <p:sp>
        <p:nvSpPr>
          <p:cNvPr id="4" name="object 4"/>
          <p:cNvSpPr txBox="1"/>
          <p:nvPr/>
        </p:nvSpPr>
        <p:spPr>
          <a:xfrm>
            <a:off x="2999705" y="1988820"/>
            <a:ext cx="728980" cy="2114550"/>
          </a:xfrm>
          <a:prstGeom prst="rect">
            <a:avLst/>
          </a:prstGeom>
        </p:spPr>
        <p:txBody>
          <a:bodyPr vert="horz" wrap="square" lIns="0" tIns="0" rIns="0" bIns="0" rtlCol="0">
            <a:spAutoFit/>
          </a:bodyPr>
          <a:lstStyle/>
          <a:p>
            <a:pPr marL="0" marR="0">
              <a:lnSpc>
                <a:spcPts val="3995"/>
              </a:lnSpc>
              <a:spcBef>
                <a:spcPts val="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rPr>
              <a:t>操</a:t>
            </a:r>
            <a:endParaRPr sz="4000" dirty="0">
              <a:solidFill>
                <a:srgbClr val="5E7A9C"/>
              </a:solidFill>
              <a:latin typeface="黑体" panose="02010609060101010101" charset="-122"/>
              <a:ea typeface="黑体" panose="02010609060101010101" charset="-122"/>
              <a:cs typeface="OWDGPN+HYFangSongKW" panose="02000500000000000000"/>
            </a:endParaRPr>
          </a:p>
          <a:p>
            <a:pPr marL="0" marR="0">
              <a:lnSpc>
                <a:spcPts val="3995"/>
              </a:lnSpc>
              <a:spcBef>
                <a:spcPts val="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rPr>
              <a:t>作</a:t>
            </a:r>
            <a:r>
              <a:rPr sz="4000" dirty="0">
                <a:solidFill>
                  <a:srgbClr val="5E7A9C"/>
                </a:solidFill>
                <a:latin typeface="黑体" panose="02010609060101010101" charset="-122"/>
                <a:ea typeface="黑体" panose="02010609060101010101" charset="-122"/>
                <a:cs typeface="OWDGPN+HYFangSongKW" panose="02000500000000000000"/>
                <a:sym typeface="+mn-ea"/>
              </a:rPr>
              <a:t>实</a:t>
            </a:r>
            <a:endParaRPr sz="4000" dirty="0">
              <a:solidFill>
                <a:srgbClr val="5E7A9C"/>
              </a:solidFill>
              <a:latin typeface="黑体" panose="02010609060101010101" charset="-122"/>
              <a:ea typeface="黑体" panose="02010609060101010101" charset="-122"/>
              <a:cs typeface="OWDGPN+HYFangSongKW" panose="02000500000000000000"/>
            </a:endParaRPr>
          </a:p>
          <a:p>
            <a:pPr marL="0" marR="0">
              <a:lnSpc>
                <a:spcPts val="3995"/>
              </a:lnSpc>
              <a:spcBef>
                <a:spcPts val="510"/>
              </a:spcBef>
              <a:spcAft>
                <a:spcPts val="0"/>
              </a:spcAft>
            </a:pPr>
            <a:r>
              <a:rPr sz="4000" dirty="0">
                <a:solidFill>
                  <a:srgbClr val="5E7A9C"/>
                </a:solidFill>
                <a:latin typeface="黑体" panose="02010609060101010101" charset="-122"/>
                <a:ea typeface="黑体" panose="02010609060101010101" charset="-122"/>
                <a:cs typeface="OWDGPN+HYFangSongKW" panose="02000500000000000000"/>
                <a:sym typeface="+mn-ea"/>
              </a:rPr>
              <a:t>务</a:t>
            </a:r>
            <a:endParaRPr sz="4000" spc="150" dirty="0">
              <a:solidFill>
                <a:srgbClr val="648190"/>
              </a:solidFill>
              <a:latin typeface="黑体" panose="02010609060101010101" charset="-122"/>
              <a:ea typeface="黑体" panose="02010609060101010101" charset="-122"/>
              <a:cs typeface="QUIMMK+HYQiHeiKW-55S" panose="02000500000000000000" charset="-122"/>
            </a:endParaRPr>
          </a:p>
        </p:txBody>
      </p:sp>
      <p:pic>
        <p:nvPicPr>
          <p:cNvPr id="13" name="图片 12" descr="议和劳动人事学院logo"/>
          <p:cNvPicPr>
            <a:picLocks noChangeAspect="1"/>
          </p:cNvPicPr>
          <p:nvPr/>
        </p:nvPicPr>
        <p:blipFill>
          <a:blip r:embed="rId2"/>
          <a:stretch>
            <a:fillRect/>
          </a:stretch>
        </p:blipFill>
        <p:spPr>
          <a:xfrm>
            <a:off x="9710420" y="378460"/>
            <a:ext cx="1722120" cy="436880"/>
          </a:xfrm>
          <a:prstGeom prst="rect">
            <a:avLst/>
          </a:prstGeom>
        </p:spPr>
      </p:pic>
      <p:pic>
        <p:nvPicPr>
          <p:cNvPr id="14" name="图片 13" descr="议和网logo"/>
          <p:cNvPicPr>
            <a:picLocks noChangeAspect="1"/>
          </p:cNvPicPr>
          <p:nvPr/>
        </p:nvPicPr>
        <p:blipFill>
          <a:blip r:embed="rId3"/>
          <a:stretch>
            <a:fillRect/>
          </a:stretch>
        </p:blipFill>
        <p:spPr>
          <a:xfrm>
            <a:off x="8160385" y="309880"/>
            <a:ext cx="1550035" cy="571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841" y="476464"/>
            <a:ext cx="1521475" cy="1460500"/>
          </a:xfrm>
          <a:prstGeom prst="rect">
            <a:avLst/>
          </a:prstGeom>
        </p:spPr>
        <p:txBody>
          <a:bodyPr vert="horz" wrap="square" lIns="0" tIns="0" rIns="0" bIns="0" rtlCol="0">
            <a:spAutoFit/>
          </a:bodyPr>
          <a:lstStyle/>
          <a:p>
            <a:pPr marL="0" marR="0">
              <a:lnSpc>
                <a:spcPts val="11390"/>
              </a:lnSpc>
              <a:spcBef>
                <a:spcPts val="0"/>
              </a:spcBef>
              <a:spcAft>
                <a:spcPts val="0"/>
              </a:spcAft>
            </a:pPr>
            <a:r>
              <a:rPr sz="8650" dirty="0">
                <a:solidFill>
                  <a:schemeClr val="accent1"/>
                </a:solidFill>
                <a:latin typeface="QUIMMK+HYQiHeiKW-55S" panose="02000500000000000000" charset="-122"/>
                <a:cs typeface="QUIMMK+HYQiHeiKW-55S" panose="02000500000000000000" charset="-122"/>
              </a:rPr>
              <a:t>0</a:t>
            </a:r>
            <a:r>
              <a:rPr lang="en-US" sz="8650" dirty="0">
                <a:solidFill>
                  <a:schemeClr val="accent1"/>
                </a:solidFill>
                <a:latin typeface="QUIMMK+HYQiHeiKW-55S" panose="02000500000000000000" charset="-122"/>
                <a:cs typeface="QUIMMK+HYQiHeiKW-55S" panose="02000500000000000000" charset="-122"/>
              </a:rPr>
              <a:t>3</a:t>
            </a:r>
            <a:endParaRPr lang="en-US" sz="8650" dirty="0">
              <a:solidFill>
                <a:schemeClr val="accent1"/>
              </a:solidFill>
              <a:latin typeface="QUIMMK+HYQiHeiKW-55S" panose="02000500000000000000" charset="-122"/>
              <a:cs typeface="QUIMMK+HYQiHeiKW-55S" panose="02000500000000000000" charset="-122"/>
            </a:endParaRPr>
          </a:p>
        </p:txBody>
      </p:sp>
      <p:sp>
        <p:nvSpPr>
          <p:cNvPr id="4" name="object 4"/>
          <p:cNvSpPr txBox="1"/>
          <p:nvPr/>
        </p:nvSpPr>
        <p:spPr>
          <a:xfrm>
            <a:off x="3144485" y="764540"/>
            <a:ext cx="3957955" cy="459105"/>
          </a:xfrm>
          <a:prstGeom prst="rect">
            <a:avLst/>
          </a:prstGeom>
        </p:spPr>
        <p:txBody>
          <a:bodyPr vert="horz" wrap="square" lIns="0" tIns="0" rIns="0" bIns="0" rtlCol="0">
            <a:spAutoFit/>
          </a:bodyPr>
          <a:lstStyle/>
          <a:p>
            <a:pPr marL="0" marR="0">
              <a:lnSpc>
                <a:spcPts val="3580"/>
              </a:lnSpc>
              <a:spcBef>
                <a:spcPts val="0"/>
              </a:spcBef>
              <a:spcAft>
                <a:spcPts val="0"/>
              </a:spcAft>
            </a:pPr>
            <a:r>
              <a:rPr sz="3200" b="1" i="1" dirty="0">
                <a:solidFill>
                  <a:schemeClr val="accent1"/>
                </a:solidFill>
                <a:latin typeface="LKKHSV+Arial Bold Italic" panose="02000500000000000000"/>
                <a:cs typeface="LKKHSV+Arial Bold Italic" panose="02000500000000000000"/>
              </a:rPr>
              <a:t>Part </a:t>
            </a:r>
            <a:r>
              <a:rPr lang="en-US" sz="3200" b="1" i="1" dirty="0">
                <a:solidFill>
                  <a:schemeClr val="accent1"/>
                </a:solidFill>
                <a:latin typeface="LKKHSV+Arial Bold Italic" panose="02000500000000000000"/>
                <a:cs typeface="LKKHSV+Arial Bold Italic" panose="02000500000000000000"/>
              </a:rPr>
              <a:t>Thre</a:t>
            </a:r>
            <a:r>
              <a:rPr sz="3200" b="1" i="1" dirty="0">
                <a:solidFill>
                  <a:schemeClr val="accent1"/>
                </a:solidFill>
                <a:latin typeface="LKKHSV+Arial Bold Italic" panose="02000500000000000000"/>
                <a:cs typeface="LKKHSV+Arial Bold Italic" panose="02000500000000000000"/>
              </a:rPr>
              <a:t>e</a:t>
            </a:r>
            <a:endParaRPr sz="3200" b="1" i="1" dirty="0">
              <a:solidFill>
                <a:schemeClr val="accent1"/>
              </a:solidFill>
              <a:latin typeface="LKKHSV+Arial Bold Italic" panose="02000500000000000000"/>
              <a:cs typeface="LKKHSV+Arial Bold Italic" panose="02000500000000000000"/>
            </a:endParaRPr>
          </a:p>
        </p:txBody>
      </p:sp>
      <p:sp>
        <p:nvSpPr>
          <p:cNvPr id="5" name="object 5"/>
          <p:cNvSpPr txBox="1"/>
          <p:nvPr/>
        </p:nvSpPr>
        <p:spPr>
          <a:xfrm>
            <a:off x="3144485" y="1223645"/>
            <a:ext cx="4645025"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dirty="0">
                <a:solidFill>
                  <a:schemeClr val="accent1"/>
                </a:solidFill>
                <a:latin typeface="黑体" panose="02010609060101010101" charset="-122"/>
                <a:ea typeface="黑体" panose="02010609060101010101" charset="-122"/>
                <a:cs typeface="KSBQSV+HYShuSongErKW" panose="02000500000000000000" charset="-122"/>
              </a:rPr>
              <a:t>社保</a:t>
            </a:r>
            <a:r>
              <a:rPr lang="zh-CN" sz="3200" dirty="0">
                <a:solidFill>
                  <a:schemeClr val="accent1"/>
                </a:solidFill>
                <a:latin typeface="黑体" panose="02010609060101010101" charset="-122"/>
                <a:ea typeface="黑体" panose="02010609060101010101" charset="-122"/>
                <a:cs typeface="KSBQSV+HYShuSongErKW" panose="02000500000000000000" charset="-122"/>
              </a:rPr>
              <a:t>征缴带来的合规压力</a:t>
            </a:r>
            <a:endParaRPr lang="zh-CN" sz="3200" dirty="0">
              <a:solidFill>
                <a:schemeClr val="accent1"/>
              </a:solidFill>
              <a:latin typeface="黑体" panose="02010609060101010101" charset="-122"/>
              <a:ea typeface="黑体" panose="02010609060101010101" charset="-122"/>
              <a:cs typeface="KSBQSV+HYShuSongErKW" panose="02000500000000000000" charset="-122"/>
            </a:endParaRPr>
          </a:p>
        </p:txBody>
      </p:sp>
      <p:sp>
        <p:nvSpPr>
          <p:cNvPr id="2" name="文本框 1"/>
          <p:cNvSpPr txBox="1"/>
          <p:nvPr/>
        </p:nvSpPr>
        <p:spPr>
          <a:xfrm>
            <a:off x="2813015" y="1703070"/>
            <a:ext cx="7324725" cy="4502785"/>
          </a:xfrm>
          <a:prstGeom prst="rect">
            <a:avLst/>
          </a:prstGeom>
          <a:noFill/>
        </p:spPr>
        <p:txBody>
          <a:bodyPr wrap="square" rtlCol="0">
            <a:spAutoFit/>
          </a:bodyPr>
          <a:p>
            <a:pPr marL="0" marR="0" algn="l">
              <a:lnSpc>
                <a:spcPts val="3120"/>
              </a:lnSpc>
              <a:spcBef>
                <a:spcPts val="655"/>
              </a:spcBef>
              <a:spcAft>
                <a:spcPts val="0"/>
              </a:spcAft>
            </a:pPr>
            <a:endParaRPr lang="zh-CN" spc="42" dirty="0">
              <a:solidFill>
                <a:srgbClr val="000000"/>
              </a:solidFill>
              <a:latin typeface="MFMVNF+Arial" panose="02000500000000000000"/>
              <a:cs typeface="MFMVNF+Arial" panose="02000500000000000000"/>
              <a:sym typeface="+mn-ea"/>
            </a:endParaRPr>
          </a:p>
          <a:p>
            <a:pPr marL="0" marR="0" algn="l">
              <a:lnSpc>
                <a:spcPct val="100000"/>
              </a:lnSpc>
              <a:spcBef>
                <a:spcPts val="600"/>
              </a:spcBef>
              <a:spcAft>
                <a:spcPts val="0"/>
              </a:spcAft>
              <a:buClrTx/>
              <a:buSzTx/>
              <a:buNone/>
            </a:pPr>
            <a:r>
              <a:rPr lang="zh-CN" sz="3200" spc="42" dirty="0">
                <a:solidFill>
                  <a:schemeClr val="accent1"/>
                </a:solidFill>
                <a:latin typeface="仿宋" panose="02010609060101010101" charset="-122"/>
                <a:ea typeface="仿宋" panose="02010609060101010101" charset="-122"/>
                <a:cs typeface="仿宋" panose="02010609060101010101" charset="-122"/>
                <a:sym typeface="+mn-ea"/>
              </a:rPr>
              <a:t>（一）社保税征后如何与社保经办机构和税务机构打交道？</a:t>
            </a:r>
            <a:endParaRPr lang="zh-CN" sz="3200" spc="42" dirty="0">
              <a:solidFill>
                <a:schemeClr val="accent1"/>
              </a:solidFill>
              <a:latin typeface="仿宋" panose="02010609060101010101" charset="-122"/>
              <a:ea typeface="仿宋" panose="02010609060101010101" charset="-122"/>
              <a:cs typeface="仿宋" panose="02010609060101010101" charset="-122"/>
              <a:sym typeface="+mn-ea"/>
            </a:endParaRPr>
          </a:p>
          <a:p>
            <a:pPr marL="0" marR="0" algn="l">
              <a:lnSpc>
                <a:spcPct val="100000"/>
              </a:lnSpc>
              <a:spcBef>
                <a:spcPts val="600"/>
              </a:spcBef>
              <a:spcAft>
                <a:spcPts val="0"/>
              </a:spcAft>
              <a:buClrTx/>
              <a:buSzTx/>
              <a:buNone/>
            </a:pPr>
            <a:r>
              <a:rPr lang="zh-CN" sz="3200" spc="42" dirty="0">
                <a:solidFill>
                  <a:schemeClr val="accent1"/>
                </a:solidFill>
                <a:latin typeface="仿宋" panose="02010609060101010101" charset="-122"/>
                <a:ea typeface="仿宋" panose="02010609060101010101" charset="-122"/>
                <a:cs typeface="仿宋" panose="02010609060101010101" charset="-122"/>
                <a:sym typeface="+mn-ea"/>
              </a:rPr>
              <a:t>（二）如何确定社保缴费基数？</a:t>
            </a:r>
            <a:endParaRPr lang="zh-CN" sz="3200" spc="42" dirty="0">
              <a:solidFill>
                <a:schemeClr val="accent1"/>
              </a:solidFill>
              <a:latin typeface="仿宋" panose="02010609060101010101" charset="-122"/>
              <a:ea typeface="仿宋" panose="02010609060101010101" charset="-122"/>
              <a:cs typeface="仿宋" panose="02010609060101010101" charset="-122"/>
              <a:sym typeface="+mn-ea"/>
            </a:endParaRPr>
          </a:p>
          <a:p>
            <a:pPr marL="0" marR="0" algn="l">
              <a:lnSpc>
                <a:spcPct val="100000"/>
              </a:lnSpc>
              <a:spcBef>
                <a:spcPts val="600"/>
              </a:spcBef>
              <a:spcAft>
                <a:spcPts val="0"/>
              </a:spcAft>
              <a:buClrTx/>
              <a:buSzTx/>
              <a:buNone/>
            </a:pPr>
            <a:r>
              <a:rPr lang="zh-CN" sz="3200" spc="42" dirty="0">
                <a:solidFill>
                  <a:schemeClr val="accent1"/>
                </a:solidFill>
                <a:latin typeface="仿宋" panose="02010609060101010101" charset="-122"/>
                <a:ea typeface="仿宋" panose="02010609060101010101" charset="-122"/>
                <a:cs typeface="仿宋" panose="02010609060101010101" charset="-122"/>
                <a:sym typeface="+mn-ea"/>
              </a:rPr>
              <a:t>（三）如何测算社保规范成本和待遇补偿成本？</a:t>
            </a:r>
            <a:endParaRPr lang="zh-CN" sz="3200" spc="42" dirty="0">
              <a:solidFill>
                <a:schemeClr val="accent1"/>
              </a:solidFill>
              <a:latin typeface="仿宋" panose="02010609060101010101" charset="-122"/>
              <a:ea typeface="仿宋" panose="02010609060101010101" charset="-122"/>
              <a:cs typeface="仿宋" panose="02010609060101010101" charset="-122"/>
              <a:sym typeface="+mn-ea"/>
            </a:endParaRPr>
          </a:p>
          <a:p>
            <a:pPr marL="0" marR="0" algn="l">
              <a:lnSpc>
                <a:spcPct val="100000"/>
              </a:lnSpc>
              <a:spcBef>
                <a:spcPts val="600"/>
              </a:spcBef>
              <a:spcAft>
                <a:spcPts val="0"/>
              </a:spcAft>
              <a:buClrTx/>
              <a:buSzTx/>
              <a:buNone/>
            </a:pPr>
            <a:r>
              <a:rPr lang="zh-CN" sz="3200" spc="42" dirty="0">
                <a:solidFill>
                  <a:schemeClr val="accent1"/>
                </a:solidFill>
                <a:latin typeface="仿宋" panose="02010609060101010101" charset="-122"/>
                <a:ea typeface="仿宋" panose="02010609060101010101" charset="-122"/>
                <a:cs typeface="仿宋" panose="02010609060101010101" charset="-122"/>
                <a:sym typeface="+mn-ea"/>
              </a:rPr>
              <a:t>（四）如何解决社保历史欠账问题？</a:t>
            </a:r>
            <a:endParaRPr lang="zh-CN" sz="3200" spc="150" dirty="0">
              <a:solidFill>
                <a:srgbClr val="000000"/>
              </a:solidFill>
              <a:latin typeface="仿宋" panose="02010609060101010101" charset="-122"/>
              <a:ea typeface="仿宋" panose="02010609060101010101" charset="-122"/>
              <a:cs typeface="仿宋" panose="02010609060101010101" charset="-122"/>
            </a:endParaRPr>
          </a:p>
          <a:p>
            <a:pPr marL="0" marR="0" algn="l">
              <a:lnSpc>
                <a:spcPts val="3120"/>
              </a:lnSpc>
              <a:spcBef>
                <a:spcPts val="560"/>
              </a:spcBef>
              <a:spcAft>
                <a:spcPts val="0"/>
              </a:spcAft>
            </a:pPr>
            <a:endParaRPr lang="zh-CN" spc="150" dirty="0">
              <a:solidFill>
                <a:srgbClr val="000000"/>
              </a:solidFill>
              <a:latin typeface="VROIPI+STFangsong" panose="02000500000000000000" charset="-122"/>
              <a:cs typeface="VROIPI+STFangsong" panose="02000500000000000000" charset="-122"/>
            </a:endParaRPr>
          </a:p>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54010" y="0"/>
            <a:ext cx="121932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4888830" y="490372"/>
            <a:ext cx="1856739" cy="410845"/>
          </a:xfrm>
          <a:prstGeom prst="rect">
            <a:avLst/>
          </a:prstGeom>
        </p:spPr>
        <p:txBody>
          <a:bodyPr vert="horz" wrap="square" lIns="0" tIns="0" rIns="0" bIns="0" rtlCol="0">
            <a:spAutoFit/>
          </a:bodyPr>
          <a:lstStyle/>
          <a:p>
            <a:pPr marL="0" marR="0">
              <a:lnSpc>
                <a:spcPts val="3205"/>
              </a:lnSpc>
              <a:spcBef>
                <a:spcPts val="0"/>
              </a:spcBef>
              <a:spcAft>
                <a:spcPts val="0"/>
              </a:spcAft>
            </a:pPr>
            <a:r>
              <a:rPr sz="3200" spc="205" dirty="0">
                <a:solidFill>
                  <a:schemeClr val="accent1"/>
                </a:solidFill>
                <a:latin typeface="黑体" panose="02010609060101010101" charset="-122"/>
                <a:ea typeface="黑体" panose="02010609060101010101" charset="-122"/>
                <a:cs typeface="VROIPI+STFangsong" panose="02000500000000000000" charset="-122"/>
              </a:rPr>
              <a:t>案例讨论</a:t>
            </a:r>
            <a:endParaRPr sz="3200" spc="205" dirty="0">
              <a:solidFill>
                <a:schemeClr val="accent1"/>
              </a:solidFill>
              <a:latin typeface="黑体" panose="02010609060101010101" charset="-122"/>
              <a:ea typeface="黑体" panose="02010609060101010101" charset="-122"/>
              <a:cs typeface="VROIPI+STFangsong" panose="02000500000000000000" charset="-122"/>
            </a:endParaRPr>
          </a:p>
        </p:txBody>
      </p:sp>
      <p:sp>
        <p:nvSpPr>
          <p:cNvPr id="5" name="object 5"/>
          <p:cNvSpPr txBox="1"/>
          <p:nvPr/>
        </p:nvSpPr>
        <p:spPr>
          <a:xfrm>
            <a:off x="2208495" y="1413040"/>
            <a:ext cx="8000366" cy="3754755"/>
          </a:xfrm>
          <a:prstGeom prst="rect">
            <a:avLst/>
          </a:prstGeom>
        </p:spPr>
        <p:txBody>
          <a:bodyPr vert="horz" wrap="square" lIns="0" tIns="0" rIns="0" bIns="0" rtlCol="0">
            <a:spAutoFit/>
          </a:bodyPr>
          <a:lstStyle/>
          <a:p>
            <a:pPr marL="0" marR="0" fontAlgn="auto">
              <a:lnSpc>
                <a:spcPct val="10000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sym typeface="+mn-ea"/>
              </a:rPr>
              <a:t>1</a:t>
            </a:r>
            <a:r>
              <a:rPr lang="zh-CN" altLang="en-US" sz="2800" spc="150" dirty="0">
                <a:solidFill>
                  <a:srgbClr val="000000"/>
                </a:solidFill>
                <a:latin typeface="VROIPI+STFangsong" panose="02000500000000000000" charset="-122"/>
                <a:cs typeface="VROIPI+STFangsong" panose="02000500000000000000" charset="-122"/>
                <a:sym typeface="+mn-ea"/>
              </a:rPr>
              <a:t>、社保税征为什么给企业带来巨大压力</a:t>
            </a:r>
            <a:r>
              <a:rPr sz="2800" spc="150" dirty="0">
                <a:solidFill>
                  <a:srgbClr val="000000"/>
                </a:solidFill>
                <a:latin typeface="VROIPI+STFangsong" panose="02000500000000000000" charset="-122"/>
                <a:cs typeface="VROIPI+STFangsong" panose="02000500000000000000" charset="-122"/>
                <a:sym typeface="+mn-ea"/>
              </a:rPr>
              <a:t>？</a:t>
            </a:r>
            <a:endParaRPr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rPr>
              <a:t>2</a:t>
            </a:r>
            <a:r>
              <a:rPr lang="zh-CN" altLang="en-US" sz="2800" spc="150" dirty="0">
                <a:solidFill>
                  <a:srgbClr val="000000"/>
                </a:solidFill>
                <a:latin typeface="VROIPI+STFangsong" panose="02000500000000000000" charset="-122"/>
                <a:cs typeface="VROIPI+STFangsong" panose="02000500000000000000" charset="-122"/>
              </a:rPr>
              <a:t>、社保税征后社保经办机构与税务机构的分工</a:t>
            </a:r>
            <a:endParaRPr lang="zh-CN" altLang="en-US"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3</a:t>
            </a:r>
            <a:r>
              <a:rPr lang="zh-CN" altLang="en-US" sz="2800" spc="150" dirty="0">
                <a:solidFill>
                  <a:srgbClr val="000000"/>
                </a:solidFill>
                <a:latin typeface="VROIPI+STFangsong" panose="02000500000000000000" charset="-122"/>
                <a:cs typeface="VROIPI+STFangsong" panose="02000500000000000000" charset="-122"/>
              </a:rPr>
              <a:t>、社保税征后带来的征缴程序的变化是什么？</a:t>
            </a:r>
            <a:endParaRPr lang="zh-CN" altLang="en-US"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4</a:t>
            </a:r>
            <a:r>
              <a:rPr lang="zh-CN" altLang="en-US" sz="2800" spc="150" dirty="0">
                <a:solidFill>
                  <a:srgbClr val="000000"/>
                </a:solidFill>
                <a:latin typeface="VROIPI+STFangsong" panose="02000500000000000000" charset="-122"/>
                <a:cs typeface="VROIPI+STFangsong" panose="02000500000000000000" charset="-122"/>
              </a:rPr>
              <a:t>、社保缴费基数如何确定？核定？稽核？</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rPr>
              <a:t>5</a:t>
            </a:r>
            <a:r>
              <a:rPr lang="zh-CN" altLang="en-US" sz="2800" spc="150" dirty="0">
                <a:solidFill>
                  <a:srgbClr val="000000"/>
                </a:solidFill>
                <a:latin typeface="VROIPI+STFangsong" panose="02000500000000000000" charset="-122"/>
                <a:cs typeface="VROIPI+STFangsong" panose="02000500000000000000" charset="-122"/>
              </a:rPr>
              <a:t>、未足额缴纳社保的行政责任、民事责任、刑事责任？</a:t>
            </a:r>
            <a:endParaRPr lang="zh-CN" altLang="en-US"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sz="2800" spc="150" dirty="0">
                <a:solidFill>
                  <a:srgbClr val="000000"/>
                </a:solidFill>
                <a:latin typeface="VROIPI+STFangsong" panose="02000500000000000000" charset="-122"/>
                <a:cs typeface="VROIPI+STFangsong" panose="02000500000000000000" charset="-122"/>
                <a:sym typeface="+mn-ea"/>
              </a:rPr>
              <a:t>6</a:t>
            </a:r>
            <a:r>
              <a:rPr lang="zh-CN" altLang="en-US" sz="2800" spc="150" dirty="0">
                <a:solidFill>
                  <a:srgbClr val="000000"/>
                </a:solidFill>
                <a:latin typeface="VROIPI+STFangsong" panose="02000500000000000000" charset="-122"/>
                <a:cs typeface="VROIPI+STFangsong" panose="02000500000000000000" charset="-122"/>
                <a:sym typeface="+mn-ea"/>
              </a:rPr>
              <a:t>、社保补缴各类情形及成本测算</a:t>
            </a:r>
            <a:r>
              <a:rPr sz="2800" spc="150" dirty="0">
                <a:solidFill>
                  <a:srgbClr val="000000"/>
                </a:solidFill>
                <a:latin typeface="VROIPI+STFangsong" panose="02000500000000000000" charset="-122"/>
                <a:cs typeface="VROIPI+STFangsong" panose="02000500000000000000" charset="-122"/>
                <a:sym typeface="+mn-ea"/>
              </a:rPr>
              <a:t>？</a:t>
            </a:r>
            <a:endParaRPr sz="2800" spc="150" dirty="0">
              <a:solidFill>
                <a:srgbClr val="000000"/>
              </a:solidFill>
              <a:latin typeface="VROIPI+STFangsong" panose="02000500000000000000" charset="-122"/>
              <a:cs typeface="VROIPI+STFangsong" panose="02000500000000000000" charset="-122"/>
            </a:endParaRPr>
          </a:p>
          <a:p>
            <a:pPr marL="0" marR="0">
              <a:lnSpc>
                <a:spcPts val="3120"/>
              </a:lnSpc>
              <a:spcBef>
                <a:spcPts val="0"/>
              </a:spcBef>
              <a:spcAft>
                <a:spcPts val="0"/>
              </a:spcAft>
            </a:pPr>
            <a:r>
              <a:rPr lang="en-US" altLang="zh-CN" sz="2800" spc="150" dirty="0">
                <a:solidFill>
                  <a:srgbClr val="000000"/>
                </a:solidFill>
                <a:latin typeface="VROIPI+STFangsong" panose="02000500000000000000" charset="-122"/>
                <a:cs typeface="VROIPI+STFangsong" panose="02000500000000000000" charset="-122"/>
                <a:sym typeface="+mn-ea"/>
              </a:rPr>
              <a:t>7</a:t>
            </a:r>
            <a:r>
              <a:rPr lang="zh-CN" altLang="en-US" sz="2800" spc="150" dirty="0">
                <a:solidFill>
                  <a:srgbClr val="000000"/>
                </a:solidFill>
                <a:latin typeface="VROIPI+STFangsong" panose="02000500000000000000" charset="-122"/>
                <a:cs typeface="VROIPI+STFangsong" panose="02000500000000000000" charset="-122"/>
                <a:sym typeface="+mn-ea"/>
              </a:rPr>
              <a:t>、员工在社保缴费中的权利有哪些？</a:t>
            </a:r>
            <a:endParaRPr lang="zh-CN" altLang="en-US" sz="2800" spc="150" dirty="0">
              <a:solidFill>
                <a:srgbClr val="000000"/>
              </a:solidFill>
              <a:latin typeface="VROIPI+STFangsong" panose="02000500000000000000" charset="-122"/>
              <a:cs typeface="VROIPI+STFangsong" panose="02000500000000000000" charset="-122"/>
            </a:endParaRPr>
          </a:p>
          <a:p>
            <a:pPr marL="0" marR="0" fontAlgn="auto">
              <a:lnSpc>
                <a:spcPct val="100000"/>
              </a:lnSpc>
              <a:spcBef>
                <a:spcPts val="0"/>
              </a:spcBef>
              <a:spcAft>
                <a:spcPts val="0"/>
              </a:spcAft>
            </a:pPr>
            <a:endParaRPr lang="zh-CN" altLang="en-US" sz="2800" spc="150" dirty="0">
              <a:solidFill>
                <a:srgbClr val="000000"/>
              </a:solidFill>
              <a:latin typeface="VROIPI+STFangsong" panose="02000500000000000000" charset="-122"/>
              <a:cs typeface="VROIPI+STFangsong" panose="02000500000000000000" charset="-122"/>
            </a:endParaRPr>
          </a:p>
        </p:txBody>
      </p:sp>
    </p:spTree>
  </p:cSld>
  <p:clrMapOvr>
    <a:masterClrMapping/>
  </p:clrMapOvr>
</p:sld>
</file>

<file path=ppt/tags/tag1.xml><?xml version="1.0" encoding="utf-8"?>
<p:tagLst xmlns:p="http://schemas.openxmlformats.org/presentationml/2006/main">
  <p:tag name="COMMONDATA" val="eyJoZGlkIjoiZmNhZjQ2MjA2N2JiYjdlZWVjM2U0Y2U4ZjE5NzA2NGUifQ=="/>
</p:tagLst>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7689</Words>
  <Application>WPS 演示</Application>
  <PresentationFormat>On-screen Show (4:3)</PresentationFormat>
  <Paragraphs>897</Paragraphs>
  <Slides>72</Slides>
  <Notes>0</Notes>
  <HiddenSlides>0</HiddenSlides>
  <MMClips>0</MMClips>
  <ScaleCrop>false</ScaleCrop>
  <HeadingPairs>
    <vt:vector size="6" baseType="variant">
      <vt:variant>
        <vt:lpstr>已用的字体</vt:lpstr>
      </vt:variant>
      <vt:variant>
        <vt:i4>26</vt:i4>
      </vt:variant>
      <vt:variant>
        <vt:lpstr>主题</vt:lpstr>
      </vt:variant>
      <vt:variant>
        <vt:i4>12</vt:i4>
      </vt:variant>
      <vt:variant>
        <vt:lpstr>幻灯片标题</vt:lpstr>
      </vt:variant>
      <vt:variant>
        <vt:i4>72</vt:i4>
      </vt:variant>
    </vt:vector>
  </HeadingPairs>
  <TitlesOfParts>
    <vt:vector size="110" baseType="lpstr">
      <vt:lpstr>Arial</vt:lpstr>
      <vt:lpstr>宋体</vt:lpstr>
      <vt:lpstr>Wingdings</vt:lpstr>
      <vt:lpstr>DEFMKL+HYFangSongKW</vt:lpstr>
      <vt:lpstr>Arial Bold</vt:lpstr>
      <vt:lpstr>KSBQSV+HYShuSongErKW</vt:lpstr>
      <vt:lpstr>VGUAID+Thonburi</vt:lpstr>
      <vt:lpstr>黑体</vt:lpstr>
      <vt:lpstr>QUIMMK+HYQiHeiKW-55S</vt:lpstr>
      <vt:lpstr>仿宋</vt:lpstr>
      <vt:lpstr>LKKHSV+Arial Bold Italic</vt:lpstr>
      <vt:lpstr>MFMVNF+Arial</vt:lpstr>
      <vt:lpstr>VROIPI+STFangsong</vt:lpstr>
      <vt:lpstr>Calibri</vt:lpstr>
      <vt:lpstr>微软雅黑</vt:lpstr>
      <vt:lpstr>Arial Unicode MS</vt:lpstr>
      <vt:lpstr>BIHHNK+Arial Bold</vt:lpstr>
      <vt:lpstr>OWDGPN+HYFangSongKW</vt:lpstr>
      <vt:lpstr>DejaVu Sans</vt:lpstr>
      <vt:lpstr>CQLAVV+HYKaiTiKW</vt:lpstr>
      <vt:lpstr>MHIFBO+PingFang SC Semibold</vt:lpstr>
      <vt:lpstr>Vrinda</vt:lpstr>
      <vt:lpstr>思源黑体 CN Heavy</vt:lpstr>
      <vt:lpstr>Poppins Regular</vt:lpstr>
      <vt:lpstr>思源黑体 CN Normal</vt:lpstr>
      <vt:lpstr>Segoe Print</vt:lpstr>
      <vt:lpstr>Theme Office</vt:lpstr>
      <vt:lpstr>1_Theme Office</vt:lpstr>
      <vt:lpstr>8_Theme Office</vt:lpstr>
      <vt:lpstr>5_Theme Office</vt:lpstr>
      <vt:lpstr>9_Theme Office</vt:lpstr>
      <vt:lpstr>4_Theme Office</vt:lpstr>
      <vt:lpstr>2_Theme Office</vt:lpstr>
      <vt:lpstr>3_Theme Office</vt:lpstr>
      <vt:lpstr>6_Theme Office</vt:lpstr>
      <vt:lpstr>7_Theme Office</vt:lpstr>
      <vt:lpstr>10_Theme Office</vt:lpstr>
      <vt:lpstr>11_Theme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bae</dc:creator>
  <cp:lastModifiedBy>张燕琴</cp:lastModifiedBy>
  <cp:revision>11</cp:revision>
  <dcterms:created xsi:type="dcterms:W3CDTF">2022-06-12T08:22:00Z</dcterms:created>
  <dcterms:modified xsi:type="dcterms:W3CDTF">2022-06-22T05:58:30Z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A1AFB752097A495583F504AD88266476</vt:lpwstr>
  </property>
</Properties>
</file>