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5.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6"/>
  </p:notesMasterIdLst>
  <p:handoutMasterIdLst>
    <p:handoutMasterId r:id="rId67"/>
  </p:handoutMasterIdLst>
  <p:sldIdLst>
    <p:sldId id="256" r:id="rId3"/>
    <p:sldId id="2951" r:id="rId4"/>
    <p:sldId id="3041" r:id="rId5"/>
    <p:sldId id="3094" r:id="rId6"/>
    <p:sldId id="3095" r:id="rId7"/>
    <p:sldId id="3098" r:id="rId8"/>
    <p:sldId id="3096" r:id="rId9"/>
    <p:sldId id="3099" r:id="rId10"/>
    <p:sldId id="3100" r:id="rId11"/>
    <p:sldId id="3101" r:id="rId12"/>
    <p:sldId id="3219" r:id="rId13"/>
    <p:sldId id="3102" r:id="rId14"/>
    <p:sldId id="3103" r:id="rId15"/>
    <p:sldId id="3104" r:id="rId16"/>
    <p:sldId id="3105" r:id="rId17"/>
    <p:sldId id="3106" r:id="rId18"/>
    <p:sldId id="3107" r:id="rId19"/>
    <p:sldId id="3320" r:id="rId20"/>
    <p:sldId id="3108" r:id="rId21"/>
    <p:sldId id="3161" r:id="rId22"/>
    <p:sldId id="3162" r:id="rId23"/>
    <p:sldId id="3163" r:id="rId24"/>
    <p:sldId id="3164" r:id="rId25"/>
    <p:sldId id="3165" r:id="rId26"/>
    <p:sldId id="3166" r:id="rId27"/>
    <p:sldId id="3220" r:id="rId28"/>
    <p:sldId id="3221" r:id="rId29"/>
    <p:sldId id="3222" r:id="rId30"/>
    <p:sldId id="3223" r:id="rId31"/>
    <p:sldId id="3224" r:id="rId32"/>
    <p:sldId id="3227" r:id="rId33"/>
    <p:sldId id="3229" r:id="rId34"/>
    <p:sldId id="3226" r:id="rId35"/>
    <p:sldId id="3295" r:id="rId36"/>
    <p:sldId id="3296" r:id="rId37"/>
    <p:sldId id="3372" r:id="rId38"/>
    <p:sldId id="3297" r:id="rId39"/>
    <p:sldId id="3300" r:id="rId40"/>
    <p:sldId id="3301" r:id="rId41"/>
    <p:sldId id="3302" r:id="rId42"/>
    <p:sldId id="3303" r:id="rId43"/>
    <p:sldId id="3373" r:id="rId44"/>
    <p:sldId id="3304" r:id="rId45"/>
    <p:sldId id="3305" r:id="rId46"/>
    <p:sldId id="3307" r:id="rId47"/>
    <p:sldId id="3230" r:id="rId48"/>
    <p:sldId id="3310" r:id="rId49"/>
    <p:sldId id="3311" r:id="rId50"/>
    <p:sldId id="3312" r:id="rId51"/>
    <p:sldId id="3313" r:id="rId52"/>
    <p:sldId id="3314" r:id="rId53"/>
    <p:sldId id="3315" r:id="rId54"/>
    <p:sldId id="3316" r:id="rId55"/>
    <p:sldId id="3321" r:id="rId56"/>
    <p:sldId id="3361" r:id="rId57"/>
    <p:sldId id="3362" r:id="rId58"/>
    <p:sldId id="3364" r:id="rId59"/>
    <p:sldId id="3365" r:id="rId60"/>
    <p:sldId id="3317" r:id="rId61"/>
    <p:sldId id="3318" r:id="rId62"/>
    <p:sldId id="3371" r:id="rId63"/>
    <p:sldId id="3319" r:id="rId64"/>
    <p:sldId id="257" r:id="rId65"/>
  </p:sldIdLst>
  <p:sldSz cx="9144000" cy="5143500" type="screen16x9"/>
  <p:notesSz cx="6858000" cy="9144000"/>
  <p:custDataLst>
    <p:tags r:id="rId73"/>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945A5"/>
    <a:srgbClr val="2D7CBF"/>
    <a:srgbClr val="CCE0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241" autoAdjust="0"/>
  </p:normalViewPr>
  <p:slideViewPr>
    <p:cSldViewPr snapToGrid="0">
      <p:cViewPr varScale="1">
        <p:scale>
          <a:sx n="79" d="100"/>
          <a:sy n="79" d="100"/>
        </p:scale>
        <p:origin x="904" y="72"/>
      </p:cViewPr>
      <p:guideLst>
        <p:guide orient="horz" pos="171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3" Type="http://schemas.openxmlformats.org/officeDocument/2006/relationships/tags" Target="tags/tag6.xml"/><Relationship Id="rId72" Type="http://schemas.openxmlformats.org/officeDocument/2006/relationships/customXml" Target="../customXml/item1.xml"/><Relationship Id="rId71" Type="http://schemas.openxmlformats.org/officeDocument/2006/relationships/customXmlProps" Target="../customXml/itemProps5.xml"/><Relationship Id="rId70" Type="http://schemas.openxmlformats.org/officeDocument/2006/relationships/tableStyles" Target="tableStyles.xml"/><Relationship Id="rId7" Type="http://schemas.openxmlformats.org/officeDocument/2006/relationships/slide" Target="slides/slide5.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handoutMaster" Target="handoutMasters/handoutMaster1.xml"/><Relationship Id="rId66" Type="http://schemas.openxmlformats.org/officeDocument/2006/relationships/notesMaster" Target="notesMasters/notesMaster1.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C5281359-0BA4-4DD1-B363-ECCFAC53B5A5}"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4816352C-C10C-4539-B878-28D0E24F9F43}"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E787256-DFC8-4657-B7A5-A0886C5BB6EC}"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D4D3030-9618-4EF2-BDBF-C1B9E9389886}"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8251717-29B5-4E5A-845E-CFE67268BCA6}"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1762A0D-80E1-4FEC-9CF9-6BFB07881AF1}"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92"/>
            <a:ext cx="5800725" cy="435964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B0F4767-3FB3-43FC-9D60-8AF2F1E03EF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5D06728-3B82-49B3-BA6F-5FFF5C0359A6}"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标题，文本与图表">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457280"/>
            <a:ext cx="7772400" cy="857400"/>
          </a:xfrm>
        </p:spPr>
        <p:txBody>
          <a:bodyPr/>
          <a:lstStyle/>
          <a:p>
            <a:r>
              <a:rPr lang="zh-CN" altLang="en-US" noProof="1"/>
              <a:t>单击此处编辑母版标题样式</a:t>
            </a:r>
            <a:endParaRPr lang="zh-CN" altLang="en-US" noProof="1"/>
          </a:p>
        </p:txBody>
      </p:sp>
      <p:sp>
        <p:nvSpPr>
          <p:cNvPr id="3" name="文本占位符 2"/>
          <p:cNvSpPr>
            <a:spLocks noGrp="1"/>
          </p:cNvSpPr>
          <p:nvPr>
            <p:ph type="body" sz="half" idx="1"/>
          </p:nvPr>
        </p:nvSpPr>
        <p:spPr>
          <a:xfrm>
            <a:off x="685800" y="1486160"/>
            <a:ext cx="3810000" cy="308664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图表占位符 3"/>
          <p:cNvSpPr>
            <a:spLocks noGrp="1"/>
          </p:cNvSpPr>
          <p:nvPr>
            <p:ph type="chart" sz="half" idx="2"/>
          </p:nvPr>
        </p:nvSpPr>
        <p:spPr>
          <a:xfrm>
            <a:off x="4648200" y="1486160"/>
            <a:ext cx="3810000" cy="3086640"/>
          </a:xfrm>
        </p:spPr>
        <p:txBody>
          <a:bodyPr rtlCol="0">
            <a:normAutofit/>
          </a:bodyPr>
          <a:lstStyle/>
          <a:p>
            <a:pPr lvl="0"/>
            <a:endParaRPr lang="zh-CN" altLang="en-US" noProof="0"/>
          </a:p>
        </p:txBody>
      </p:sp>
      <p:sp>
        <p:nvSpPr>
          <p:cNvPr id="5" name="日期占位符 4"/>
          <p:cNvSpPr>
            <a:spLocks noGrp="1"/>
          </p:cNvSpPr>
          <p:nvPr>
            <p:ph type="dt" sz="half" idx="10"/>
          </p:nvPr>
        </p:nvSpPr>
        <p:spPr>
          <a:xfrm>
            <a:off x="685800" y="4687888"/>
            <a:ext cx="1905000" cy="342900"/>
          </a:xfrm>
        </p:spPr>
        <p:txBody>
          <a:bodyPr/>
          <a:lstStyle>
            <a:lvl1pPr fontAlgn="base">
              <a:spcBef>
                <a:spcPct val="0"/>
              </a:spcBef>
              <a:spcAft>
                <a:spcPct val="0"/>
              </a:spcAft>
              <a:buFont typeface="Arial" panose="020B0604020202020204" pitchFamily="34" charset="0"/>
              <a:buNone/>
              <a:defRPr sz="1200" noProof="1">
                <a:solidFill>
                  <a:schemeClr val="tx1"/>
                </a:solidFill>
                <a:latin typeface="Verdana" panose="020B0604030504040204" pitchFamily="34" charset="0"/>
              </a:defRPr>
            </a:lvl1pPr>
          </a:lstStyle>
          <a:p>
            <a:pPr>
              <a:defRPr/>
            </a:pPr>
            <a:endParaRPr lang="en-US" altLang="zh-CN"/>
          </a:p>
        </p:txBody>
      </p:sp>
      <p:sp>
        <p:nvSpPr>
          <p:cNvPr id="6" name="页脚占位符 5"/>
          <p:cNvSpPr>
            <a:spLocks noGrp="1"/>
          </p:cNvSpPr>
          <p:nvPr>
            <p:ph type="ftr" sz="quarter" idx="11"/>
          </p:nvPr>
        </p:nvSpPr>
        <p:spPr>
          <a:xfrm>
            <a:off x="3124200" y="4687888"/>
            <a:ext cx="2895600" cy="342900"/>
          </a:xfrm>
        </p:spPr>
        <p:txBody>
          <a:bodyPr/>
          <a:lstStyle>
            <a:lvl1pPr fontAlgn="base">
              <a:spcBef>
                <a:spcPct val="0"/>
              </a:spcBef>
              <a:spcAft>
                <a:spcPct val="0"/>
              </a:spcAft>
              <a:buFont typeface="Arial" panose="020B0604020202020204" pitchFamily="34" charset="0"/>
              <a:buNone/>
              <a:defRPr sz="1200" noProof="1">
                <a:solidFill>
                  <a:schemeClr val="tx1"/>
                </a:solidFill>
                <a:latin typeface="Verdana" panose="020B0604030504040204" pitchFamily="34" charset="0"/>
              </a:defRPr>
            </a:lvl1pPr>
          </a:lstStyle>
          <a:p>
            <a:pPr>
              <a:defRPr/>
            </a:pPr>
            <a:endParaRPr lang="en-US" altLang="zh-CN"/>
          </a:p>
        </p:txBody>
      </p:sp>
      <p:sp>
        <p:nvSpPr>
          <p:cNvPr id="7" name="灯片编号占位符 6"/>
          <p:cNvSpPr>
            <a:spLocks noGrp="1"/>
          </p:cNvSpPr>
          <p:nvPr>
            <p:ph type="sldNum" sz="quarter" idx="12"/>
          </p:nvPr>
        </p:nvSpPr>
        <p:spPr>
          <a:xfrm>
            <a:off x="6553200" y="4687888"/>
            <a:ext cx="1905000" cy="342900"/>
          </a:xfrm>
        </p:spPr>
        <p:txBody>
          <a:bodyPr wrap="square" numCol="1" anchor="t" anchorCtr="0" compatLnSpc="1"/>
          <a:lstStyle>
            <a:lvl1pPr fontAlgn="base">
              <a:spcBef>
                <a:spcPct val="0"/>
              </a:spcBef>
              <a:spcAft>
                <a:spcPct val="0"/>
              </a:spcAft>
              <a:buFont typeface="Arial" panose="020B0604020202020204" pitchFamily="34" charset="0"/>
              <a:buNone/>
              <a:defRPr sz="1200" noProof="1">
                <a:solidFill>
                  <a:schemeClr val="tx1"/>
                </a:solidFill>
                <a:latin typeface="Arial" panose="020B0604020202020204" pitchFamily="34" charset="0"/>
                <a:cs typeface="+mn-ea"/>
              </a:defRPr>
            </a:lvl1pPr>
          </a:lstStyle>
          <a:p>
            <a:pPr>
              <a:defRPr/>
            </a:pPr>
            <a:fld id="{11753B9C-386E-4D1C-9069-62A4271EDE33}" type="slidenum">
              <a:rPr lang="zh-CN" altLang="en-US"/>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4_标题和内容">
    <p:spTree>
      <p:nvGrpSpPr>
        <p:cNvPr id="1" name=""/>
        <p:cNvGrpSpPr/>
        <p:nvPr/>
      </p:nvGrpSpPr>
      <p:grpSpPr>
        <a:xfrm>
          <a:off x="0" y="0"/>
          <a:ext cx="0" cy="0"/>
          <a:chOff x="0" y="0"/>
          <a:chExt cx="0" cy="0"/>
        </a:xfrm>
      </p:grpSpPr>
      <p:pic>
        <p:nvPicPr>
          <p:cNvPr id="2" name="image1.jpg" descr="海华永泰VI 修改-42.jpg"/>
          <p:cNvPicPr>
            <a:picLocks noChangeAspect="1"/>
          </p:cNvPicPr>
          <p:nvPr/>
        </p:nvPicPr>
        <p:blipFill>
          <a:blip r:embed="rId2"/>
          <a:srcRect l="14333" t="7378" b="91498"/>
          <a:stretch>
            <a:fillRect/>
          </a:stretch>
        </p:blipFill>
        <p:spPr bwMode="auto">
          <a:xfrm>
            <a:off x="0" y="344488"/>
            <a:ext cx="9144000" cy="68262"/>
          </a:xfrm>
          <a:prstGeom prst="rect">
            <a:avLst/>
          </a:prstGeom>
          <a:noFill/>
          <a:ln w="9525">
            <a:noFill/>
            <a:miter lim="800000"/>
            <a:headEnd/>
            <a:tailEnd/>
          </a:ln>
        </p:spPr>
      </p:pic>
      <p:pic>
        <p:nvPicPr>
          <p:cNvPr id="3" name="image1.jpg" descr="海华永泰VI 修改-42.jpg"/>
          <p:cNvPicPr>
            <a:picLocks noChangeAspect="1"/>
          </p:cNvPicPr>
          <p:nvPr/>
        </p:nvPicPr>
        <p:blipFill>
          <a:blip r:embed="rId3"/>
          <a:srcRect l="3297" t="5449" r="87189" b="89249"/>
          <a:stretch>
            <a:fillRect/>
          </a:stretch>
        </p:blipFill>
        <p:spPr bwMode="auto">
          <a:xfrm>
            <a:off x="7893050" y="84138"/>
            <a:ext cx="869950" cy="273050"/>
          </a:xfrm>
          <a:prstGeom prst="rect">
            <a:avLst/>
          </a:prstGeom>
          <a:noFill/>
          <a:ln w="9525">
            <a:noFill/>
            <a:miter lim="800000"/>
            <a:headEnd/>
            <a:tailEnd/>
          </a:ln>
        </p:spPr>
      </p:pic>
      <p:sp>
        <p:nvSpPr>
          <p:cNvPr id="4" name="Shape 135"/>
          <p:cNvSpPr>
            <a:spLocks noGrp="1"/>
          </p:cNvSpPr>
          <p:nvPr>
            <p:ph type="sldNum" sz="quarter" idx="10"/>
          </p:nvPr>
        </p:nvSpPr>
        <p:spPr>
          <a:xfrm>
            <a:off x="8686800" y="4891088"/>
            <a:ext cx="273050" cy="206375"/>
          </a:xfrm>
        </p:spPr>
        <p:txBody>
          <a:bodyPr/>
          <a:lstStyle>
            <a:lvl1pPr>
              <a:defRPr>
                <a:solidFill>
                  <a:srgbClr val="FFC000"/>
                </a:solidFill>
              </a:defRPr>
            </a:lvl1pPr>
          </a:lstStyle>
          <a:p>
            <a:pPr>
              <a:defRPr/>
            </a:pPr>
            <a:fld id="{92CE70D3-3823-4526-B196-2B103D234CA6}" type="slidenum">
              <a:rPr lang="zh-CN" altLang="en-US"/>
            </a:fld>
            <a:endParaRPr lang="en-US" altLang="zh-CN"/>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260C39F-7863-4F32-B2C7-AF7D875F6B25}"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66EF3DE-4164-4DE4-A5FF-38DE43D90CCE}"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699"/>
            <a:ext cx="7886700" cy="112533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43ADBCB-4156-42CA-AC6C-544B7A715E3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242C2AE-79CA-45D2-9529-BFC1E16E2EDB}"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458"/>
            <a:ext cx="3886200" cy="326407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458"/>
            <a:ext cx="3886200" cy="326407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FA5BD19-5898-423A-AE52-D2110E9DFB9A}"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A4758F1-99E4-432D-BDB8-11F6AE5A9BB5}"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1" y="1261093"/>
            <a:ext cx="3868340" cy="61804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1" y="1879135"/>
            <a:ext cx="3868340" cy="276392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1093"/>
            <a:ext cx="3887391" cy="61804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9135"/>
            <a:ext cx="3887391" cy="276392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58AAD3A3-65CD-4F15-8FF3-C885FF348A38}"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A16AF1C0-C97C-4BA2-8287-E1CE3BDCF8C4}"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876DB6AA-4F55-4B00-99FA-41C52AFFD412}"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076C9FD7-C566-428E-9E7C-AD833189253B}"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728E7FA-3B46-496E-95EF-C9E3C04D98F1}"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371B2BB-AD5D-42A4-87EE-A3881ED83926}"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740698"/>
            <a:ext cx="4629150" cy="365585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1543320"/>
            <a:ext cx="2949178" cy="2859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7BE941E5-EF49-4354-89F1-67E01E9B6A3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61BA661-F7CA-48C7-90BD-3325F6D3ADAE}"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698"/>
            <a:ext cx="4629150" cy="3655858"/>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lvl="0"/>
            <a:endParaRPr lang="zh-CN" altLang="en-US" noProof="0"/>
          </a:p>
        </p:txBody>
      </p:sp>
      <p:sp>
        <p:nvSpPr>
          <p:cNvPr id="4" name="文本占位符 3"/>
          <p:cNvSpPr>
            <a:spLocks noGrp="1"/>
          </p:cNvSpPr>
          <p:nvPr>
            <p:ph type="body" sz="half" idx="2"/>
          </p:nvPr>
        </p:nvSpPr>
        <p:spPr>
          <a:xfrm>
            <a:off x="629841" y="1543320"/>
            <a:ext cx="2949178" cy="2859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90D7F8B9-F26A-4806-8C71-30F0950D0F0E}"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4CB0524-AFA2-47A6-A07B-3C0A1FD4B286}"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28650" y="274638"/>
            <a:ext cx="7886700" cy="993775"/>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28650" y="1370013"/>
            <a:ext cx="7886700" cy="3263900"/>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850"/>
            <a:ext cx="2057400" cy="273050"/>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ea typeface="+mn-ea"/>
              </a:defRPr>
            </a:lvl1pPr>
          </a:lstStyle>
          <a:p>
            <a:pPr>
              <a:defRPr/>
            </a:pPr>
            <a:fld id="{2CCAD61B-6571-4D42-A2E1-FC68FAE77D33}" type="datetimeFigureOut">
              <a:rPr lang="zh-CN" altLang="en-US"/>
            </a:fld>
            <a:endParaRPr lang="zh-CN" altLang="en-US"/>
          </a:p>
        </p:txBody>
      </p:sp>
      <p:sp>
        <p:nvSpPr>
          <p:cNvPr id="5" name="页脚占位符 4"/>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457950" y="4768850"/>
            <a:ext cx="2057400" cy="273050"/>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ea typeface="+mn-ea"/>
              </a:defRPr>
            </a:lvl1pPr>
          </a:lstStyle>
          <a:p>
            <a:pPr>
              <a:defRPr/>
            </a:pPr>
            <a:fld id="{217A36D7-EFF1-459F-AE0A-F55E361886BB}"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tags" Target="../tags/tag3.xml"/><Relationship Id="rId1" Type="http://schemas.openxmlformats.org/officeDocument/2006/relationships/image" Target="../media/image3.png"/></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tags" Target="../tags/tag4.xml"/><Relationship Id="rId1" Type="http://schemas.openxmlformats.org/officeDocument/2006/relationships/image" Target="../media/image3.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image" Target="../media/image3.png"/></Relationships>
</file>

<file path=ppt/slides/_rels/slide5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image" Target="../media/image3.png"/></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6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image" Target="../media/image3.png"/></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6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图片 3"/>
          <p:cNvPicPr>
            <a:picLocks noChangeAspect="1"/>
          </p:cNvPicPr>
          <p:nvPr/>
        </p:nvPicPr>
        <p:blipFill>
          <a:blip r:embed="rId1"/>
          <a:srcRect t="5116" r="10966" b="4901"/>
          <a:stretch>
            <a:fillRect/>
          </a:stretch>
        </p:blipFill>
        <p:spPr bwMode="auto">
          <a:xfrm>
            <a:off x="4418965" y="0"/>
            <a:ext cx="4725035" cy="5143500"/>
          </a:xfrm>
          <a:prstGeom prst="rect">
            <a:avLst/>
          </a:prstGeom>
          <a:noFill/>
          <a:ln w="9525">
            <a:noFill/>
            <a:miter lim="800000"/>
            <a:headEnd/>
            <a:tailEnd/>
          </a:ln>
        </p:spPr>
      </p:pic>
      <p:pic>
        <p:nvPicPr>
          <p:cNvPr id="8" name="图片 7"/>
          <p:cNvPicPr>
            <a:picLocks noChangeAspect="1"/>
          </p:cNvPicPr>
          <p:nvPr/>
        </p:nvPicPr>
        <p:blipFill>
          <a:blip r:embed="rId2"/>
          <a:srcRect/>
          <a:stretch>
            <a:fillRect/>
          </a:stretch>
        </p:blipFill>
        <p:spPr bwMode="auto">
          <a:xfrm>
            <a:off x="1544003" y="1403033"/>
            <a:ext cx="1089025" cy="1089025"/>
          </a:xfrm>
          <a:prstGeom prst="rect">
            <a:avLst/>
          </a:prstGeom>
          <a:noFill/>
          <a:ln w="9525">
            <a:noFill/>
            <a:miter lim="800000"/>
            <a:headEnd/>
            <a:tailEnd/>
          </a:ln>
        </p:spPr>
      </p:pic>
      <p:pic>
        <p:nvPicPr>
          <p:cNvPr id="9" name="图片 8"/>
          <p:cNvPicPr>
            <a:picLocks noChangeAspect="1"/>
          </p:cNvPicPr>
          <p:nvPr/>
        </p:nvPicPr>
        <p:blipFill>
          <a:blip r:embed="rId2"/>
          <a:srcRect/>
          <a:stretch>
            <a:fillRect/>
          </a:stretch>
        </p:blipFill>
        <p:spPr bwMode="auto">
          <a:xfrm>
            <a:off x="2952115" y="1390333"/>
            <a:ext cx="1089025" cy="1089025"/>
          </a:xfrm>
          <a:prstGeom prst="rect">
            <a:avLst/>
          </a:prstGeom>
          <a:noFill/>
          <a:ln w="9525">
            <a:noFill/>
            <a:miter lim="800000"/>
            <a:headEnd/>
            <a:tailEnd/>
          </a:ln>
        </p:spPr>
      </p:pic>
      <p:pic>
        <p:nvPicPr>
          <p:cNvPr id="10" name="图片 9"/>
          <p:cNvPicPr>
            <a:picLocks noChangeAspect="1"/>
          </p:cNvPicPr>
          <p:nvPr/>
        </p:nvPicPr>
        <p:blipFill>
          <a:blip r:embed="rId2"/>
          <a:srcRect/>
          <a:stretch>
            <a:fillRect/>
          </a:stretch>
        </p:blipFill>
        <p:spPr bwMode="auto">
          <a:xfrm>
            <a:off x="4203065" y="1403033"/>
            <a:ext cx="1089025" cy="1089025"/>
          </a:xfrm>
          <a:prstGeom prst="rect">
            <a:avLst/>
          </a:prstGeom>
          <a:noFill/>
          <a:ln w="9525">
            <a:noFill/>
            <a:miter lim="800000"/>
            <a:headEnd/>
            <a:tailEnd/>
          </a:ln>
        </p:spPr>
      </p:pic>
      <p:sp>
        <p:nvSpPr>
          <p:cNvPr id="11" name="文本框 16"/>
          <p:cNvSpPr txBox="1">
            <a:spLocks noChangeArrowheads="1"/>
          </p:cNvSpPr>
          <p:nvPr/>
        </p:nvSpPr>
        <p:spPr bwMode="auto">
          <a:xfrm>
            <a:off x="1824990" y="1450658"/>
            <a:ext cx="527050" cy="830997"/>
          </a:xfrm>
          <a:prstGeom prst="rect">
            <a:avLst/>
          </a:prstGeom>
          <a:noFill/>
          <a:ln w="9525">
            <a:noFill/>
            <a:miter lim="800000"/>
          </a:ln>
        </p:spPr>
        <p:txBody>
          <a:bodyPr>
            <a:spAutoFit/>
          </a:bodyPr>
          <a:lstStyle/>
          <a:p>
            <a:pPr algn="ctr"/>
            <a:r>
              <a:rPr lang="zh-CN" altLang="en-US" sz="4800" b="1" dirty="0">
                <a:latin typeface="楷体" panose="02010609060101010101" pitchFamily="49" charset="-122"/>
                <a:ea typeface="楷体" panose="02010609060101010101" pitchFamily="49" charset="-122"/>
              </a:rPr>
              <a:t>董</a:t>
            </a:r>
            <a:endParaRPr lang="zh-CN" altLang="zh-CN" sz="4800" b="1" dirty="0">
              <a:latin typeface="楷体" panose="02010609060101010101" pitchFamily="49" charset="-122"/>
              <a:ea typeface="楷体" panose="02010609060101010101" pitchFamily="49" charset="-122"/>
            </a:endParaRPr>
          </a:p>
        </p:txBody>
      </p:sp>
      <p:sp>
        <p:nvSpPr>
          <p:cNvPr id="12" name="文本框 17"/>
          <p:cNvSpPr txBox="1">
            <a:spLocks noChangeArrowheads="1"/>
          </p:cNvSpPr>
          <p:nvPr/>
        </p:nvSpPr>
        <p:spPr bwMode="auto">
          <a:xfrm>
            <a:off x="3217228" y="1450658"/>
            <a:ext cx="528637" cy="830997"/>
          </a:xfrm>
          <a:prstGeom prst="rect">
            <a:avLst/>
          </a:prstGeom>
          <a:noFill/>
          <a:ln w="9525">
            <a:noFill/>
            <a:miter lim="800000"/>
          </a:ln>
        </p:spPr>
        <p:txBody>
          <a:bodyPr>
            <a:spAutoFit/>
          </a:bodyPr>
          <a:lstStyle/>
          <a:p>
            <a:pPr algn="ctr"/>
            <a:r>
              <a:rPr lang="zh-CN" altLang="en-US" sz="4800" b="1" dirty="0">
                <a:latin typeface="楷体" panose="02010609060101010101" pitchFamily="49" charset="-122"/>
                <a:ea typeface="楷体" panose="02010609060101010101" pitchFamily="49" charset="-122"/>
              </a:rPr>
              <a:t>监</a:t>
            </a:r>
            <a:endParaRPr lang="zh-CN" altLang="en-US" sz="4800" b="1" dirty="0">
              <a:latin typeface="楷体" panose="02010609060101010101" pitchFamily="49" charset="-122"/>
              <a:ea typeface="楷体" panose="02010609060101010101" pitchFamily="49" charset="-122"/>
            </a:endParaRPr>
          </a:p>
        </p:txBody>
      </p:sp>
      <p:sp>
        <p:nvSpPr>
          <p:cNvPr id="13" name="文本框 18"/>
          <p:cNvSpPr txBox="1">
            <a:spLocks noChangeArrowheads="1"/>
          </p:cNvSpPr>
          <p:nvPr/>
        </p:nvSpPr>
        <p:spPr bwMode="auto">
          <a:xfrm>
            <a:off x="4498975" y="1452563"/>
            <a:ext cx="528638" cy="830997"/>
          </a:xfrm>
          <a:prstGeom prst="rect">
            <a:avLst/>
          </a:prstGeom>
          <a:noFill/>
          <a:ln w="9525">
            <a:noFill/>
            <a:miter lim="800000"/>
          </a:ln>
        </p:spPr>
        <p:txBody>
          <a:bodyPr>
            <a:spAutoFit/>
          </a:bodyPr>
          <a:lstStyle/>
          <a:p>
            <a:pPr algn="ctr"/>
            <a:r>
              <a:rPr lang="zh-CN" altLang="en-US" sz="4800" b="1" dirty="0">
                <a:latin typeface="楷体" panose="02010609060101010101" pitchFamily="49" charset="-122"/>
                <a:ea typeface="楷体" panose="02010609060101010101" pitchFamily="49" charset="-122"/>
              </a:rPr>
              <a:t>高</a:t>
            </a:r>
            <a:endParaRPr lang="zh-CN" altLang="en-US" sz="4800" b="1" dirty="0">
              <a:latin typeface="楷体" panose="02010609060101010101" pitchFamily="49" charset="-122"/>
              <a:ea typeface="楷体" panose="02010609060101010101" pitchFamily="49" charset="-122"/>
            </a:endParaRPr>
          </a:p>
        </p:txBody>
      </p:sp>
      <p:sp>
        <p:nvSpPr>
          <p:cNvPr id="2" name="文本框 1"/>
          <p:cNvSpPr txBox="1">
            <a:spLocks noChangeArrowheads="1"/>
          </p:cNvSpPr>
          <p:nvPr/>
        </p:nvSpPr>
        <p:spPr bwMode="auto">
          <a:xfrm>
            <a:off x="1113155" y="2777490"/>
            <a:ext cx="4984115" cy="583565"/>
          </a:xfrm>
          <a:prstGeom prst="rect">
            <a:avLst/>
          </a:prstGeom>
          <a:noFill/>
          <a:ln w="19050">
            <a:noFill/>
            <a:prstDash val="dash"/>
            <a:miter lim="800000"/>
          </a:ln>
        </p:spPr>
        <p:txBody>
          <a:bodyPr wrap="square">
            <a:spAutoFit/>
          </a:bodyPr>
          <a:lstStyle/>
          <a:p>
            <a:r>
              <a:rPr lang="zh-CN" altLang="en-US" sz="3200" b="1">
                <a:solidFill>
                  <a:srgbClr val="FF0000"/>
                </a:solidFill>
                <a:latin typeface="楷体" panose="02010609060101010101" pitchFamily="49" charset="-122"/>
                <a:ea typeface="楷体" panose="02010609060101010101" pitchFamily="49" charset="-122"/>
              </a:rPr>
              <a:t>商业秘密保护与竞业限制</a:t>
            </a:r>
            <a:endParaRPr lang="zh-CN" altLang="en-US" sz="3200" b="1">
              <a:solidFill>
                <a:srgbClr val="FF0000"/>
              </a:solidFill>
              <a:latin typeface="楷体" panose="02010609060101010101" pitchFamily="49" charset="-122"/>
              <a:ea typeface="楷体" panose="02010609060101010101" pitchFamily="49" charset="-122"/>
            </a:endParaRPr>
          </a:p>
        </p:txBody>
      </p:sp>
      <p:sp>
        <p:nvSpPr>
          <p:cNvPr id="52" name="文本框 51"/>
          <p:cNvSpPr txBox="1">
            <a:spLocks noChangeArrowheads="1"/>
          </p:cNvSpPr>
          <p:nvPr/>
        </p:nvSpPr>
        <p:spPr bwMode="auto">
          <a:xfrm>
            <a:off x="2240129" y="3854768"/>
            <a:ext cx="2655887" cy="368300"/>
          </a:xfrm>
          <a:prstGeom prst="rect">
            <a:avLst/>
          </a:prstGeom>
          <a:noFill/>
          <a:ln w="9525">
            <a:noFill/>
            <a:miter lim="800000"/>
          </a:ln>
        </p:spPr>
        <p:txBody>
          <a:bodyPr>
            <a:spAutoFit/>
          </a:bodyPr>
          <a:lstStyle/>
          <a:p>
            <a:r>
              <a:rPr lang="zh-CN" altLang="en-US" b="1" dirty="0">
                <a:latin typeface="楷体" panose="02010609060101010101" pitchFamily="49" charset="-122"/>
                <a:ea typeface="楷体" panose="02010609060101010101" pitchFamily="49" charset="-122"/>
              </a:rPr>
              <a:t>主讲人：张本钟律师</a:t>
            </a:r>
            <a:endParaRPr lang="zh-CN" altLang="en-US" b="1" dirty="0">
              <a:latin typeface="楷体" panose="02010609060101010101" pitchFamily="49" charset="-122"/>
              <a:ea typeface="楷体" panose="02010609060101010101" pitchFamily="49" charset="-122"/>
            </a:endParaRPr>
          </a:p>
        </p:txBody>
      </p:sp>
      <p:pic>
        <p:nvPicPr>
          <p:cNvPr id="4" name="图片 3" descr="议和劳动人事学院logo"/>
          <p:cNvPicPr>
            <a:picLocks noChangeAspect="1"/>
          </p:cNvPicPr>
          <p:nvPr/>
        </p:nvPicPr>
        <p:blipFill>
          <a:blip r:embed="rId3"/>
          <a:stretch>
            <a:fillRect/>
          </a:stretch>
        </p:blipFill>
        <p:spPr>
          <a:xfrm>
            <a:off x="1916430" y="375285"/>
            <a:ext cx="1502410" cy="381000"/>
          </a:xfrm>
          <a:prstGeom prst="rect">
            <a:avLst/>
          </a:prstGeom>
        </p:spPr>
      </p:pic>
      <p:pic>
        <p:nvPicPr>
          <p:cNvPr id="5" name="图片 4" descr="议和网logo"/>
          <p:cNvPicPr>
            <a:picLocks noChangeAspect="1"/>
          </p:cNvPicPr>
          <p:nvPr/>
        </p:nvPicPr>
        <p:blipFill>
          <a:blip r:embed="rId4"/>
          <a:stretch>
            <a:fillRect/>
          </a:stretch>
        </p:blipFill>
        <p:spPr>
          <a:xfrm>
            <a:off x="633730" y="330200"/>
            <a:ext cx="1191260" cy="4394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2" presetClass="entr" presetSubtype="4" fill="hold" nodeType="withEffect">
                                  <p:stCondLst>
                                    <p:cond delay="0"/>
                                  </p:stCondLst>
                                  <p:childTnLst>
                                    <p:set>
                                      <p:cBhvr>
                                        <p:cTn id="29" dur="1" fill="hold">
                                          <p:stCondLst>
                                            <p:cond delay="0"/>
                                          </p:stCondLst>
                                        </p:cTn>
                                        <p:tgtEl>
                                          <p:spTgt spid="52">
                                            <p:txEl>
                                              <p:pRg st="0" end="0"/>
                                            </p:txEl>
                                          </p:spTgt>
                                        </p:tgtEl>
                                        <p:attrNameLst>
                                          <p:attrName>style.visibility</p:attrName>
                                        </p:attrNameLst>
                                      </p:cBhvr>
                                      <p:to>
                                        <p:strVal val="visible"/>
                                      </p:to>
                                    </p:set>
                                    <p:animEffect transition="in" filter="wipe(down)">
                                      <p:cBhvr>
                                        <p:cTn id="30"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91783"/>
            <a:ext cx="8623300"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449263" y="1341907"/>
            <a:ext cx="8168755" cy="3046095"/>
          </a:xfrm>
          <a:prstGeom prst="rect">
            <a:avLst/>
          </a:prstGeom>
          <a:noFill/>
          <a:ln w="9525">
            <a:noFill/>
            <a:miter lim="800000"/>
          </a:ln>
        </p:spPr>
        <p:txBody>
          <a:bodyPr wrap="square">
            <a:spAutoFit/>
          </a:bodyPr>
          <a:lstStyle/>
          <a:p>
            <a:pPr indent="406400" algn="l">
              <a:lnSpc>
                <a:spcPct val="15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保密性，即权利人采取保密措施，是指商业秘密权利人或合法持有人采取的与商业秘密信息相适应的合理的保密措施。</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商业秘密主要依赖于权利人采取保密措施的合理性及有效性，以弥补目前法律保护的不足。</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采取保密措施不要求是绝对的、无缺陷的，只要是当前合理的、有效的即可。</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在同行业中认为商业秘密权利人采取了普遍适用的保密措施，属于合理。商业秘密权利人有意识地采取了相应的保密措施，并且在通常情况下能够保证商业秘密不泄露，可以认定保密措施属于有效</a:t>
            </a:r>
            <a:r>
              <a:rPr lang="zh-CN" sz="1600" dirty="0">
                <a:latin typeface="仿宋" panose="02010609060101010101" charset="-122"/>
                <a:ea typeface="仿宋" panose="02010609060101010101" charset="-122"/>
                <a:cs typeface="仿宋" panose="02010609060101010101" charset="-122"/>
                <a:sym typeface="+mn-ea"/>
              </a:rPr>
              <a:t>。</a:t>
            </a:r>
            <a:endParaRPr lang="zh-CN" sz="1600" dirty="0">
              <a:latin typeface="仿宋" panose="02010609060101010101" charset="-122"/>
              <a:ea typeface="仿宋" panose="02010609060101010101" charset="-122"/>
              <a:cs typeface="仿宋" panose="02010609060101010101" charset="-122"/>
              <a:sym typeface="+mn-ea"/>
            </a:endParaRPr>
          </a:p>
        </p:txBody>
      </p:sp>
      <p:sp>
        <p:nvSpPr>
          <p:cNvPr id="3" name="流程图: 可选过程 2"/>
          <p:cNvSpPr/>
          <p:nvPr/>
        </p:nvSpPr>
        <p:spPr>
          <a:xfrm>
            <a:off x="449580" y="522605"/>
            <a:ext cx="4299585" cy="712470"/>
          </a:xfrm>
          <a:prstGeom prst="flowChartAlternateProcess">
            <a:avLst/>
          </a:prstGeom>
          <a:noFill/>
          <a:ln w="12700" cmpd="sng">
            <a:solidFill>
              <a:srgbClr val="CCE0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latin typeface="+mn-ea"/>
            </a:endParaRPr>
          </a:p>
        </p:txBody>
      </p:sp>
      <p:sp>
        <p:nvSpPr>
          <p:cNvPr id="4" name="文本框 3"/>
          <p:cNvSpPr txBox="1">
            <a:spLocks noChangeArrowheads="1"/>
          </p:cNvSpPr>
          <p:nvPr/>
        </p:nvSpPr>
        <p:spPr bwMode="auto">
          <a:xfrm>
            <a:off x="365125" y="688975"/>
            <a:ext cx="383222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商业秘密认定</a:t>
            </a:r>
            <a:r>
              <a:rPr lang="en-US" altLang="zh-CN"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保密性</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2" name="图片 1" descr="议和劳动人事学院logo"/>
          <p:cNvPicPr>
            <a:picLocks noChangeAspect="1"/>
          </p:cNvPicPr>
          <p:nvPr/>
        </p:nvPicPr>
        <p:blipFill>
          <a:blip r:embed="rId2"/>
          <a:stretch>
            <a:fillRect/>
          </a:stretch>
        </p:blipFill>
        <p:spPr>
          <a:xfrm>
            <a:off x="7157085" y="374650"/>
            <a:ext cx="1401445" cy="355600"/>
          </a:xfrm>
          <a:prstGeom prst="rect">
            <a:avLst/>
          </a:prstGeom>
        </p:spPr>
      </p:pic>
      <p:pic>
        <p:nvPicPr>
          <p:cNvPr id="6" name="图片 5" descr="议和网logo"/>
          <p:cNvPicPr>
            <a:picLocks noChangeAspect="1"/>
          </p:cNvPicPr>
          <p:nvPr/>
        </p:nvPicPr>
        <p:blipFill>
          <a:blip r:embed="rId3"/>
          <a:stretch>
            <a:fillRect/>
          </a:stretch>
        </p:blipFill>
        <p:spPr>
          <a:xfrm>
            <a:off x="5989955" y="32956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ldLvl="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8009" t="39933" r="52916" b="4901"/>
          <a:stretch>
            <a:fillRect/>
          </a:stretch>
        </p:blipFill>
        <p:spPr>
          <a:xfrm rot="10800000">
            <a:off x="564" y="450"/>
            <a:ext cx="1892165" cy="3152939"/>
          </a:xfrm>
          <a:prstGeom prst="rect">
            <a:avLst/>
          </a:prstGeom>
        </p:spPr>
      </p:pic>
      <p:sp>
        <p:nvSpPr>
          <p:cNvPr id="5" name="矩形 2"/>
          <p:cNvSpPr/>
          <p:nvPr/>
        </p:nvSpPr>
        <p:spPr>
          <a:xfrm rot="18827577">
            <a:off x="1809683" y="2162923"/>
            <a:ext cx="886221" cy="886892"/>
          </a:xfrm>
          <a:custGeom>
            <a:avLst/>
            <a:gdLst>
              <a:gd name="connsiteX0" fmla="*/ 0 w 1283878"/>
              <a:gd name="connsiteY0" fmla="*/ 0 h 1283878"/>
              <a:gd name="connsiteX1" fmla="*/ 1283878 w 1283878"/>
              <a:gd name="connsiteY1" fmla="*/ 0 h 1283878"/>
              <a:gd name="connsiteX2" fmla="*/ 1283878 w 1283878"/>
              <a:gd name="connsiteY2" fmla="*/ 1283878 h 1283878"/>
              <a:gd name="connsiteX3" fmla="*/ 0 w 1283878"/>
              <a:gd name="connsiteY3" fmla="*/ 1283878 h 1283878"/>
              <a:gd name="connsiteX4" fmla="*/ 0 w 1283878"/>
              <a:gd name="connsiteY4" fmla="*/ 0 h 1283878"/>
              <a:gd name="connsiteX0-1" fmla="*/ 0 w 1286237"/>
              <a:gd name="connsiteY0-2" fmla="*/ 0 h 1283878"/>
              <a:gd name="connsiteX1-3" fmla="*/ 1283878 w 1286237"/>
              <a:gd name="connsiteY1-4" fmla="*/ 0 h 1283878"/>
              <a:gd name="connsiteX2-5" fmla="*/ 1286237 w 1286237"/>
              <a:gd name="connsiteY2-6" fmla="*/ 960915 h 1283878"/>
              <a:gd name="connsiteX3-7" fmla="*/ 1283878 w 1286237"/>
              <a:gd name="connsiteY3-8" fmla="*/ 1283878 h 1283878"/>
              <a:gd name="connsiteX4-9" fmla="*/ 0 w 1286237"/>
              <a:gd name="connsiteY4-10" fmla="*/ 1283878 h 1283878"/>
              <a:gd name="connsiteX5" fmla="*/ 0 w 1286237"/>
              <a:gd name="connsiteY5" fmla="*/ 0 h 1283878"/>
              <a:gd name="connsiteX0-11" fmla="*/ 0 w 1286237"/>
              <a:gd name="connsiteY0-12" fmla="*/ 0 h 1287211"/>
              <a:gd name="connsiteX1-13" fmla="*/ 1283878 w 1286237"/>
              <a:gd name="connsiteY1-14" fmla="*/ 0 h 1287211"/>
              <a:gd name="connsiteX2-15" fmla="*/ 1286237 w 1286237"/>
              <a:gd name="connsiteY2-16" fmla="*/ 960915 h 1287211"/>
              <a:gd name="connsiteX3-17" fmla="*/ 1283878 w 1286237"/>
              <a:gd name="connsiteY3-18" fmla="*/ 1283878 h 1287211"/>
              <a:gd name="connsiteX4-19" fmla="*/ 945897 w 1286237"/>
              <a:gd name="connsiteY4-20" fmla="*/ 1287211 h 1287211"/>
              <a:gd name="connsiteX5-21" fmla="*/ 0 w 1286237"/>
              <a:gd name="connsiteY5-22" fmla="*/ 1283878 h 1287211"/>
              <a:gd name="connsiteX6" fmla="*/ 0 w 1286237"/>
              <a:gd name="connsiteY6" fmla="*/ 0 h 1287211"/>
              <a:gd name="connsiteX0-23" fmla="*/ 0 w 1286237"/>
              <a:gd name="connsiteY0-24" fmla="*/ 0 h 1287211"/>
              <a:gd name="connsiteX1-25" fmla="*/ 1283878 w 1286237"/>
              <a:gd name="connsiteY1-26" fmla="*/ 0 h 1287211"/>
              <a:gd name="connsiteX2-27" fmla="*/ 1286237 w 1286237"/>
              <a:gd name="connsiteY2-28" fmla="*/ 960915 h 1287211"/>
              <a:gd name="connsiteX3-29" fmla="*/ 960311 w 1286237"/>
              <a:gd name="connsiteY3-30" fmla="*/ 973909 h 1287211"/>
              <a:gd name="connsiteX4-31" fmla="*/ 945897 w 1286237"/>
              <a:gd name="connsiteY4-32" fmla="*/ 1287211 h 1287211"/>
              <a:gd name="connsiteX5-33" fmla="*/ 0 w 1286237"/>
              <a:gd name="connsiteY5-34" fmla="*/ 1283878 h 1287211"/>
              <a:gd name="connsiteX6-35" fmla="*/ 0 w 1286237"/>
              <a:gd name="connsiteY6-36" fmla="*/ 0 h 1287211"/>
              <a:gd name="connsiteX0-37" fmla="*/ 0 w 1286237"/>
              <a:gd name="connsiteY0-38" fmla="*/ 0 h 1287211"/>
              <a:gd name="connsiteX1-39" fmla="*/ 1283878 w 1286237"/>
              <a:gd name="connsiteY1-40" fmla="*/ 0 h 1287211"/>
              <a:gd name="connsiteX2-41" fmla="*/ 1286237 w 1286237"/>
              <a:gd name="connsiteY2-42" fmla="*/ 960915 h 1287211"/>
              <a:gd name="connsiteX3-43" fmla="*/ 960311 w 1286237"/>
              <a:gd name="connsiteY3-44" fmla="*/ 973909 h 1287211"/>
              <a:gd name="connsiteX4-45" fmla="*/ 945897 w 1286237"/>
              <a:gd name="connsiteY4-46" fmla="*/ 1287211 h 1287211"/>
              <a:gd name="connsiteX5-47" fmla="*/ 0 w 1286237"/>
              <a:gd name="connsiteY5-48" fmla="*/ 1283878 h 1287211"/>
              <a:gd name="connsiteX6-49" fmla="*/ 0 w 1286237"/>
              <a:gd name="connsiteY6-50" fmla="*/ 0 h 12872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1286237" h="1287211">
                <a:moveTo>
                  <a:pt x="0" y="0"/>
                </a:moveTo>
                <a:lnTo>
                  <a:pt x="1283878" y="0"/>
                </a:lnTo>
                <a:cubicBezTo>
                  <a:pt x="1284664" y="320305"/>
                  <a:pt x="1285451" y="640610"/>
                  <a:pt x="1286237" y="960915"/>
                </a:cubicBezTo>
                <a:lnTo>
                  <a:pt x="960311" y="973909"/>
                </a:lnTo>
                <a:lnTo>
                  <a:pt x="945897" y="1287211"/>
                </a:lnTo>
                <a:lnTo>
                  <a:pt x="0" y="1283878"/>
                </a:lnTo>
                <a:lnTo>
                  <a:pt x="0" y="0"/>
                </a:lnTo>
                <a:close/>
              </a:path>
            </a:pathLst>
          </a:custGeom>
          <a:solidFill>
            <a:srgbClr val="2D7CBF"/>
          </a:solidFill>
          <a:ln>
            <a:noFill/>
          </a:ln>
          <a:effectLst>
            <a:outerShdw blurRad="50800" dist="38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endParaRPr>
          </a:p>
        </p:txBody>
      </p:sp>
      <p:sp>
        <p:nvSpPr>
          <p:cNvPr id="6" name="菱形 5"/>
          <p:cNvSpPr/>
          <p:nvPr/>
        </p:nvSpPr>
        <p:spPr>
          <a:xfrm>
            <a:off x="2619291" y="2279642"/>
            <a:ext cx="633699" cy="633699"/>
          </a:xfrm>
          <a:prstGeom prst="diamond">
            <a:avLst/>
          </a:prstGeom>
          <a:solidFill>
            <a:srgbClr val="F8EFD8"/>
          </a:solidFill>
          <a:ln>
            <a:noFill/>
          </a:ln>
          <a:effectLst>
            <a:outerShdw blurRad="50800" dist="38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mn-ea"/>
            </a:endParaRPr>
          </a:p>
        </p:txBody>
      </p:sp>
      <p:sp>
        <p:nvSpPr>
          <p:cNvPr id="7" name="菱形 6"/>
          <p:cNvSpPr/>
          <p:nvPr/>
        </p:nvSpPr>
        <p:spPr>
          <a:xfrm>
            <a:off x="2602270" y="2112712"/>
            <a:ext cx="289870" cy="289870"/>
          </a:xfrm>
          <a:prstGeom prst="diamond">
            <a:avLst/>
          </a:prstGeom>
          <a:solidFill>
            <a:srgbClr val="F8EFD8"/>
          </a:solidFill>
          <a:ln>
            <a:noFill/>
          </a:ln>
          <a:effectLst>
            <a:outerShdw blurRad="50800" dist="38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mn-ea"/>
            </a:endParaRPr>
          </a:p>
        </p:txBody>
      </p:sp>
      <p:sp>
        <p:nvSpPr>
          <p:cNvPr id="8" name="文本框 7"/>
          <p:cNvSpPr txBox="1"/>
          <p:nvPr/>
        </p:nvSpPr>
        <p:spPr>
          <a:xfrm>
            <a:off x="1766694" y="2309315"/>
            <a:ext cx="949452" cy="645160"/>
          </a:xfrm>
          <a:prstGeom prst="rect">
            <a:avLst/>
          </a:prstGeom>
          <a:noFill/>
        </p:spPr>
        <p:txBody>
          <a:bodyPr wrap="square" rtlCol="0">
            <a:spAutoFit/>
          </a:bodyPr>
          <a:lstStyle/>
          <a:p>
            <a:pPr algn="ctr"/>
            <a:r>
              <a:rPr lang="zh-CN" altLang="en-US" sz="3600" b="1" dirty="0">
                <a:solidFill>
                  <a:schemeClr val="tx1"/>
                </a:solidFill>
                <a:latin typeface="楷体" panose="02010609060101010101" pitchFamily="49" charset="-122"/>
                <a:ea typeface="楷体" panose="02010609060101010101" pitchFamily="49" charset="-122"/>
              </a:rPr>
              <a:t>二</a:t>
            </a:r>
            <a:endParaRPr lang="zh-CN" altLang="en-US" sz="3600" b="1" dirty="0">
              <a:solidFill>
                <a:schemeClr val="tx1"/>
              </a:solidFill>
              <a:latin typeface="楷体" panose="02010609060101010101" pitchFamily="49" charset="-122"/>
              <a:ea typeface="楷体" panose="02010609060101010101" pitchFamily="49" charset="-122"/>
            </a:endParaRPr>
          </a:p>
        </p:txBody>
      </p:sp>
      <p:sp>
        <p:nvSpPr>
          <p:cNvPr id="9" name="文本框 8"/>
          <p:cNvSpPr txBox="1"/>
          <p:nvPr/>
        </p:nvSpPr>
        <p:spPr>
          <a:xfrm>
            <a:off x="3688715" y="2399030"/>
            <a:ext cx="4688205" cy="553085"/>
          </a:xfrm>
          <a:prstGeom prst="rect">
            <a:avLst/>
          </a:prstGeom>
          <a:noFill/>
          <a:ln w="19050">
            <a:noFill/>
            <a:prstDash val="dash"/>
          </a:ln>
        </p:spPr>
        <p:txBody>
          <a:bodyPr wrap="square" rtlCol="0">
            <a:spAutoFit/>
          </a:bodyPr>
          <a:lstStyle/>
          <a:p>
            <a:r>
              <a:rPr lang="zh-CN" altLang="en-US" sz="3000" b="1" dirty="0">
                <a:latin typeface="楷体" panose="02010609060101010101" pitchFamily="49" charset="-122"/>
                <a:ea typeface="楷体" panose="02010609060101010101" pitchFamily="49" charset="-122"/>
              </a:rPr>
              <a:t>商业秘密的</a:t>
            </a:r>
            <a:r>
              <a:rPr lang="zh-CN" altLang="en-US" sz="3000" b="1" dirty="0">
                <a:latin typeface="楷体" panose="02010609060101010101" pitchFamily="49" charset="-122"/>
                <a:ea typeface="楷体" panose="02010609060101010101" pitchFamily="49" charset="-122"/>
              </a:rPr>
              <a:t>保护</a:t>
            </a:r>
            <a:endParaRPr lang="zh-CN" altLang="en-US" sz="3000" b="1" dirty="0">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374650"/>
            <a:ext cx="1401445" cy="355600"/>
          </a:xfrm>
          <a:prstGeom prst="rect">
            <a:avLst/>
          </a:prstGeom>
        </p:spPr>
      </p:pic>
      <p:pic>
        <p:nvPicPr>
          <p:cNvPr id="2" name="图片 1" descr="议和网logo"/>
          <p:cNvPicPr>
            <a:picLocks noChangeAspect="1"/>
          </p:cNvPicPr>
          <p:nvPr/>
        </p:nvPicPr>
        <p:blipFill>
          <a:blip r:embed="rId3"/>
          <a:stretch>
            <a:fillRect/>
          </a:stretch>
        </p:blipFill>
        <p:spPr>
          <a:xfrm>
            <a:off x="5989955" y="329565"/>
            <a:ext cx="1111250" cy="41021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90"/>
                                          </p:val>
                                        </p:tav>
                                        <p:tav tm="100000">
                                          <p:val>
                                            <p:fltVal val="0"/>
                                          </p:val>
                                        </p:tav>
                                      </p:tavLst>
                                    </p:anim>
                                    <p:animEffect transition="in" filter="fade">
                                      <p:cBhvr>
                                        <p:cTn id="17" dur="500"/>
                                        <p:tgtEl>
                                          <p:spTgt spid="5"/>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90"/>
                                          </p:val>
                                        </p:tav>
                                        <p:tav tm="100000">
                                          <p:val>
                                            <p:fltVal val="0"/>
                                          </p:val>
                                        </p:tav>
                                      </p:tavLst>
                                    </p:anim>
                                    <p:animEffect transition="in" filter="fade">
                                      <p:cBhvr>
                                        <p:cTn id="24" dur="500"/>
                                        <p:tgtEl>
                                          <p:spTgt spid="6"/>
                                        </p:tgtEl>
                                      </p:cBhvr>
                                    </p:animEffect>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91783"/>
            <a:ext cx="8623300"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378143" y="1032662"/>
            <a:ext cx="8168755" cy="3784600"/>
          </a:xfrm>
          <a:prstGeom prst="rect">
            <a:avLst/>
          </a:prstGeom>
          <a:noFill/>
          <a:ln w="9525">
            <a:noFill/>
            <a:miter lim="800000"/>
          </a:ln>
        </p:spPr>
        <p:txBody>
          <a:bodyPr wrap="square">
            <a:spAutoFit/>
          </a:bodyPr>
          <a:lstStyle/>
          <a:p>
            <a:pPr indent="406400" algn="l">
              <a:lnSpc>
                <a:spcPct val="15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《中华人民共和国</a:t>
            </a:r>
            <a:r>
              <a:rPr lang="zh-CN" sz="1600" dirty="0">
                <a:latin typeface="仿宋" panose="02010609060101010101" charset="-122"/>
                <a:ea typeface="仿宋" panose="02010609060101010101" charset="-122"/>
                <a:cs typeface="仿宋" panose="02010609060101010101" charset="-122"/>
                <a:sym typeface="+mn-ea"/>
              </a:rPr>
              <a:t>民法典</a:t>
            </a:r>
            <a:r>
              <a:rPr sz="1600" dirty="0">
                <a:latin typeface="仿宋" panose="02010609060101010101" charset="-122"/>
                <a:ea typeface="仿宋" panose="02010609060101010101" charset="-122"/>
                <a:cs typeface="仿宋" panose="02010609060101010101" charset="-122"/>
                <a:sym typeface="+mn-ea"/>
              </a:rPr>
              <a:t>》</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《中华人民共和国反不正当竞争法》</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《中华人民共和国科学技术进步法》</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《中华人民共和国促进科技成果转化法》</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《中华人民共和国劳动法》</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《中华人民共和国劳动合同法》</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《中华人民共和国反垄断法》</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《中华人民共和国公司法》</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《中华人民共和国刑法》</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endParaRPr sz="1600" dirty="0">
              <a:latin typeface="仿宋" panose="02010609060101010101" charset="-122"/>
              <a:ea typeface="仿宋" panose="02010609060101010101" charset="-122"/>
              <a:cs typeface="仿宋" panose="02010609060101010101" charset="-122"/>
              <a:sym typeface="+mn-ea"/>
            </a:endParaRPr>
          </a:p>
        </p:txBody>
      </p:sp>
      <p:sp>
        <p:nvSpPr>
          <p:cNvPr id="4" name="文本框 3"/>
          <p:cNvSpPr txBox="1">
            <a:spLocks noChangeArrowheads="1"/>
          </p:cNvSpPr>
          <p:nvPr/>
        </p:nvSpPr>
        <p:spPr bwMode="auto">
          <a:xfrm>
            <a:off x="114935" y="625475"/>
            <a:ext cx="383222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一）商业秘密的</a:t>
            </a:r>
            <a:r>
              <a:rPr lang="zh-CN" altLang="en-US" b="1" dirty="0">
                <a:solidFill>
                  <a:srgbClr val="FF0000"/>
                </a:solidFill>
                <a:latin typeface="楷体" panose="02010609060101010101" pitchFamily="49" charset="-122"/>
                <a:ea typeface="楷体" panose="02010609060101010101" pitchFamily="49" charset="-122"/>
              </a:rPr>
              <a:t>法律保护体系</a:t>
            </a:r>
            <a:endParaRPr lang="zh-CN" altLang="en-US" b="1" dirty="0">
              <a:solidFill>
                <a:srgbClr val="FF0000"/>
              </a:solidFill>
              <a:latin typeface="楷体" panose="02010609060101010101" pitchFamily="49" charset="-122"/>
              <a:ea typeface="楷体" panose="02010609060101010101" pitchFamily="49" charset="-122"/>
            </a:endParaRPr>
          </a:p>
        </p:txBody>
      </p:sp>
      <p:sp>
        <p:nvSpPr>
          <p:cNvPr id="2" name="文本框 1"/>
          <p:cNvSpPr txBox="1">
            <a:spLocks noChangeArrowheads="1"/>
          </p:cNvSpPr>
          <p:nvPr/>
        </p:nvSpPr>
        <p:spPr bwMode="auto">
          <a:xfrm>
            <a:off x="4933315" y="2249170"/>
            <a:ext cx="3832225" cy="645160"/>
          </a:xfrm>
          <a:prstGeom prst="rect">
            <a:avLst/>
          </a:prstGeom>
          <a:noFill/>
          <a:ln w="9525">
            <a:noFill/>
            <a:miter lim="800000"/>
          </a:ln>
        </p:spPr>
        <p:txBody>
          <a:bodyPr wrap="square">
            <a:spAutoFit/>
          </a:bodyPr>
          <a:p>
            <a:pPr algn="ctr"/>
            <a:r>
              <a:rPr lang="en-US" altLang="zh-CN" sz="3600" b="1" dirty="0">
                <a:solidFill>
                  <a:srgbClr val="FF0000"/>
                </a:solidFill>
                <a:latin typeface="楷体" panose="02010609060101010101" pitchFamily="49" charset="-122"/>
                <a:ea typeface="楷体" panose="02010609060101010101" pitchFamily="49" charset="-122"/>
              </a:rPr>
              <a:t>......</a:t>
            </a:r>
            <a:endParaRPr lang="en-US" altLang="zh-CN" sz="3600" b="1" dirty="0">
              <a:solidFill>
                <a:srgbClr val="FF0000"/>
              </a:solidFill>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6" name="图片 5"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91783"/>
            <a:ext cx="8623300"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378143" y="828192"/>
            <a:ext cx="8168755" cy="2306955"/>
          </a:xfrm>
          <a:prstGeom prst="rect">
            <a:avLst/>
          </a:prstGeom>
          <a:noFill/>
          <a:ln w="9525">
            <a:noFill/>
            <a:miter lim="800000"/>
          </a:ln>
        </p:spPr>
        <p:txBody>
          <a:bodyPr wrap="square">
            <a:spAutoFit/>
          </a:bodyPr>
          <a:lstStyle/>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b="1" dirty="0">
                <a:latin typeface="仿宋" panose="02010609060101010101" charset="-122"/>
                <a:ea typeface="仿宋" panose="02010609060101010101" charset="-122"/>
                <a:cs typeface="仿宋" panose="02010609060101010101" charset="-122"/>
                <a:sym typeface="+mn-ea"/>
              </a:rPr>
              <a:t>1</a:t>
            </a:r>
            <a:r>
              <a:rPr lang="zh-CN" altLang="en-US" sz="1600" b="1" dirty="0">
                <a:latin typeface="仿宋" panose="02010609060101010101" charset="-122"/>
                <a:ea typeface="仿宋" panose="02010609060101010101" charset="-122"/>
                <a:cs typeface="仿宋" panose="02010609060101010101" charset="-122"/>
                <a:sym typeface="+mn-ea"/>
              </a:rPr>
              <a:t>、</a:t>
            </a:r>
            <a:r>
              <a:rPr sz="1600" b="1" dirty="0">
                <a:latin typeface="仿宋" panose="02010609060101010101" charset="-122"/>
                <a:ea typeface="仿宋" panose="02010609060101010101" charset="-122"/>
                <a:cs typeface="仿宋" panose="02010609060101010101" charset="-122"/>
                <a:sym typeface="+mn-ea"/>
              </a:rPr>
              <a:t>《中华人民共和国</a:t>
            </a:r>
            <a:r>
              <a:rPr lang="zh-CN" sz="1600" b="1" dirty="0">
                <a:latin typeface="仿宋" panose="02010609060101010101" charset="-122"/>
                <a:ea typeface="仿宋" panose="02010609060101010101" charset="-122"/>
                <a:cs typeface="仿宋" panose="02010609060101010101" charset="-122"/>
                <a:sym typeface="+mn-ea"/>
              </a:rPr>
              <a:t>民法典</a:t>
            </a:r>
            <a:r>
              <a:rPr sz="1600" b="1" dirty="0">
                <a:latin typeface="仿宋" panose="02010609060101010101" charset="-122"/>
                <a:ea typeface="仿宋" panose="02010609060101010101" charset="-122"/>
                <a:cs typeface="仿宋" panose="02010609060101010101" charset="-122"/>
                <a:sym typeface="+mn-ea"/>
              </a:rPr>
              <a:t>》</a:t>
            </a:r>
            <a:endParaRPr sz="1600" b="1"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第五百零一条　【当事人保密义务】当事人在订立合同过程中知悉的商业秘密或者其他应当保密的信息，无论合同是否成立，不得泄露或者不正当地使用；泄露、不正当地使用该商业秘密或者信息，造成对方损失的，应当承担赔偿责任。</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endParaRPr sz="1600" dirty="0">
              <a:latin typeface="仿宋" panose="02010609060101010101" charset="-122"/>
              <a:ea typeface="仿宋" panose="02010609060101010101" charset="-122"/>
              <a:cs typeface="仿宋" panose="02010609060101010101" charset="-122"/>
              <a:sym typeface="+mn-ea"/>
            </a:endParaRPr>
          </a:p>
        </p:txBody>
      </p:sp>
      <p:sp>
        <p:nvSpPr>
          <p:cNvPr id="4" name="文本框 3"/>
          <p:cNvSpPr txBox="1">
            <a:spLocks noChangeArrowheads="1"/>
          </p:cNvSpPr>
          <p:nvPr/>
        </p:nvSpPr>
        <p:spPr bwMode="auto">
          <a:xfrm>
            <a:off x="0" y="377190"/>
            <a:ext cx="383222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一）商业秘密的</a:t>
            </a:r>
            <a:r>
              <a:rPr lang="zh-CN" altLang="en-US" b="1" dirty="0">
                <a:solidFill>
                  <a:srgbClr val="FF0000"/>
                </a:solidFill>
                <a:latin typeface="楷体" panose="02010609060101010101" pitchFamily="49" charset="-122"/>
                <a:ea typeface="楷体" panose="02010609060101010101" pitchFamily="49" charset="-122"/>
              </a:rPr>
              <a:t>法律保护</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2" name="图片 1"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0" y="292100"/>
            <a:ext cx="8883015" cy="486537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180975" y="769620"/>
            <a:ext cx="8702675" cy="4292600"/>
          </a:xfrm>
          <a:prstGeom prst="rect">
            <a:avLst/>
          </a:prstGeom>
          <a:noFill/>
          <a:ln w="9525">
            <a:noFill/>
            <a:miter lim="800000"/>
          </a:ln>
        </p:spPr>
        <p:txBody>
          <a:bodyPr wrap="square">
            <a:spAutoFit/>
          </a:bodyPr>
          <a:lstStyle/>
          <a:p>
            <a:pPr indent="381000" algn="l">
              <a:lnSpc>
                <a:spcPct val="140000"/>
              </a:lnSpc>
              <a:buClrTx/>
              <a:buSzTx/>
              <a:buFontTx/>
              <a:extLst>
                <a:ext uri="{35155182-B16C-46BC-9424-99874614C6A1}">
                  <wpsdc:indentchars xmlns:wpsdc="http://www.wps.cn/officeDocument/2017/drawingmlCustomData" val="200" checksum="2033819950"/>
                </a:ext>
              </a:extLst>
            </a:pPr>
            <a:r>
              <a:rPr lang="en-US" sz="1500" b="1" dirty="0">
                <a:latin typeface="仿宋" panose="02010609060101010101" charset="-122"/>
                <a:ea typeface="仿宋" panose="02010609060101010101" charset="-122"/>
                <a:cs typeface="仿宋" panose="02010609060101010101" charset="-122"/>
                <a:sym typeface="+mn-ea"/>
              </a:rPr>
              <a:t>2</a:t>
            </a:r>
            <a:r>
              <a:rPr lang="zh-CN" altLang="en-US" sz="1500" b="1" dirty="0">
                <a:latin typeface="仿宋" panose="02010609060101010101" charset="-122"/>
                <a:ea typeface="仿宋" panose="02010609060101010101" charset="-122"/>
                <a:cs typeface="仿宋" panose="02010609060101010101" charset="-122"/>
                <a:sym typeface="+mn-ea"/>
              </a:rPr>
              <a:t>、</a:t>
            </a:r>
            <a:r>
              <a:rPr sz="1500" b="1" dirty="0">
                <a:latin typeface="仿宋" panose="02010609060101010101" charset="-122"/>
                <a:ea typeface="仿宋" panose="02010609060101010101" charset="-122"/>
                <a:cs typeface="仿宋" panose="02010609060101010101" charset="-122"/>
                <a:sym typeface="+mn-ea"/>
              </a:rPr>
              <a:t>《中华人民共和国反不正当竞争法》</a:t>
            </a:r>
            <a:endParaRPr sz="1500" b="1" dirty="0">
              <a:latin typeface="仿宋" panose="02010609060101010101" charset="-122"/>
              <a:ea typeface="仿宋" panose="02010609060101010101" charset="-122"/>
              <a:cs typeface="仿宋" panose="02010609060101010101" charset="-122"/>
              <a:sym typeface="+mn-ea"/>
            </a:endParaRPr>
          </a:p>
          <a:p>
            <a:pPr indent="381000" algn="l">
              <a:lnSpc>
                <a:spcPct val="140000"/>
              </a:lnSpc>
              <a:buClrTx/>
              <a:buSzTx/>
              <a:buFontTx/>
              <a:extLst>
                <a:ext uri="{35155182-B16C-46BC-9424-99874614C6A1}">
                  <wpsdc:indentchars xmlns:wpsdc="http://www.wps.cn/officeDocument/2017/drawingmlCustomData" val="200" checksum="2033819950"/>
                </a:ext>
              </a:extLst>
            </a:pPr>
            <a:r>
              <a:rPr sz="1500" dirty="0">
                <a:latin typeface="仿宋" panose="02010609060101010101" charset="-122"/>
                <a:ea typeface="仿宋" panose="02010609060101010101" charset="-122"/>
                <a:cs typeface="仿宋" panose="02010609060101010101" charset="-122"/>
                <a:sym typeface="+mn-ea"/>
              </a:rPr>
              <a:t>第九条　经营者不得实施下列侵犯商业秘密的行为：</a:t>
            </a:r>
            <a:endParaRPr sz="1500" dirty="0">
              <a:latin typeface="仿宋" panose="02010609060101010101" charset="-122"/>
              <a:ea typeface="仿宋" panose="02010609060101010101" charset="-122"/>
              <a:cs typeface="仿宋" panose="02010609060101010101" charset="-122"/>
              <a:sym typeface="+mn-ea"/>
            </a:endParaRPr>
          </a:p>
          <a:p>
            <a:pPr indent="381000" algn="l">
              <a:lnSpc>
                <a:spcPct val="140000"/>
              </a:lnSpc>
              <a:buClrTx/>
              <a:buSzTx/>
              <a:buFontTx/>
              <a:extLst>
                <a:ext uri="{35155182-B16C-46BC-9424-99874614C6A1}">
                  <wpsdc:indentchars xmlns:wpsdc="http://www.wps.cn/officeDocument/2017/drawingmlCustomData" val="200" checksum="2033819950"/>
                </a:ext>
              </a:extLst>
            </a:pPr>
            <a:r>
              <a:rPr sz="1500" dirty="0">
                <a:latin typeface="仿宋" panose="02010609060101010101" charset="-122"/>
                <a:ea typeface="仿宋" panose="02010609060101010101" charset="-122"/>
                <a:cs typeface="仿宋" panose="02010609060101010101" charset="-122"/>
                <a:sym typeface="+mn-ea"/>
              </a:rPr>
              <a:t>（一）以盗窃、贿赂、欺诈、胁迫、电子侵入或者其他不正当手段获取权利人的商业秘密；</a:t>
            </a:r>
            <a:endParaRPr sz="1500" dirty="0">
              <a:latin typeface="仿宋" panose="02010609060101010101" charset="-122"/>
              <a:ea typeface="仿宋" panose="02010609060101010101" charset="-122"/>
              <a:cs typeface="仿宋" panose="02010609060101010101" charset="-122"/>
              <a:sym typeface="+mn-ea"/>
            </a:endParaRPr>
          </a:p>
          <a:p>
            <a:pPr indent="381000" algn="l">
              <a:lnSpc>
                <a:spcPct val="140000"/>
              </a:lnSpc>
              <a:buClrTx/>
              <a:buSzTx/>
              <a:buFontTx/>
              <a:extLst>
                <a:ext uri="{35155182-B16C-46BC-9424-99874614C6A1}">
                  <wpsdc:indentchars xmlns:wpsdc="http://www.wps.cn/officeDocument/2017/drawingmlCustomData" val="200" checksum="2033819950"/>
                </a:ext>
              </a:extLst>
            </a:pPr>
            <a:r>
              <a:rPr sz="1500" dirty="0">
                <a:latin typeface="仿宋" panose="02010609060101010101" charset="-122"/>
                <a:ea typeface="仿宋" panose="02010609060101010101" charset="-122"/>
                <a:cs typeface="仿宋" panose="02010609060101010101" charset="-122"/>
                <a:sym typeface="+mn-ea"/>
              </a:rPr>
              <a:t>（二）披露、使用或者允许他人使用以前项手段获取的权利人的商业秘密；</a:t>
            </a:r>
            <a:endParaRPr sz="1500" dirty="0">
              <a:latin typeface="仿宋" panose="02010609060101010101" charset="-122"/>
              <a:ea typeface="仿宋" panose="02010609060101010101" charset="-122"/>
              <a:cs typeface="仿宋" panose="02010609060101010101" charset="-122"/>
              <a:sym typeface="+mn-ea"/>
            </a:endParaRPr>
          </a:p>
          <a:p>
            <a:pPr indent="381000" algn="l">
              <a:lnSpc>
                <a:spcPct val="140000"/>
              </a:lnSpc>
              <a:buClrTx/>
              <a:buSzTx/>
              <a:buFontTx/>
              <a:extLst>
                <a:ext uri="{35155182-B16C-46BC-9424-99874614C6A1}">
                  <wpsdc:indentchars xmlns:wpsdc="http://www.wps.cn/officeDocument/2017/drawingmlCustomData" val="200" checksum="2033819950"/>
                </a:ext>
              </a:extLst>
            </a:pPr>
            <a:r>
              <a:rPr sz="1500" dirty="0">
                <a:latin typeface="仿宋" panose="02010609060101010101" charset="-122"/>
                <a:ea typeface="仿宋" panose="02010609060101010101" charset="-122"/>
                <a:cs typeface="仿宋" panose="02010609060101010101" charset="-122"/>
                <a:sym typeface="+mn-ea"/>
              </a:rPr>
              <a:t>（三）违反保密义务或者违反权利人有关保守商业秘密的要求，披露、使用或者允许他人使用其所掌握的商业秘密；</a:t>
            </a:r>
            <a:endParaRPr sz="1500" dirty="0">
              <a:latin typeface="仿宋" panose="02010609060101010101" charset="-122"/>
              <a:ea typeface="仿宋" panose="02010609060101010101" charset="-122"/>
              <a:cs typeface="仿宋" panose="02010609060101010101" charset="-122"/>
              <a:sym typeface="+mn-ea"/>
            </a:endParaRPr>
          </a:p>
          <a:p>
            <a:pPr indent="381000" algn="l">
              <a:lnSpc>
                <a:spcPct val="140000"/>
              </a:lnSpc>
              <a:buClrTx/>
              <a:buSzTx/>
              <a:buFontTx/>
              <a:extLst>
                <a:ext uri="{35155182-B16C-46BC-9424-99874614C6A1}">
                  <wpsdc:indentchars xmlns:wpsdc="http://www.wps.cn/officeDocument/2017/drawingmlCustomData" val="200" checksum="2033819950"/>
                </a:ext>
              </a:extLst>
            </a:pPr>
            <a:r>
              <a:rPr sz="1500" dirty="0">
                <a:latin typeface="仿宋" panose="02010609060101010101" charset="-122"/>
                <a:ea typeface="仿宋" panose="02010609060101010101" charset="-122"/>
                <a:cs typeface="仿宋" panose="02010609060101010101" charset="-122"/>
                <a:sym typeface="+mn-ea"/>
              </a:rPr>
              <a:t>（四）教唆、引诱、帮助他人违反保密义务或者违反权利人有关保守商业秘密的要求，获取、披露、使用或者允许他人使用权利人的商业秘密。</a:t>
            </a:r>
            <a:endParaRPr sz="1500" dirty="0">
              <a:latin typeface="仿宋" panose="02010609060101010101" charset="-122"/>
              <a:ea typeface="仿宋" panose="02010609060101010101" charset="-122"/>
              <a:cs typeface="仿宋" panose="02010609060101010101" charset="-122"/>
              <a:sym typeface="+mn-ea"/>
            </a:endParaRPr>
          </a:p>
          <a:p>
            <a:pPr indent="381000" algn="l">
              <a:lnSpc>
                <a:spcPct val="140000"/>
              </a:lnSpc>
              <a:buClrTx/>
              <a:buSzTx/>
              <a:buFontTx/>
              <a:extLst>
                <a:ext uri="{35155182-B16C-46BC-9424-99874614C6A1}">
                  <wpsdc:indentchars xmlns:wpsdc="http://www.wps.cn/officeDocument/2017/drawingmlCustomData" val="200" checksum="2033819950"/>
                </a:ext>
              </a:extLst>
            </a:pPr>
            <a:r>
              <a:rPr sz="1500" dirty="0">
                <a:latin typeface="仿宋" panose="02010609060101010101" charset="-122"/>
                <a:ea typeface="仿宋" panose="02010609060101010101" charset="-122"/>
                <a:cs typeface="仿宋" panose="02010609060101010101" charset="-122"/>
                <a:sym typeface="+mn-ea"/>
              </a:rPr>
              <a:t>经营者以外的其他自然人、法人和非法人组织实施前款所列违法行为的，视为侵犯商业秘密。</a:t>
            </a:r>
            <a:endParaRPr sz="1500" dirty="0">
              <a:latin typeface="仿宋" panose="02010609060101010101" charset="-122"/>
              <a:ea typeface="仿宋" panose="02010609060101010101" charset="-122"/>
              <a:cs typeface="仿宋" panose="02010609060101010101" charset="-122"/>
              <a:sym typeface="+mn-ea"/>
            </a:endParaRPr>
          </a:p>
          <a:p>
            <a:pPr indent="381000" algn="l">
              <a:lnSpc>
                <a:spcPct val="140000"/>
              </a:lnSpc>
              <a:buClrTx/>
              <a:buSzTx/>
              <a:buFontTx/>
              <a:extLst>
                <a:ext uri="{35155182-B16C-46BC-9424-99874614C6A1}">
                  <wpsdc:indentchars xmlns:wpsdc="http://www.wps.cn/officeDocument/2017/drawingmlCustomData" val="200" checksum="2033819950"/>
                </a:ext>
              </a:extLst>
            </a:pPr>
            <a:r>
              <a:rPr sz="1500" dirty="0">
                <a:latin typeface="仿宋" panose="02010609060101010101" charset="-122"/>
                <a:ea typeface="仿宋" panose="02010609060101010101" charset="-122"/>
                <a:cs typeface="仿宋" panose="02010609060101010101" charset="-122"/>
                <a:sym typeface="+mn-ea"/>
              </a:rPr>
              <a:t>第三人明知或者应知商业秘密权利人的员工、前员工或者其他单位、个人实施本条第一款所列违法行为，仍获取、披露、使用或者允许他人使用该商业秘密的，视为侵犯商业秘密。</a:t>
            </a:r>
            <a:endParaRPr sz="1500" dirty="0">
              <a:latin typeface="仿宋" panose="02010609060101010101" charset="-122"/>
              <a:ea typeface="仿宋" panose="02010609060101010101" charset="-122"/>
              <a:cs typeface="仿宋" panose="02010609060101010101" charset="-122"/>
              <a:sym typeface="+mn-ea"/>
            </a:endParaRPr>
          </a:p>
          <a:p>
            <a:pPr indent="381000" algn="l">
              <a:lnSpc>
                <a:spcPct val="140000"/>
              </a:lnSpc>
              <a:buClrTx/>
              <a:buSzTx/>
              <a:buFontTx/>
              <a:extLst>
                <a:ext uri="{35155182-B16C-46BC-9424-99874614C6A1}">
                  <wpsdc:indentchars xmlns:wpsdc="http://www.wps.cn/officeDocument/2017/drawingmlCustomData" val="200" checksum="2033819950"/>
                </a:ext>
              </a:extLst>
            </a:pPr>
            <a:r>
              <a:rPr sz="1500" dirty="0">
                <a:latin typeface="仿宋" panose="02010609060101010101" charset="-122"/>
                <a:ea typeface="仿宋" panose="02010609060101010101" charset="-122"/>
                <a:cs typeface="仿宋" panose="02010609060101010101" charset="-122"/>
                <a:sym typeface="+mn-ea"/>
              </a:rPr>
              <a:t>本法所称的商业秘密，是指不为公众所知悉、具有商业价值并经权利人采取相应保密措施的技术信息、经营信息等商业信息。</a:t>
            </a:r>
            <a:endParaRPr sz="1500" dirty="0">
              <a:latin typeface="仿宋" panose="02010609060101010101" charset="-122"/>
              <a:ea typeface="仿宋" panose="02010609060101010101" charset="-122"/>
              <a:cs typeface="仿宋" panose="02010609060101010101" charset="-122"/>
              <a:sym typeface="+mn-ea"/>
            </a:endParaRPr>
          </a:p>
        </p:txBody>
      </p:sp>
      <p:sp>
        <p:nvSpPr>
          <p:cNvPr id="4" name="文本框 3"/>
          <p:cNvSpPr txBox="1">
            <a:spLocks noChangeArrowheads="1"/>
          </p:cNvSpPr>
          <p:nvPr/>
        </p:nvSpPr>
        <p:spPr bwMode="auto">
          <a:xfrm>
            <a:off x="-137160" y="452120"/>
            <a:ext cx="383222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一）商业秘密的</a:t>
            </a:r>
            <a:r>
              <a:rPr lang="zh-CN" altLang="en-US" b="1" dirty="0">
                <a:solidFill>
                  <a:srgbClr val="FF0000"/>
                </a:solidFill>
                <a:latin typeface="楷体" panose="02010609060101010101" pitchFamily="49" charset="-122"/>
                <a:ea typeface="楷体" panose="02010609060101010101" pitchFamily="49" charset="-122"/>
              </a:rPr>
              <a:t>法律保护</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2" name="图片 1"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0" y="292100"/>
            <a:ext cx="8883015" cy="486537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180975" y="942975"/>
            <a:ext cx="8702675" cy="3553460"/>
          </a:xfrm>
          <a:prstGeom prst="rect">
            <a:avLst/>
          </a:prstGeom>
          <a:noFill/>
          <a:ln w="9525">
            <a:noFill/>
            <a:miter lim="800000"/>
          </a:ln>
        </p:spPr>
        <p:txBody>
          <a:bodyPr wrap="square">
            <a:spAutoFit/>
          </a:bodyPr>
          <a:lstStyle/>
          <a:p>
            <a:pPr indent="381000" algn="l">
              <a:lnSpc>
                <a:spcPct val="150000"/>
              </a:lnSpc>
              <a:buClrTx/>
              <a:buSzTx/>
              <a:buFontTx/>
              <a:extLst>
                <a:ext uri="{35155182-B16C-46BC-9424-99874614C6A1}">
                  <wpsdc:indentchars xmlns:wpsdc="http://www.wps.cn/officeDocument/2017/drawingmlCustomData" val="200" checksum="2033819950"/>
                </a:ext>
              </a:extLst>
            </a:pPr>
            <a:r>
              <a:rPr lang="en-US" sz="1500" b="1" dirty="0">
                <a:latin typeface="仿宋" panose="02010609060101010101" charset="-122"/>
                <a:ea typeface="仿宋" panose="02010609060101010101" charset="-122"/>
                <a:cs typeface="仿宋" panose="02010609060101010101" charset="-122"/>
                <a:sym typeface="+mn-ea"/>
              </a:rPr>
              <a:t>2</a:t>
            </a:r>
            <a:r>
              <a:rPr lang="zh-CN" altLang="en-US" sz="1500" b="1" dirty="0">
                <a:latin typeface="仿宋" panose="02010609060101010101" charset="-122"/>
                <a:ea typeface="仿宋" panose="02010609060101010101" charset="-122"/>
                <a:cs typeface="仿宋" panose="02010609060101010101" charset="-122"/>
                <a:sym typeface="+mn-ea"/>
              </a:rPr>
              <a:t>、</a:t>
            </a:r>
            <a:r>
              <a:rPr sz="1500" b="1" dirty="0">
                <a:latin typeface="仿宋" panose="02010609060101010101" charset="-122"/>
                <a:ea typeface="仿宋" panose="02010609060101010101" charset="-122"/>
                <a:cs typeface="仿宋" panose="02010609060101010101" charset="-122"/>
                <a:sym typeface="+mn-ea"/>
              </a:rPr>
              <a:t>《中华人民共和国反不正当竞争法》</a:t>
            </a:r>
            <a:endParaRPr sz="1500" b="1" dirty="0">
              <a:latin typeface="仿宋" panose="02010609060101010101" charset="-122"/>
              <a:ea typeface="仿宋" panose="02010609060101010101" charset="-122"/>
              <a:cs typeface="仿宋" panose="02010609060101010101" charset="-122"/>
              <a:sym typeface="+mn-ea"/>
            </a:endParaRPr>
          </a:p>
          <a:p>
            <a:pPr indent="381000" algn="l">
              <a:lnSpc>
                <a:spcPct val="150000"/>
              </a:lnSpc>
              <a:buClrTx/>
              <a:buSzTx/>
              <a:buFontTx/>
              <a:extLst>
                <a:ext uri="{35155182-B16C-46BC-9424-99874614C6A1}">
                  <wpsdc:indentchars xmlns:wpsdc="http://www.wps.cn/officeDocument/2017/drawingmlCustomData" val="200" checksum="2033819950"/>
                </a:ext>
              </a:extLst>
            </a:pPr>
            <a:endParaRPr sz="1500" dirty="0">
              <a:latin typeface="仿宋" panose="02010609060101010101" charset="-122"/>
              <a:ea typeface="仿宋" panose="02010609060101010101" charset="-122"/>
              <a:cs typeface="仿宋" panose="02010609060101010101" charset="-122"/>
              <a:sym typeface="+mn-ea"/>
            </a:endParaRPr>
          </a:p>
          <a:p>
            <a:pPr indent="381000" algn="l">
              <a:lnSpc>
                <a:spcPct val="150000"/>
              </a:lnSpc>
              <a:buClrTx/>
              <a:buSzTx/>
              <a:buFontTx/>
              <a:extLst>
                <a:ext uri="{35155182-B16C-46BC-9424-99874614C6A1}">
                  <wpsdc:indentchars xmlns:wpsdc="http://www.wps.cn/officeDocument/2017/drawingmlCustomData" val="200" checksum="2033819950"/>
                </a:ext>
              </a:extLst>
            </a:pPr>
            <a:r>
              <a:rPr sz="1500" dirty="0">
                <a:latin typeface="仿宋" panose="02010609060101010101" charset="-122"/>
                <a:ea typeface="仿宋" panose="02010609060101010101" charset="-122"/>
                <a:cs typeface="仿宋" panose="02010609060101010101" charset="-122"/>
                <a:sym typeface="+mn-ea"/>
              </a:rPr>
              <a:t>第十五条　监督检查部门及其工作人员对调查过程中知悉的商业秘密负有保密义务。</a:t>
            </a:r>
            <a:endParaRPr sz="1500" dirty="0">
              <a:latin typeface="仿宋" panose="02010609060101010101" charset="-122"/>
              <a:ea typeface="仿宋" panose="02010609060101010101" charset="-122"/>
              <a:cs typeface="仿宋" panose="02010609060101010101" charset="-122"/>
              <a:sym typeface="+mn-ea"/>
            </a:endParaRPr>
          </a:p>
          <a:p>
            <a:pPr indent="381000" algn="l">
              <a:lnSpc>
                <a:spcPct val="150000"/>
              </a:lnSpc>
              <a:buClrTx/>
              <a:buSzTx/>
              <a:buFontTx/>
              <a:extLst>
                <a:ext uri="{35155182-B16C-46BC-9424-99874614C6A1}">
                  <wpsdc:indentchars xmlns:wpsdc="http://www.wps.cn/officeDocument/2017/drawingmlCustomData" val="200" checksum="2033819950"/>
                </a:ext>
              </a:extLst>
            </a:pPr>
            <a:endParaRPr sz="1500" dirty="0">
              <a:latin typeface="仿宋" panose="02010609060101010101" charset="-122"/>
              <a:ea typeface="仿宋" panose="02010609060101010101" charset="-122"/>
              <a:cs typeface="仿宋" panose="02010609060101010101" charset="-122"/>
              <a:sym typeface="+mn-ea"/>
            </a:endParaRPr>
          </a:p>
          <a:p>
            <a:pPr indent="381000" algn="l">
              <a:lnSpc>
                <a:spcPct val="150000"/>
              </a:lnSpc>
              <a:buClrTx/>
              <a:buSzTx/>
              <a:buFontTx/>
              <a:extLst>
                <a:ext uri="{35155182-B16C-46BC-9424-99874614C6A1}">
                  <wpsdc:indentchars xmlns:wpsdc="http://www.wps.cn/officeDocument/2017/drawingmlCustomData" val="200" checksum="2033819950"/>
                </a:ext>
              </a:extLst>
            </a:pPr>
            <a:r>
              <a:rPr sz="1500" dirty="0">
                <a:latin typeface="仿宋" panose="02010609060101010101" charset="-122"/>
                <a:ea typeface="仿宋" panose="02010609060101010101" charset="-122"/>
                <a:cs typeface="仿宋" panose="02010609060101010101" charset="-122"/>
                <a:sym typeface="+mn-ea"/>
              </a:rPr>
              <a:t>第二十一条　经营者以及其他自然人、法人和非法人组织违反本法第九条规定侵犯商业秘密的，由监督检查部门责令停止违法行为，没收违法所得，处十万元以上一百万元以下的罚款；情节严重的，处五十万元以上五百万元以下的罚款。</a:t>
            </a:r>
            <a:endParaRPr sz="1500" dirty="0">
              <a:latin typeface="仿宋" panose="02010609060101010101" charset="-122"/>
              <a:ea typeface="仿宋" panose="02010609060101010101" charset="-122"/>
              <a:cs typeface="仿宋" panose="02010609060101010101" charset="-122"/>
              <a:sym typeface="+mn-ea"/>
            </a:endParaRPr>
          </a:p>
          <a:p>
            <a:pPr indent="381000" algn="l">
              <a:lnSpc>
                <a:spcPct val="150000"/>
              </a:lnSpc>
              <a:buClrTx/>
              <a:buSzTx/>
              <a:buFontTx/>
              <a:extLst>
                <a:ext uri="{35155182-B16C-46BC-9424-99874614C6A1}">
                  <wpsdc:indentchars xmlns:wpsdc="http://www.wps.cn/officeDocument/2017/drawingmlCustomData" val="200" checksum="2033819950"/>
                </a:ext>
              </a:extLst>
            </a:pPr>
            <a:endParaRPr sz="1500" dirty="0">
              <a:latin typeface="仿宋" panose="02010609060101010101" charset="-122"/>
              <a:ea typeface="仿宋" panose="02010609060101010101" charset="-122"/>
              <a:cs typeface="仿宋" panose="02010609060101010101" charset="-122"/>
              <a:sym typeface="+mn-ea"/>
            </a:endParaRPr>
          </a:p>
          <a:p>
            <a:pPr indent="381000" algn="l">
              <a:lnSpc>
                <a:spcPct val="150000"/>
              </a:lnSpc>
              <a:buClrTx/>
              <a:buSzTx/>
              <a:buFontTx/>
              <a:extLst>
                <a:ext uri="{35155182-B16C-46BC-9424-99874614C6A1}">
                  <wpsdc:indentchars xmlns:wpsdc="http://www.wps.cn/officeDocument/2017/drawingmlCustomData" val="200" checksum="2033819950"/>
                </a:ext>
              </a:extLst>
            </a:pPr>
            <a:r>
              <a:rPr sz="1500" dirty="0">
                <a:latin typeface="仿宋" panose="02010609060101010101" charset="-122"/>
                <a:ea typeface="仿宋" panose="02010609060101010101" charset="-122"/>
                <a:cs typeface="仿宋" panose="02010609060101010101" charset="-122"/>
                <a:sym typeface="+mn-ea"/>
              </a:rPr>
              <a:t>第三十条　监督检查部门的工作人员滥用职权、玩忽职守、徇私舞弊或者泄露调查过程中知悉的商业秘密的，依法给予处分。</a:t>
            </a:r>
            <a:endParaRPr sz="1500" dirty="0">
              <a:latin typeface="仿宋" panose="02010609060101010101" charset="-122"/>
              <a:ea typeface="仿宋" panose="02010609060101010101" charset="-122"/>
              <a:cs typeface="仿宋" panose="02010609060101010101" charset="-122"/>
              <a:sym typeface="+mn-ea"/>
            </a:endParaRPr>
          </a:p>
        </p:txBody>
      </p:sp>
      <p:sp>
        <p:nvSpPr>
          <p:cNvPr id="4" name="文本框 3"/>
          <p:cNvSpPr txBox="1">
            <a:spLocks noChangeArrowheads="1"/>
          </p:cNvSpPr>
          <p:nvPr/>
        </p:nvSpPr>
        <p:spPr bwMode="auto">
          <a:xfrm>
            <a:off x="-137160" y="576580"/>
            <a:ext cx="383222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一）商业秘密的</a:t>
            </a:r>
            <a:r>
              <a:rPr lang="zh-CN" altLang="en-US" b="1" dirty="0">
                <a:solidFill>
                  <a:srgbClr val="FF0000"/>
                </a:solidFill>
                <a:latin typeface="楷体" panose="02010609060101010101" pitchFamily="49" charset="-122"/>
                <a:ea typeface="楷体" panose="02010609060101010101" pitchFamily="49" charset="-122"/>
              </a:rPr>
              <a:t>法律保护</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2" name="图片 1"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91783"/>
            <a:ext cx="8623300"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378143" y="1206017"/>
            <a:ext cx="8168755" cy="3046095"/>
          </a:xfrm>
          <a:prstGeom prst="rect">
            <a:avLst/>
          </a:prstGeom>
          <a:noFill/>
          <a:ln w="9525">
            <a:noFill/>
            <a:miter lim="800000"/>
          </a:ln>
        </p:spPr>
        <p:txBody>
          <a:bodyPr wrap="square">
            <a:spAutoFit/>
          </a:bodyPr>
          <a:lstStyle/>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b="1" dirty="0">
                <a:latin typeface="仿宋" panose="02010609060101010101" charset="-122"/>
                <a:ea typeface="仿宋" panose="02010609060101010101" charset="-122"/>
                <a:cs typeface="仿宋" panose="02010609060101010101" charset="-122"/>
                <a:sym typeface="+mn-ea"/>
              </a:rPr>
              <a:t>3</a:t>
            </a:r>
            <a:r>
              <a:rPr lang="zh-CN" altLang="en-US" sz="1600" b="1" dirty="0">
                <a:latin typeface="仿宋" panose="02010609060101010101" charset="-122"/>
                <a:ea typeface="仿宋" panose="02010609060101010101" charset="-122"/>
                <a:cs typeface="仿宋" panose="02010609060101010101" charset="-122"/>
                <a:sym typeface="+mn-ea"/>
              </a:rPr>
              <a:t>、</a:t>
            </a:r>
            <a:r>
              <a:rPr sz="1600" b="1" dirty="0">
                <a:latin typeface="仿宋" panose="02010609060101010101" charset="-122"/>
                <a:ea typeface="仿宋" panose="02010609060101010101" charset="-122"/>
                <a:cs typeface="仿宋" panose="02010609060101010101" charset="-122"/>
                <a:sym typeface="+mn-ea"/>
              </a:rPr>
              <a:t>《中华人民共和国劳动法》</a:t>
            </a:r>
            <a:endParaRPr sz="1600" b="1" dirty="0">
              <a:latin typeface="仿宋" panose="02010609060101010101" charset="-122"/>
              <a:ea typeface="仿宋" panose="02010609060101010101" charset="-122"/>
              <a:cs typeface="仿宋" panose="02010609060101010101" charset="-122"/>
              <a:sym typeface="+mn-ea"/>
            </a:endParaRPr>
          </a:p>
          <a:p>
            <a:pPr indent="355600" algn="l">
              <a:lnSpc>
                <a:spcPct val="150000"/>
              </a:lnSpc>
              <a:buClrTx/>
              <a:buSzTx/>
              <a:buFontTx/>
              <a:extLst>
                <a:ext uri="{35155182-B16C-46BC-9424-99874614C6A1}">
                  <wpsdc:indentchars xmlns:wpsdc="http://www.wps.cn/officeDocument/2017/drawingmlCustomData" val="200" checksum="3837665281"/>
                </a:ext>
              </a:extLst>
            </a:pPr>
            <a:endParaRPr sz="1400" dirty="0">
              <a:latin typeface="仿宋" panose="02010609060101010101" charset="-122"/>
              <a:ea typeface="仿宋" panose="02010609060101010101" charset="-122"/>
              <a:cs typeface="仿宋" panose="02010609060101010101" charset="-122"/>
              <a:sym typeface="+mn-ea"/>
            </a:endParaRPr>
          </a:p>
          <a:p>
            <a:pPr indent="355600" algn="l">
              <a:lnSpc>
                <a:spcPct val="150000"/>
              </a:lnSpc>
              <a:buClrTx/>
              <a:buSzTx/>
              <a:buFontTx/>
              <a:extLst>
                <a:ext uri="{35155182-B16C-46BC-9424-99874614C6A1}">
                  <wpsdc:indentchars xmlns:wpsdc="http://www.wps.cn/officeDocument/2017/drawingmlCustomData" val="200" checksum="3837665281"/>
                </a:ext>
              </a:extLst>
            </a:pPr>
            <a:r>
              <a:rPr sz="1400" dirty="0">
                <a:latin typeface="仿宋" panose="02010609060101010101" charset="-122"/>
                <a:ea typeface="仿宋" panose="02010609060101010101" charset="-122"/>
                <a:cs typeface="仿宋" panose="02010609060101010101" charset="-122"/>
                <a:sym typeface="+mn-ea"/>
              </a:rPr>
              <a:t>第二十二条　劳动合同当事人可以在劳动合同中约定保守用人单位商业秘密的有关事项。</a:t>
            </a:r>
            <a:endParaRPr sz="1400" dirty="0">
              <a:latin typeface="仿宋" panose="02010609060101010101" charset="-122"/>
              <a:ea typeface="仿宋" panose="02010609060101010101" charset="-122"/>
              <a:cs typeface="仿宋" panose="02010609060101010101" charset="-122"/>
              <a:sym typeface="+mn-ea"/>
            </a:endParaRPr>
          </a:p>
          <a:p>
            <a:pPr indent="355600" algn="l">
              <a:lnSpc>
                <a:spcPct val="150000"/>
              </a:lnSpc>
              <a:buClrTx/>
              <a:buSzTx/>
              <a:buFontTx/>
              <a:extLst>
                <a:ext uri="{35155182-B16C-46BC-9424-99874614C6A1}">
                  <wpsdc:indentchars xmlns:wpsdc="http://www.wps.cn/officeDocument/2017/drawingmlCustomData" val="200" checksum="3837665281"/>
                </a:ext>
              </a:extLst>
            </a:pPr>
            <a:endParaRPr sz="1400" dirty="0">
              <a:latin typeface="仿宋" panose="02010609060101010101" charset="-122"/>
              <a:ea typeface="仿宋" panose="02010609060101010101" charset="-122"/>
              <a:cs typeface="仿宋" panose="02010609060101010101" charset="-122"/>
              <a:sym typeface="+mn-ea"/>
            </a:endParaRPr>
          </a:p>
          <a:p>
            <a:pPr indent="355600" algn="l">
              <a:lnSpc>
                <a:spcPct val="150000"/>
              </a:lnSpc>
              <a:buClrTx/>
              <a:buSzTx/>
              <a:buFontTx/>
              <a:extLst>
                <a:ext uri="{35155182-B16C-46BC-9424-99874614C6A1}">
                  <wpsdc:indentchars xmlns:wpsdc="http://www.wps.cn/officeDocument/2017/drawingmlCustomData" val="200" checksum="3837665281"/>
                </a:ext>
              </a:extLst>
            </a:pPr>
            <a:r>
              <a:rPr sz="1400" dirty="0">
                <a:latin typeface="仿宋" panose="02010609060101010101" charset="-122"/>
                <a:ea typeface="仿宋" panose="02010609060101010101" charset="-122"/>
                <a:cs typeface="仿宋" panose="02010609060101010101" charset="-122"/>
                <a:sym typeface="+mn-ea"/>
              </a:rPr>
              <a:t>第九十九条　用人单位招用尚未解除劳动合同的劳动者，对原用人单位造成经济损失的，该用人单位应当依法承担连带赔偿责任。</a:t>
            </a:r>
            <a:endParaRPr sz="1400" dirty="0">
              <a:latin typeface="仿宋" panose="02010609060101010101" charset="-122"/>
              <a:ea typeface="仿宋" panose="02010609060101010101" charset="-122"/>
              <a:cs typeface="仿宋" panose="02010609060101010101" charset="-122"/>
              <a:sym typeface="+mn-ea"/>
            </a:endParaRPr>
          </a:p>
          <a:p>
            <a:pPr indent="355600" algn="l">
              <a:lnSpc>
                <a:spcPct val="150000"/>
              </a:lnSpc>
              <a:buClrTx/>
              <a:buSzTx/>
              <a:buFontTx/>
              <a:extLst>
                <a:ext uri="{35155182-B16C-46BC-9424-99874614C6A1}">
                  <wpsdc:indentchars xmlns:wpsdc="http://www.wps.cn/officeDocument/2017/drawingmlCustomData" val="200" checksum="3837665281"/>
                </a:ext>
              </a:extLst>
            </a:pPr>
            <a:endParaRPr sz="1400" dirty="0">
              <a:latin typeface="仿宋" panose="02010609060101010101" charset="-122"/>
              <a:ea typeface="仿宋" panose="02010609060101010101" charset="-122"/>
              <a:cs typeface="仿宋" panose="02010609060101010101" charset="-122"/>
              <a:sym typeface="+mn-ea"/>
            </a:endParaRPr>
          </a:p>
          <a:p>
            <a:pPr indent="355600" algn="l">
              <a:lnSpc>
                <a:spcPct val="150000"/>
              </a:lnSpc>
              <a:buClrTx/>
              <a:buSzTx/>
              <a:buFontTx/>
              <a:extLst>
                <a:ext uri="{35155182-B16C-46BC-9424-99874614C6A1}">
                  <wpsdc:indentchars xmlns:wpsdc="http://www.wps.cn/officeDocument/2017/drawingmlCustomData" val="200" checksum="3837665281"/>
                </a:ext>
              </a:extLst>
            </a:pPr>
            <a:r>
              <a:rPr sz="1400" dirty="0">
                <a:latin typeface="仿宋" panose="02010609060101010101" charset="-122"/>
                <a:ea typeface="仿宋" panose="02010609060101010101" charset="-122"/>
                <a:cs typeface="仿宋" panose="02010609060101010101" charset="-122"/>
                <a:sym typeface="+mn-ea"/>
              </a:rPr>
              <a:t>第一百零二条　劳动者违反本法规定的条件解除劳动合同或者违反劳动合同中约定的保密事项，对用人单位造成经济损失的，应当依法承担赔偿责任。</a:t>
            </a:r>
            <a:endParaRPr sz="1400" dirty="0">
              <a:latin typeface="仿宋" panose="02010609060101010101" charset="-122"/>
              <a:ea typeface="仿宋" panose="02010609060101010101" charset="-122"/>
              <a:cs typeface="仿宋" panose="02010609060101010101" charset="-122"/>
              <a:sym typeface="+mn-ea"/>
            </a:endParaRPr>
          </a:p>
        </p:txBody>
      </p:sp>
      <p:sp>
        <p:nvSpPr>
          <p:cNvPr id="4" name="文本框 3"/>
          <p:cNvSpPr txBox="1">
            <a:spLocks noChangeArrowheads="1"/>
          </p:cNvSpPr>
          <p:nvPr/>
        </p:nvSpPr>
        <p:spPr bwMode="auto">
          <a:xfrm>
            <a:off x="114935" y="523240"/>
            <a:ext cx="383222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一）商业秘密的</a:t>
            </a:r>
            <a:r>
              <a:rPr lang="zh-CN" altLang="en-US" b="1" dirty="0">
                <a:solidFill>
                  <a:srgbClr val="FF0000"/>
                </a:solidFill>
                <a:latin typeface="楷体" panose="02010609060101010101" pitchFamily="49" charset="-122"/>
                <a:ea typeface="楷体" panose="02010609060101010101" pitchFamily="49" charset="-122"/>
              </a:rPr>
              <a:t>法律保护</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2" name="图片 1"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114935" y="292100"/>
            <a:ext cx="8768715" cy="4850765"/>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317183" y="896137"/>
            <a:ext cx="8168755" cy="4223385"/>
          </a:xfrm>
          <a:prstGeom prst="rect">
            <a:avLst/>
          </a:prstGeom>
          <a:noFill/>
          <a:ln w="9525">
            <a:noFill/>
            <a:miter lim="800000"/>
          </a:ln>
        </p:spPr>
        <p:txBody>
          <a:bodyPr wrap="square">
            <a:spAutoFit/>
          </a:bodyPr>
          <a:lstStyle/>
          <a:p>
            <a:pPr indent="406400" algn="l">
              <a:lnSpc>
                <a:spcPct val="140000"/>
              </a:lnSpc>
              <a:buClrTx/>
              <a:buSzTx/>
              <a:buFontTx/>
              <a:extLst>
                <a:ext uri="{35155182-B16C-46BC-9424-99874614C6A1}">
                  <wpsdc:indentchars xmlns:wpsdc="http://www.wps.cn/officeDocument/2017/drawingmlCustomData" val="200" checksum="1740828767"/>
                </a:ext>
              </a:extLst>
            </a:pPr>
            <a:r>
              <a:rPr lang="en-US" sz="1600" b="1" dirty="0">
                <a:latin typeface="仿宋" panose="02010609060101010101" charset="-122"/>
                <a:ea typeface="仿宋" panose="02010609060101010101" charset="-122"/>
                <a:cs typeface="仿宋" panose="02010609060101010101" charset="-122"/>
                <a:sym typeface="+mn-ea"/>
              </a:rPr>
              <a:t>4</a:t>
            </a:r>
            <a:r>
              <a:rPr lang="zh-CN" altLang="en-US" sz="1600" b="1" dirty="0">
                <a:latin typeface="仿宋" panose="02010609060101010101" charset="-122"/>
                <a:ea typeface="仿宋" panose="02010609060101010101" charset="-122"/>
                <a:cs typeface="仿宋" panose="02010609060101010101" charset="-122"/>
                <a:sym typeface="+mn-ea"/>
              </a:rPr>
              <a:t>、</a:t>
            </a:r>
            <a:r>
              <a:rPr sz="1600" b="1" dirty="0">
                <a:latin typeface="仿宋" panose="02010609060101010101" charset="-122"/>
                <a:ea typeface="仿宋" panose="02010609060101010101" charset="-122"/>
                <a:cs typeface="仿宋" panose="02010609060101010101" charset="-122"/>
                <a:sym typeface="+mn-ea"/>
              </a:rPr>
              <a:t>《中华人民共和国劳动合同法》</a:t>
            </a:r>
            <a:endParaRPr sz="1600" b="1" dirty="0">
              <a:latin typeface="仿宋" panose="02010609060101010101" charset="-122"/>
              <a:ea typeface="仿宋" panose="02010609060101010101" charset="-122"/>
              <a:cs typeface="仿宋" panose="02010609060101010101" charset="-122"/>
              <a:sym typeface="+mn-ea"/>
            </a:endParaRPr>
          </a:p>
          <a:p>
            <a:pPr indent="406400" algn="l">
              <a:lnSpc>
                <a:spcPct val="14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第二十三条　【保密义务和竞业限制】用人单位与劳动者可以在劳动合同中约定保守用人单位的商业秘密和与知识产权相关的保密事项。</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4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对负有保密义务的劳动者，用人单位可以在劳动合同或者保密协议中与劳动者约定竞业限制条款，并约定在解除或者终止劳动合同后，在竞业限制期限内按月给予劳动者经济补偿。劳动者违反竞业限制约定的，应当按照约定向用人单位支付违约金。</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4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第二十四条　【竞业限制的范围和期限】竞业限制的人员限于用人单位的高级管理人员、高级技术人员和其他负有保密义务的人员。竞业限制的范围、地域、期限由用人单位与劳动者约定，竞业限制的约定不得违反法律、法规的规定。</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4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在解除或者终止劳动合同后，前款规定的人员到与本单位生产或者经营同类产品、从事同类业务的有竞争关系的其他用人单位，或者自己开业生产或者经营同类产品、从事同类业务的竞业限制期限，不得超过二年。</a:t>
            </a:r>
            <a:endParaRPr sz="1600" dirty="0">
              <a:latin typeface="仿宋" panose="02010609060101010101" charset="-122"/>
              <a:ea typeface="仿宋" panose="02010609060101010101" charset="-122"/>
              <a:cs typeface="仿宋" panose="02010609060101010101" charset="-122"/>
              <a:sym typeface="+mn-ea"/>
            </a:endParaRPr>
          </a:p>
        </p:txBody>
      </p:sp>
      <p:sp>
        <p:nvSpPr>
          <p:cNvPr id="4" name="文本框 3"/>
          <p:cNvSpPr txBox="1">
            <a:spLocks noChangeArrowheads="1"/>
          </p:cNvSpPr>
          <p:nvPr/>
        </p:nvSpPr>
        <p:spPr bwMode="auto">
          <a:xfrm>
            <a:off x="114935" y="447675"/>
            <a:ext cx="383222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一）商业秘密的</a:t>
            </a:r>
            <a:r>
              <a:rPr lang="zh-CN" altLang="en-US" b="1" dirty="0">
                <a:solidFill>
                  <a:srgbClr val="FF0000"/>
                </a:solidFill>
                <a:latin typeface="楷体" panose="02010609060101010101" pitchFamily="49" charset="-122"/>
                <a:ea typeface="楷体" panose="02010609060101010101" pitchFamily="49" charset="-122"/>
              </a:rPr>
              <a:t>法律保护</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2" name="图片 1"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114935" y="292100"/>
            <a:ext cx="8768715" cy="4850765"/>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317183" y="1069492"/>
            <a:ext cx="8168755" cy="3507740"/>
          </a:xfrm>
          <a:prstGeom prst="rect">
            <a:avLst/>
          </a:prstGeom>
          <a:noFill/>
          <a:ln w="9525">
            <a:noFill/>
            <a:miter lim="800000"/>
          </a:ln>
        </p:spPr>
        <p:txBody>
          <a:bodyPr wrap="square">
            <a:spAutoFit/>
          </a:bodyPr>
          <a:lstStyle/>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b="1" dirty="0">
                <a:latin typeface="仿宋" panose="02010609060101010101" charset="-122"/>
                <a:ea typeface="仿宋" panose="02010609060101010101" charset="-122"/>
                <a:cs typeface="仿宋" panose="02010609060101010101" charset="-122"/>
                <a:sym typeface="+mn-ea"/>
              </a:rPr>
              <a:t>5</a:t>
            </a:r>
            <a:r>
              <a:rPr lang="zh-CN" altLang="en-US" sz="1600" b="1" dirty="0">
                <a:latin typeface="仿宋" panose="02010609060101010101" charset="-122"/>
                <a:ea typeface="仿宋" panose="02010609060101010101" charset="-122"/>
                <a:cs typeface="仿宋" panose="02010609060101010101" charset="-122"/>
                <a:sym typeface="+mn-ea"/>
              </a:rPr>
              <a:t>、</a:t>
            </a:r>
            <a:r>
              <a:rPr sz="1600" b="1" dirty="0">
                <a:latin typeface="仿宋" panose="02010609060101010101" charset="-122"/>
                <a:ea typeface="仿宋" panose="02010609060101010101" charset="-122"/>
                <a:cs typeface="仿宋" panose="02010609060101010101" charset="-122"/>
                <a:sym typeface="+mn-ea"/>
              </a:rPr>
              <a:t>刑法</a:t>
            </a:r>
            <a:endParaRPr sz="1600" b="1" dirty="0">
              <a:latin typeface="仿宋" panose="02010609060101010101" charset="-122"/>
              <a:ea typeface="仿宋" panose="02010609060101010101" charset="-122"/>
              <a:cs typeface="仿宋" panose="02010609060101010101" charset="-122"/>
              <a:sym typeface="+mn-ea"/>
            </a:endParaRPr>
          </a:p>
          <a:p>
            <a:pPr indent="304800" algn="l">
              <a:lnSpc>
                <a:spcPct val="150000"/>
              </a:lnSpc>
              <a:buClrTx/>
              <a:buSzTx/>
              <a:buFontTx/>
              <a:extLst>
                <a:ext uri="{35155182-B16C-46BC-9424-99874614C6A1}">
                  <wpsdc:indentchars xmlns:wpsdc="http://www.wps.cn/officeDocument/2017/drawingmlCustomData" val="200" checksum="1077528236"/>
                </a:ext>
              </a:extLst>
            </a:pPr>
            <a:r>
              <a:rPr lang="en-US" sz="1200" dirty="0">
                <a:latin typeface="仿宋" panose="02010609060101010101" charset="-122"/>
                <a:ea typeface="仿宋" panose="02010609060101010101" charset="-122"/>
                <a:cs typeface="仿宋" panose="02010609060101010101" charset="-122"/>
                <a:sym typeface="+mn-ea"/>
              </a:rPr>
              <a:t> </a:t>
            </a:r>
            <a:r>
              <a:rPr sz="1200" dirty="0">
                <a:latin typeface="仿宋" panose="02010609060101010101" charset="-122"/>
                <a:ea typeface="仿宋" panose="02010609060101010101" charset="-122"/>
                <a:cs typeface="仿宋" panose="02010609060101010101" charset="-122"/>
                <a:sym typeface="+mn-ea"/>
              </a:rPr>
              <a:t>第二百一十九条 【侵犯商业秘密罪】有下列侵犯商业秘密行为之一，给商业秘密的权利人造成重大损失的，处三年以下有期徒刑或者拘役，并处或者单处罚金；造成特别严重后果的，处三年以上七年以下有期徒刑，并处罚金：</a:t>
            </a:r>
            <a:endParaRPr sz="1200" dirty="0">
              <a:latin typeface="仿宋" panose="02010609060101010101" charset="-122"/>
              <a:ea typeface="仿宋" panose="02010609060101010101" charset="-122"/>
              <a:cs typeface="仿宋" panose="02010609060101010101" charset="-122"/>
              <a:sym typeface="+mn-ea"/>
            </a:endParaRPr>
          </a:p>
          <a:p>
            <a:pPr indent="304800" algn="l">
              <a:lnSpc>
                <a:spcPct val="150000"/>
              </a:lnSpc>
              <a:buClrTx/>
              <a:buSzTx/>
              <a:buFontTx/>
              <a:extLst>
                <a:ext uri="{35155182-B16C-46BC-9424-99874614C6A1}">
                  <wpsdc:indentchars xmlns:wpsdc="http://www.wps.cn/officeDocument/2017/drawingmlCustomData" val="200" checksum="1077528236"/>
                </a:ext>
              </a:extLst>
            </a:pPr>
            <a:r>
              <a:rPr sz="1200" dirty="0">
                <a:latin typeface="仿宋" panose="02010609060101010101" charset="-122"/>
                <a:ea typeface="仿宋" panose="02010609060101010101" charset="-122"/>
                <a:cs typeface="仿宋" panose="02010609060101010101" charset="-122"/>
                <a:sym typeface="+mn-ea"/>
              </a:rPr>
              <a:t>（一）以盗窃、利诱、胁迫或者其他不正当手段获取权利人的商业秘密的；</a:t>
            </a:r>
            <a:endParaRPr sz="1200" dirty="0">
              <a:latin typeface="仿宋" panose="02010609060101010101" charset="-122"/>
              <a:ea typeface="仿宋" panose="02010609060101010101" charset="-122"/>
              <a:cs typeface="仿宋" panose="02010609060101010101" charset="-122"/>
              <a:sym typeface="+mn-ea"/>
            </a:endParaRPr>
          </a:p>
          <a:p>
            <a:pPr indent="304800" algn="l">
              <a:lnSpc>
                <a:spcPct val="150000"/>
              </a:lnSpc>
              <a:buClrTx/>
              <a:buSzTx/>
              <a:buFontTx/>
              <a:extLst>
                <a:ext uri="{35155182-B16C-46BC-9424-99874614C6A1}">
                  <wpsdc:indentchars xmlns:wpsdc="http://www.wps.cn/officeDocument/2017/drawingmlCustomData" val="200" checksum="1077528236"/>
                </a:ext>
              </a:extLst>
            </a:pPr>
            <a:r>
              <a:rPr sz="1200" dirty="0">
                <a:latin typeface="仿宋" panose="02010609060101010101" charset="-122"/>
                <a:ea typeface="仿宋" panose="02010609060101010101" charset="-122"/>
                <a:cs typeface="仿宋" panose="02010609060101010101" charset="-122"/>
                <a:sym typeface="+mn-ea"/>
              </a:rPr>
              <a:t>（二）披露、使用或者允许他人使用以前项手段获取的权利人的商业秘密的；</a:t>
            </a:r>
            <a:endParaRPr sz="1200" dirty="0">
              <a:latin typeface="仿宋" panose="02010609060101010101" charset="-122"/>
              <a:ea typeface="仿宋" panose="02010609060101010101" charset="-122"/>
              <a:cs typeface="仿宋" panose="02010609060101010101" charset="-122"/>
              <a:sym typeface="+mn-ea"/>
            </a:endParaRPr>
          </a:p>
          <a:p>
            <a:pPr indent="304800" algn="l">
              <a:lnSpc>
                <a:spcPct val="150000"/>
              </a:lnSpc>
              <a:buClrTx/>
              <a:buSzTx/>
              <a:buFontTx/>
              <a:extLst>
                <a:ext uri="{35155182-B16C-46BC-9424-99874614C6A1}">
                  <wpsdc:indentchars xmlns:wpsdc="http://www.wps.cn/officeDocument/2017/drawingmlCustomData" val="200" checksum="1077528236"/>
                </a:ext>
              </a:extLst>
            </a:pPr>
            <a:r>
              <a:rPr sz="1200" dirty="0">
                <a:latin typeface="仿宋" panose="02010609060101010101" charset="-122"/>
                <a:ea typeface="仿宋" panose="02010609060101010101" charset="-122"/>
                <a:cs typeface="仿宋" panose="02010609060101010101" charset="-122"/>
                <a:sym typeface="+mn-ea"/>
              </a:rPr>
              <a:t>（三）违反约定或者违反权利人有关保守商业秘密的要求，披露、使用或者允许他人使用其所掌握的商业秘密的。</a:t>
            </a:r>
            <a:endParaRPr sz="1200" dirty="0">
              <a:latin typeface="仿宋" panose="02010609060101010101" charset="-122"/>
              <a:ea typeface="仿宋" panose="02010609060101010101" charset="-122"/>
              <a:cs typeface="仿宋" panose="02010609060101010101" charset="-122"/>
              <a:sym typeface="+mn-ea"/>
            </a:endParaRPr>
          </a:p>
          <a:p>
            <a:pPr indent="304800" algn="l">
              <a:lnSpc>
                <a:spcPct val="150000"/>
              </a:lnSpc>
              <a:buClrTx/>
              <a:buSzTx/>
              <a:buFontTx/>
              <a:extLst>
                <a:ext uri="{35155182-B16C-46BC-9424-99874614C6A1}">
                  <wpsdc:indentchars xmlns:wpsdc="http://www.wps.cn/officeDocument/2017/drawingmlCustomData" val="200" checksum="1077528236"/>
                </a:ext>
              </a:extLst>
            </a:pPr>
            <a:r>
              <a:rPr sz="1200" dirty="0">
                <a:latin typeface="仿宋" panose="02010609060101010101" charset="-122"/>
                <a:ea typeface="仿宋" panose="02010609060101010101" charset="-122"/>
                <a:cs typeface="仿宋" panose="02010609060101010101" charset="-122"/>
                <a:sym typeface="+mn-ea"/>
              </a:rPr>
              <a:t>明知或者应知前款所列行为，获取、使用或者披露他人的商业秘密的，以侵犯商业秘密论。</a:t>
            </a:r>
            <a:endParaRPr sz="1200" dirty="0">
              <a:latin typeface="仿宋" panose="02010609060101010101" charset="-122"/>
              <a:ea typeface="仿宋" panose="02010609060101010101" charset="-122"/>
              <a:cs typeface="仿宋" panose="02010609060101010101" charset="-122"/>
              <a:sym typeface="+mn-ea"/>
            </a:endParaRPr>
          </a:p>
          <a:p>
            <a:pPr indent="304800" algn="l">
              <a:lnSpc>
                <a:spcPct val="150000"/>
              </a:lnSpc>
              <a:buClrTx/>
              <a:buSzTx/>
              <a:buFontTx/>
              <a:extLst>
                <a:ext uri="{35155182-B16C-46BC-9424-99874614C6A1}">
                  <wpsdc:indentchars xmlns:wpsdc="http://www.wps.cn/officeDocument/2017/drawingmlCustomData" val="200" checksum="1077528236"/>
                </a:ext>
              </a:extLst>
            </a:pPr>
            <a:r>
              <a:rPr sz="1200" dirty="0">
                <a:latin typeface="仿宋" panose="02010609060101010101" charset="-122"/>
                <a:ea typeface="仿宋" panose="02010609060101010101" charset="-122"/>
                <a:cs typeface="仿宋" panose="02010609060101010101" charset="-122"/>
                <a:sym typeface="+mn-ea"/>
              </a:rPr>
              <a:t>本条所称商业秘密，是指不为公众所知悉，能为权利人带来经济利益，具有实用性并经权利人采取保密措施的技术信息和经营信息。</a:t>
            </a:r>
            <a:endParaRPr sz="1200" dirty="0">
              <a:latin typeface="仿宋" panose="02010609060101010101" charset="-122"/>
              <a:ea typeface="仿宋" panose="02010609060101010101" charset="-122"/>
              <a:cs typeface="仿宋" panose="02010609060101010101" charset="-122"/>
              <a:sym typeface="+mn-ea"/>
            </a:endParaRPr>
          </a:p>
          <a:p>
            <a:pPr indent="304800" algn="l">
              <a:lnSpc>
                <a:spcPct val="150000"/>
              </a:lnSpc>
              <a:buClrTx/>
              <a:buSzTx/>
              <a:buFontTx/>
              <a:extLst>
                <a:ext uri="{35155182-B16C-46BC-9424-99874614C6A1}">
                  <wpsdc:indentchars xmlns:wpsdc="http://www.wps.cn/officeDocument/2017/drawingmlCustomData" val="200" checksum="1077528236"/>
                </a:ext>
              </a:extLst>
            </a:pPr>
            <a:r>
              <a:rPr sz="1200" dirty="0">
                <a:latin typeface="仿宋" panose="02010609060101010101" charset="-122"/>
                <a:ea typeface="仿宋" panose="02010609060101010101" charset="-122"/>
                <a:cs typeface="仿宋" panose="02010609060101010101" charset="-122"/>
                <a:sym typeface="+mn-ea"/>
              </a:rPr>
              <a:t>本条所称权利人，是指商业秘密的所有人和经商业秘密所有人许可的商业秘密使用人。</a:t>
            </a:r>
            <a:endParaRPr sz="1200" dirty="0">
              <a:latin typeface="仿宋" panose="02010609060101010101" charset="-122"/>
              <a:ea typeface="仿宋" panose="02010609060101010101" charset="-122"/>
              <a:cs typeface="仿宋" panose="02010609060101010101" charset="-122"/>
              <a:sym typeface="+mn-ea"/>
            </a:endParaRPr>
          </a:p>
          <a:p>
            <a:pPr indent="304800" algn="l">
              <a:lnSpc>
                <a:spcPct val="150000"/>
              </a:lnSpc>
              <a:buClrTx/>
              <a:buSzTx/>
              <a:buFontTx/>
              <a:extLst>
                <a:ext uri="{35155182-B16C-46BC-9424-99874614C6A1}">
                  <wpsdc:indentchars xmlns:wpsdc="http://www.wps.cn/officeDocument/2017/drawingmlCustomData" val="200" checksum="1077528236"/>
                </a:ext>
              </a:extLst>
            </a:pPr>
            <a:r>
              <a:rPr sz="1200" dirty="0">
                <a:latin typeface="仿宋" panose="02010609060101010101" charset="-122"/>
                <a:ea typeface="仿宋" panose="02010609060101010101" charset="-122"/>
                <a:cs typeface="仿宋" panose="02010609060101010101" charset="-122"/>
                <a:sym typeface="+mn-ea"/>
              </a:rPr>
              <a:t>第二百二十条 单位犯本节第二百一十三条至第二百一十九条规定之罪的，对单位判处罚金，并对其直接负责的主管人员和其他直接责任人员，依照本节各该条的规定处罚。</a:t>
            </a:r>
            <a:endParaRPr sz="1200" dirty="0">
              <a:latin typeface="仿宋" panose="02010609060101010101" charset="-122"/>
              <a:ea typeface="仿宋" panose="02010609060101010101" charset="-122"/>
              <a:cs typeface="仿宋" panose="02010609060101010101" charset="-122"/>
              <a:sym typeface="+mn-ea"/>
            </a:endParaRPr>
          </a:p>
        </p:txBody>
      </p:sp>
      <p:sp>
        <p:nvSpPr>
          <p:cNvPr id="4" name="文本框 3"/>
          <p:cNvSpPr txBox="1">
            <a:spLocks noChangeArrowheads="1"/>
          </p:cNvSpPr>
          <p:nvPr/>
        </p:nvSpPr>
        <p:spPr bwMode="auto">
          <a:xfrm>
            <a:off x="114935" y="607695"/>
            <a:ext cx="383222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一）商业秘密的</a:t>
            </a:r>
            <a:r>
              <a:rPr lang="zh-CN" altLang="en-US" b="1" dirty="0">
                <a:solidFill>
                  <a:srgbClr val="FF0000"/>
                </a:solidFill>
                <a:latin typeface="楷体" panose="02010609060101010101" pitchFamily="49" charset="-122"/>
                <a:ea typeface="楷体" panose="02010609060101010101" pitchFamily="49" charset="-122"/>
              </a:rPr>
              <a:t>法律保护</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2" name="图片 1"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114935" y="292100"/>
            <a:ext cx="8768715" cy="4850765"/>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4" name="文本框 3"/>
          <p:cNvSpPr txBox="1">
            <a:spLocks noChangeArrowheads="1"/>
          </p:cNvSpPr>
          <p:nvPr/>
        </p:nvSpPr>
        <p:spPr bwMode="auto">
          <a:xfrm>
            <a:off x="114935" y="487680"/>
            <a:ext cx="383222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二）商业秘密的保护</a:t>
            </a:r>
            <a:r>
              <a:rPr lang="zh-CN" altLang="en-US" b="1" dirty="0">
                <a:solidFill>
                  <a:srgbClr val="FF0000"/>
                </a:solidFill>
                <a:latin typeface="楷体" panose="02010609060101010101" pitchFamily="49" charset="-122"/>
                <a:ea typeface="楷体" panose="02010609060101010101" pitchFamily="49" charset="-122"/>
              </a:rPr>
              <a:t>措施</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2" name="C9F754DE-2CAD-44b6-B708-469DEB6407EB-1" descr="wpp"/>
          <p:cNvPicPr>
            <a:picLocks noChangeAspect="1"/>
          </p:cNvPicPr>
          <p:nvPr/>
        </p:nvPicPr>
        <p:blipFill>
          <a:blip r:embed="rId2"/>
          <a:stretch>
            <a:fillRect/>
          </a:stretch>
        </p:blipFill>
        <p:spPr>
          <a:xfrm>
            <a:off x="715010" y="903605"/>
            <a:ext cx="6503035" cy="4044950"/>
          </a:xfrm>
          <a:prstGeom prst="rect">
            <a:avLst/>
          </a:prstGeom>
        </p:spPr>
      </p:pic>
      <p:pic>
        <p:nvPicPr>
          <p:cNvPr id="3" name="图片 2" descr="议和劳动人事学院logo"/>
          <p:cNvPicPr>
            <a:picLocks noChangeAspect="1"/>
          </p:cNvPicPr>
          <p:nvPr/>
        </p:nvPicPr>
        <p:blipFill>
          <a:blip r:embed="rId3"/>
          <a:stretch>
            <a:fillRect/>
          </a:stretch>
        </p:blipFill>
        <p:spPr>
          <a:xfrm>
            <a:off x="7157085" y="401320"/>
            <a:ext cx="1401445" cy="355600"/>
          </a:xfrm>
          <a:prstGeom prst="rect">
            <a:avLst/>
          </a:prstGeom>
        </p:spPr>
      </p:pic>
      <p:pic>
        <p:nvPicPr>
          <p:cNvPr id="6" name="图片 5" descr="议和网logo"/>
          <p:cNvPicPr>
            <a:picLocks noChangeAspect="1"/>
          </p:cNvPicPr>
          <p:nvPr/>
        </p:nvPicPr>
        <p:blipFill>
          <a:blip r:embed="rId4"/>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8009" t="39933" r="52916" b="4901"/>
          <a:stretch>
            <a:fillRect/>
          </a:stretch>
        </p:blipFill>
        <p:spPr>
          <a:xfrm rot="10800000">
            <a:off x="564" y="450"/>
            <a:ext cx="1892165" cy="3152939"/>
          </a:xfrm>
          <a:prstGeom prst="rect">
            <a:avLst/>
          </a:prstGeom>
        </p:spPr>
      </p:pic>
      <p:sp>
        <p:nvSpPr>
          <p:cNvPr id="5" name="矩形 2"/>
          <p:cNvSpPr/>
          <p:nvPr/>
        </p:nvSpPr>
        <p:spPr>
          <a:xfrm rot="18827577">
            <a:off x="1809683" y="2162923"/>
            <a:ext cx="886221" cy="886892"/>
          </a:xfrm>
          <a:custGeom>
            <a:avLst/>
            <a:gdLst>
              <a:gd name="connsiteX0" fmla="*/ 0 w 1283878"/>
              <a:gd name="connsiteY0" fmla="*/ 0 h 1283878"/>
              <a:gd name="connsiteX1" fmla="*/ 1283878 w 1283878"/>
              <a:gd name="connsiteY1" fmla="*/ 0 h 1283878"/>
              <a:gd name="connsiteX2" fmla="*/ 1283878 w 1283878"/>
              <a:gd name="connsiteY2" fmla="*/ 1283878 h 1283878"/>
              <a:gd name="connsiteX3" fmla="*/ 0 w 1283878"/>
              <a:gd name="connsiteY3" fmla="*/ 1283878 h 1283878"/>
              <a:gd name="connsiteX4" fmla="*/ 0 w 1283878"/>
              <a:gd name="connsiteY4" fmla="*/ 0 h 1283878"/>
              <a:gd name="connsiteX0-1" fmla="*/ 0 w 1286237"/>
              <a:gd name="connsiteY0-2" fmla="*/ 0 h 1283878"/>
              <a:gd name="connsiteX1-3" fmla="*/ 1283878 w 1286237"/>
              <a:gd name="connsiteY1-4" fmla="*/ 0 h 1283878"/>
              <a:gd name="connsiteX2-5" fmla="*/ 1286237 w 1286237"/>
              <a:gd name="connsiteY2-6" fmla="*/ 960915 h 1283878"/>
              <a:gd name="connsiteX3-7" fmla="*/ 1283878 w 1286237"/>
              <a:gd name="connsiteY3-8" fmla="*/ 1283878 h 1283878"/>
              <a:gd name="connsiteX4-9" fmla="*/ 0 w 1286237"/>
              <a:gd name="connsiteY4-10" fmla="*/ 1283878 h 1283878"/>
              <a:gd name="connsiteX5" fmla="*/ 0 w 1286237"/>
              <a:gd name="connsiteY5" fmla="*/ 0 h 1283878"/>
              <a:gd name="connsiteX0-11" fmla="*/ 0 w 1286237"/>
              <a:gd name="connsiteY0-12" fmla="*/ 0 h 1287211"/>
              <a:gd name="connsiteX1-13" fmla="*/ 1283878 w 1286237"/>
              <a:gd name="connsiteY1-14" fmla="*/ 0 h 1287211"/>
              <a:gd name="connsiteX2-15" fmla="*/ 1286237 w 1286237"/>
              <a:gd name="connsiteY2-16" fmla="*/ 960915 h 1287211"/>
              <a:gd name="connsiteX3-17" fmla="*/ 1283878 w 1286237"/>
              <a:gd name="connsiteY3-18" fmla="*/ 1283878 h 1287211"/>
              <a:gd name="connsiteX4-19" fmla="*/ 945897 w 1286237"/>
              <a:gd name="connsiteY4-20" fmla="*/ 1287211 h 1287211"/>
              <a:gd name="connsiteX5-21" fmla="*/ 0 w 1286237"/>
              <a:gd name="connsiteY5-22" fmla="*/ 1283878 h 1287211"/>
              <a:gd name="connsiteX6" fmla="*/ 0 w 1286237"/>
              <a:gd name="connsiteY6" fmla="*/ 0 h 1287211"/>
              <a:gd name="connsiteX0-23" fmla="*/ 0 w 1286237"/>
              <a:gd name="connsiteY0-24" fmla="*/ 0 h 1287211"/>
              <a:gd name="connsiteX1-25" fmla="*/ 1283878 w 1286237"/>
              <a:gd name="connsiteY1-26" fmla="*/ 0 h 1287211"/>
              <a:gd name="connsiteX2-27" fmla="*/ 1286237 w 1286237"/>
              <a:gd name="connsiteY2-28" fmla="*/ 960915 h 1287211"/>
              <a:gd name="connsiteX3-29" fmla="*/ 960311 w 1286237"/>
              <a:gd name="connsiteY3-30" fmla="*/ 973909 h 1287211"/>
              <a:gd name="connsiteX4-31" fmla="*/ 945897 w 1286237"/>
              <a:gd name="connsiteY4-32" fmla="*/ 1287211 h 1287211"/>
              <a:gd name="connsiteX5-33" fmla="*/ 0 w 1286237"/>
              <a:gd name="connsiteY5-34" fmla="*/ 1283878 h 1287211"/>
              <a:gd name="connsiteX6-35" fmla="*/ 0 w 1286237"/>
              <a:gd name="connsiteY6-36" fmla="*/ 0 h 1287211"/>
              <a:gd name="connsiteX0-37" fmla="*/ 0 w 1286237"/>
              <a:gd name="connsiteY0-38" fmla="*/ 0 h 1287211"/>
              <a:gd name="connsiteX1-39" fmla="*/ 1283878 w 1286237"/>
              <a:gd name="connsiteY1-40" fmla="*/ 0 h 1287211"/>
              <a:gd name="connsiteX2-41" fmla="*/ 1286237 w 1286237"/>
              <a:gd name="connsiteY2-42" fmla="*/ 960915 h 1287211"/>
              <a:gd name="connsiteX3-43" fmla="*/ 960311 w 1286237"/>
              <a:gd name="connsiteY3-44" fmla="*/ 973909 h 1287211"/>
              <a:gd name="connsiteX4-45" fmla="*/ 945897 w 1286237"/>
              <a:gd name="connsiteY4-46" fmla="*/ 1287211 h 1287211"/>
              <a:gd name="connsiteX5-47" fmla="*/ 0 w 1286237"/>
              <a:gd name="connsiteY5-48" fmla="*/ 1283878 h 1287211"/>
              <a:gd name="connsiteX6-49" fmla="*/ 0 w 1286237"/>
              <a:gd name="connsiteY6-50" fmla="*/ 0 h 12872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1286237" h="1287211">
                <a:moveTo>
                  <a:pt x="0" y="0"/>
                </a:moveTo>
                <a:lnTo>
                  <a:pt x="1283878" y="0"/>
                </a:lnTo>
                <a:cubicBezTo>
                  <a:pt x="1284664" y="320305"/>
                  <a:pt x="1285451" y="640610"/>
                  <a:pt x="1286237" y="960915"/>
                </a:cubicBezTo>
                <a:lnTo>
                  <a:pt x="960311" y="973909"/>
                </a:lnTo>
                <a:lnTo>
                  <a:pt x="945897" y="1287211"/>
                </a:lnTo>
                <a:lnTo>
                  <a:pt x="0" y="1283878"/>
                </a:lnTo>
                <a:lnTo>
                  <a:pt x="0" y="0"/>
                </a:lnTo>
                <a:close/>
              </a:path>
            </a:pathLst>
          </a:custGeom>
          <a:solidFill>
            <a:srgbClr val="2D7CBF"/>
          </a:solidFill>
          <a:ln>
            <a:noFill/>
          </a:ln>
          <a:effectLst>
            <a:outerShdw blurRad="50800" dist="38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endParaRPr>
          </a:p>
        </p:txBody>
      </p:sp>
      <p:sp>
        <p:nvSpPr>
          <p:cNvPr id="6" name="菱形 5"/>
          <p:cNvSpPr/>
          <p:nvPr/>
        </p:nvSpPr>
        <p:spPr>
          <a:xfrm>
            <a:off x="2619291" y="2279642"/>
            <a:ext cx="633699" cy="633699"/>
          </a:xfrm>
          <a:prstGeom prst="diamond">
            <a:avLst/>
          </a:prstGeom>
          <a:solidFill>
            <a:srgbClr val="F8EFD8"/>
          </a:solidFill>
          <a:ln>
            <a:noFill/>
          </a:ln>
          <a:effectLst>
            <a:outerShdw blurRad="50800" dist="38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mn-ea"/>
            </a:endParaRPr>
          </a:p>
        </p:txBody>
      </p:sp>
      <p:sp>
        <p:nvSpPr>
          <p:cNvPr id="7" name="菱形 6"/>
          <p:cNvSpPr/>
          <p:nvPr/>
        </p:nvSpPr>
        <p:spPr>
          <a:xfrm>
            <a:off x="2602270" y="2112712"/>
            <a:ext cx="289870" cy="289870"/>
          </a:xfrm>
          <a:prstGeom prst="diamond">
            <a:avLst/>
          </a:prstGeom>
          <a:solidFill>
            <a:srgbClr val="F8EFD8"/>
          </a:solidFill>
          <a:ln>
            <a:noFill/>
          </a:ln>
          <a:effectLst>
            <a:outerShdw blurRad="50800" dist="38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mn-ea"/>
            </a:endParaRPr>
          </a:p>
        </p:txBody>
      </p:sp>
      <p:sp>
        <p:nvSpPr>
          <p:cNvPr id="8" name="文本框 7"/>
          <p:cNvSpPr txBox="1"/>
          <p:nvPr/>
        </p:nvSpPr>
        <p:spPr>
          <a:xfrm>
            <a:off x="1766694" y="2309315"/>
            <a:ext cx="949452" cy="645160"/>
          </a:xfrm>
          <a:prstGeom prst="rect">
            <a:avLst/>
          </a:prstGeom>
          <a:noFill/>
        </p:spPr>
        <p:txBody>
          <a:bodyPr wrap="square" rtlCol="0">
            <a:spAutoFit/>
          </a:bodyPr>
          <a:lstStyle/>
          <a:p>
            <a:pPr algn="ctr"/>
            <a:r>
              <a:rPr lang="zh-CN" altLang="en-US" sz="3600" b="1" dirty="0">
                <a:solidFill>
                  <a:schemeClr val="tx1"/>
                </a:solidFill>
                <a:latin typeface="楷体" panose="02010609060101010101" pitchFamily="49" charset="-122"/>
                <a:ea typeface="楷体" panose="02010609060101010101" pitchFamily="49" charset="-122"/>
              </a:rPr>
              <a:t>一</a:t>
            </a:r>
            <a:endParaRPr lang="zh-CN" altLang="en-US" sz="3600" b="1" dirty="0">
              <a:solidFill>
                <a:schemeClr val="tx1"/>
              </a:solidFill>
              <a:latin typeface="楷体" panose="02010609060101010101" pitchFamily="49" charset="-122"/>
              <a:ea typeface="楷体" panose="02010609060101010101" pitchFamily="49" charset="-122"/>
            </a:endParaRPr>
          </a:p>
        </p:txBody>
      </p:sp>
      <p:sp>
        <p:nvSpPr>
          <p:cNvPr id="9" name="文本框 8"/>
          <p:cNvSpPr txBox="1"/>
          <p:nvPr/>
        </p:nvSpPr>
        <p:spPr>
          <a:xfrm>
            <a:off x="3688715" y="2399030"/>
            <a:ext cx="4688205" cy="553085"/>
          </a:xfrm>
          <a:prstGeom prst="rect">
            <a:avLst/>
          </a:prstGeom>
          <a:noFill/>
          <a:ln w="19050">
            <a:noFill/>
            <a:prstDash val="dash"/>
          </a:ln>
        </p:spPr>
        <p:txBody>
          <a:bodyPr wrap="square" rtlCol="0">
            <a:spAutoFit/>
          </a:bodyPr>
          <a:lstStyle/>
          <a:p>
            <a:r>
              <a:rPr lang="zh-CN" altLang="en-US" sz="3000" b="1" dirty="0">
                <a:latin typeface="楷体" panose="02010609060101010101" pitchFamily="49" charset="-122"/>
                <a:ea typeface="楷体" panose="02010609060101010101" pitchFamily="49" charset="-122"/>
              </a:rPr>
              <a:t>商业秘密的范围及认定</a:t>
            </a:r>
            <a:endParaRPr lang="zh-CN" altLang="en-US" sz="3000" b="1" dirty="0">
              <a:latin typeface="楷体" panose="02010609060101010101" pitchFamily="49" charset="-122"/>
              <a:ea typeface="楷体" panose="02010609060101010101" pitchFamily="49" charset="-122"/>
            </a:endParaRPr>
          </a:p>
        </p:txBody>
      </p:sp>
      <p:pic>
        <p:nvPicPr>
          <p:cNvPr id="2" name="图片 1" descr="议和劳动人事学院logo"/>
          <p:cNvPicPr>
            <a:picLocks noChangeAspect="1"/>
          </p:cNvPicPr>
          <p:nvPr/>
        </p:nvPicPr>
        <p:blipFill>
          <a:blip r:embed="rId2"/>
          <a:stretch>
            <a:fillRect/>
          </a:stretch>
        </p:blipFill>
        <p:spPr>
          <a:xfrm>
            <a:off x="7108190" y="312420"/>
            <a:ext cx="1502410" cy="381000"/>
          </a:xfrm>
          <a:prstGeom prst="rect">
            <a:avLst/>
          </a:prstGeom>
        </p:spPr>
      </p:pic>
      <p:pic>
        <p:nvPicPr>
          <p:cNvPr id="3" name="图片 2" descr="议和网logo"/>
          <p:cNvPicPr>
            <a:picLocks noChangeAspect="1"/>
          </p:cNvPicPr>
          <p:nvPr/>
        </p:nvPicPr>
        <p:blipFill>
          <a:blip r:embed="rId3"/>
          <a:stretch>
            <a:fillRect/>
          </a:stretch>
        </p:blipFill>
        <p:spPr>
          <a:xfrm>
            <a:off x="5825490" y="267335"/>
            <a:ext cx="1191260" cy="43942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90"/>
                                          </p:val>
                                        </p:tav>
                                        <p:tav tm="100000">
                                          <p:val>
                                            <p:fltVal val="0"/>
                                          </p:val>
                                        </p:tav>
                                      </p:tavLst>
                                    </p:anim>
                                    <p:animEffect transition="in" filter="fade">
                                      <p:cBhvr>
                                        <p:cTn id="17" dur="500"/>
                                        <p:tgtEl>
                                          <p:spTgt spid="5"/>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90"/>
                                          </p:val>
                                        </p:tav>
                                        <p:tav tm="100000">
                                          <p:val>
                                            <p:fltVal val="0"/>
                                          </p:val>
                                        </p:tav>
                                      </p:tavLst>
                                    </p:anim>
                                    <p:animEffect transition="in" filter="fade">
                                      <p:cBhvr>
                                        <p:cTn id="24" dur="500"/>
                                        <p:tgtEl>
                                          <p:spTgt spid="6"/>
                                        </p:tgtEl>
                                      </p:cBhvr>
                                    </p:animEffect>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114935" y="292100"/>
            <a:ext cx="8768715" cy="4850765"/>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317183" y="1167282"/>
            <a:ext cx="8168755" cy="3046095"/>
          </a:xfrm>
          <a:prstGeom prst="rect">
            <a:avLst/>
          </a:prstGeom>
          <a:noFill/>
          <a:ln w="9525">
            <a:noFill/>
            <a:miter lim="800000"/>
          </a:ln>
        </p:spPr>
        <p:txBody>
          <a:bodyPr wrap="square">
            <a:spAutoFit/>
          </a:bodyPr>
          <a:lstStyle/>
          <a:p>
            <a:pPr indent="406400" algn="l">
              <a:lnSpc>
                <a:spcPct val="150000"/>
              </a:lnSpc>
              <a:buClrTx/>
              <a:buSzTx/>
              <a:buFontTx/>
              <a:extLst>
                <a:ext uri="{35155182-B16C-46BC-9424-99874614C6A1}">
                  <wpsdc:indentchars xmlns:wpsdc="http://www.wps.cn/officeDocument/2017/drawingmlCustomData" val="200" checksum="1740828767"/>
                </a:ext>
              </a:extLst>
            </a:pPr>
            <a:r>
              <a:rPr sz="1600" b="1" dirty="0">
                <a:latin typeface="仿宋" panose="02010609060101010101" charset="-122"/>
                <a:ea typeface="仿宋" panose="02010609060101010101" charset="-122"/>
                <a:cs typeface="仿宋" panose="02010609060101010101" charset="-122"/>
                <a:sym typeface="+mn-ea"/>
              </a:rPr>
              <a:t>1. </a:t>
            </a:r>
            <a:r>
              <a:rPr lang="zh-CN" sz="1600" b="1" dirty="0">
                <a:latin typeface="仿宋" panose="02010609060101010101" charset="-122"/>
                <a:ea typeface="仿宋" panose="02010609060101010101" charset="-122"/>
                <a:cs typeface="仿宋" panose="02010609060101010101" charset="-122"/>
                <a:sym typeface="+mn-ea"/>
              </a:rPr>
              <a:t>建立规章制度</a:t>
            </a:r>
            <a:endParaRPr sz="1600" b="1"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sz="1600" b="1" dirty="0">
                <a:latin typeface="仿宋" panose="02010609060101010101" charset="-122"/>
                <a:ea typeface="仿宋" panose="02010609060101010101" charset="-122"/>
                <a:cs typeface="仿宋" panose="02010609060101010101" charset="-122"/>
                <a:sym typeface="+mn-ea"/>
              </a:rPr>
              <a:t>（1）民主程序</a:t>
            </a:r>
            <a:endParaRPr sz="1600" b="1"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sz="1600" b="1" dirty="0">
                <a:latin typeface="仿宋" panose="02010609060101010101" charset="-122"/>
                <a:ea typeface="仿宋" panose="02010609060101010101" charset="-122"/>
                <a:cs typeface="仿宋" panose="02010609060101010101" charset="-122"/>
                <a:sym typeface="+mn-ea"/>
              </a:rPr>
              <a:t>（2）公示告知</a:t>
            </a:r>
            <a:endParaRPr sz="1600" b="1"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sz="1600" b="1" dirty="0">
                <a:latin typeface="仿宋" panose="02010609060101010101" charset="-122"/>
                <a:ea typeface="仿宋" panose="02010609060101010101" charset="-122"/>
                <a:cs typeface="仿宋" panose="02010609060101010101" charset="-122"/>
                <a:sym typeface="+mn-ea"/>
              </a:rPr>
              <a:t>（3）记载和保存</a:t>
            </a:r>
            <a:endParaRPr sz="1600" b="1"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sz="1600" b="1" dirty="0">
                <a:latin typeface="仿宋" panose="02010609060101010101" charset="-122"/>
                <a:ea typeface="仿宋" panose="02010609060101010101" charset="-122"/>
                <a:cs typeface="仿宋" panose="02010609060101010101" charset="-122"/>
                <a:sym typeface="+mn-ea"/>
              </a:rPr>
              <a:t>（4）制度范围</a:t>
            </a:r>
            <a:endParaRPr sz="1600" b="1"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sz="1600" b="1" dirty="0">
                <a:latin typeface="仿宋" panose="02010609060101010101" charset="-122"/>
                <a:ea typeface="仿宋" panose="02010609060101010101" charset="-122"/>
                <a:cs typeface="仿宋" panose="02010609060101010101" charset="-122"/>
                <a:sym typeface="+mn-ea"/>
              </a:rPr>
              <a:t>（5）保密范围</a:t>
            </a:r>
            <a:endParaRPr sz="1600" b="1"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sz="1600" b="1" dirty="0">
                <a:latin typeface="仿宋" panose="02010609060101010101" charset="-122"/>
                <a:ea typeface="仿宋" panose="02010609060101010101" charset="-122"/>
                <a:cs typeface="仿宋" panose="02010609060101010101" charset="-122"/>
                <a:sym typeface="+mn-ea"/>
              </a:rPr>
              <a:t>（6）保密等级</a:t>
            </a:r>
            <a:endParaRPr sz="1600" b="1"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sz="1600" b="1" dirty="0">
                <a:latin typeface="仿宋" panose="02010609060101010101" charset="-122"/>
                <a:ea typeface="仿宋" panose="02010609060101010101" charset="-122"/>
                <a:cs typeface="仿宋" panose="02010609060101010101" charset="-122"/>
                <a:sym typeface="+mn-ea"/>
              </a:rPr>
              <a:t>（7）保密手册</a:t>
            </a:r>
            <a:endParaRPr sz="1600" b="1" dirty="0">
              <a:latin typeface="仿宋" panose="02010609060101010101" charset="-122"/>
              <a:ea typeface="仿宋" panose="02010609060101010101" charset="-122"/>
              <a:cs typeface="仿宋" panose="02010609060101010101" charset="-122"/>
              <a:sym typeface="+mn-ea"/>
            </a:endParaRPr>
          </a:p>
        </p:txBody>
      </p:sp>
      <p:sp>
        <p:nvSpPr>
          <p:cNvPr id="3" name="文本框 2"/>
          <p:cNvSpPr txBox="1">
            <a:spLocks noChangeArrowheads="1"/>
          </p:cNvSpPr>
          <p:nvPr/>
        </p:nvSpPr>
        <p:spPr bwMode="auto">
          <a:xfrm>
            <a:off x="114935" y="692150"/>
            <a:ext cx="467550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（二）商业秘密的保护措施——</a:t>
            </a:r>
            <a:r>
              <a:rPr lang="zh-CN" altLang="en-US" b="1" dirty="0">
                <a:solidFill>
                  <a:srgbClr val="FF0000"/>
                </a:solidFill>
                <a:latin typeface="楷体" panose="02010609060101010101" pitchFamily="49" charset="-122"/>
                <a:ea typeface="楷体" panose="02010609060101010101" pitchFamily="49" charset="-122"/>
              </a:rPr>
              <a:t>对内</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2" name="图片 1"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4" name="图片 3"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114935" y="292100"/>
            <a:ext cx="8768715" cy="4850765"/>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9525" y="1042670"/>
            <a:ext cx="4486275" cy="3784600"/>
          </a:xfrm>
          <a:prstGeom prst="rect">
            <a:avLst/>
          </a:prstGeom>
          <a:noFill/>
          <a:ln w="9525">
            <a:noFill/>
            <a:miter lim="800000"/>
          </a:ln>
        </p:spPr>
        <p:txBody>
          <a:bodyPr wrap="square">
            <a:spAutoFit/>
          </a:bodyPr>
          <a:lstStyle/>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b="1" dirty="0">
                <a:latin typeface="仿宋" panose="02010609060101010101" charset="-122"/>
                <a:ea typeface="仿宋" panose="02010609060101010101" charset="-122"/>
                <a:cs typeface="仿宋" panose="02010609060101010101" charset="-122"/>
                <a:sym typeface="+mn-ea"/>
              </a:rPr>
              <a:t>  </a:t>
            </a:r>
            <a:r>
              <a:rPr sz="1600" b="1" dirty="0">
                <a:latin typeface="仿宋" panose="02010609060101010101" charset="-122"/>
                <a:ea typeface="仿宋" panose="02010609060101010101" charset="-122"/>
                <a:cs typeface="仿宋" panose="02010609060101010101" charset="-122"/>
                <a:sym typeface="+mn-ea"/>
              </a:rPr>
              <a:t>1. </a:t>
            </a:r>
            <a:r>
              <a:rPr lang="zh-CN" sz="1600" b="1" dirty="0">
                <a:latin typeface="仿宋" panose="02010609060101010101" charset="-122"/>
                <a:ea typeface="仿宋" panose="02010609060101010101" charset="-122"/>
                <a:cs typeface="仿宋" panose="02010609060101010101" charset="-122"/>
                <a:sym typeface="+mn-ea"/>
              </a:rPr>
              <a:t>建立规章制度</a:t>
            </a:r>
            <a:endParaRPr sz="1600" b="1"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dirty="0">
                <a:latin typeface="仿宋" panose="02010609060101010101" charset="-122"/>
                <a:ea typeface="仿宋" panose="02010609060101010101" charset="-122"/>
                <a:cs typeface="仿宋" panose="02010609060101010101" charset="-122"/>
                <a:sym typeface="+mn-ea"/>
              </a:rPr>
              <a:t>   </a:t>
            </a:r>
            <a:r>
              <a:rPr sz="1600" dirty="0">
                <a:latin typeface="仿宋" panose="02010609060101010101" charset="-122"/>
                <a:ea typeface="仿宋" panose="02010609060101010101" charset="-122"/>
                <a:cs typeface="仿宋" panose="02010609060101010101" charset="-122"/>
                <a:sym typeface="+mn-ea"/>
              </a:rPr>
              <a:t>（1）民主程序</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dirty="0">
                <a:latin typeface="仿宋" panose="02010609060101010101" charset="-122"/>
                <a:ea typeface="仿宋" panose="02010609060101010101" charset="-122"/>
                <a:cs typeface="仿宋" panose="02010609060101010101" charset="-122"/>
                <a:sym typeface="+mn-ea"/>
              </a:rPr>
              <a:t>   </a:t>
            </a:r>
            <a:r>
              <a:rPr sz="1600" dirty="0">
                <a:latin typeface="仿宋" panose="02010609060101010101" charset="-122"/>
                <a:ea typeface="仿宋" panose="02010609060101010101" charset="-122"/>
                <a:cs typeface="仿宋" panose="02010609060101010101" charset="-122"/>
                <a:sym typeface="+mn-ea"/>
              </a:rPr>
              <a:t>（2）公示告知</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dirty="0">
                <a:latin typeface="仿宋" panose="02010609060101010101" charset="-122"/>
                <a:ea typeface="仿宋" panose="02010609060101010101" charset="-122"/>
                <a:cs typeface="仿宋" panose="02010609060101010101" charset="-122"/>
                <a:sym typeface="+mn-ea"/>
              </a:rPr>
              <a:t>   </a:t>
            </a:r>
            <a:r>
              <a:rPr sz="1600" dirty="0">
                <a:latin typeface="仿宋" panose="02010609060101010101" charset="-122"/>
                <a:ea typeface="仿宋" panose="02010609060101010101" charset="-122"/>
                <a:cs typeface="仿宋" panose="02010609060101010101" charset="-122"/>
                <a:sym typeface="+mn-ea"/>
              </a:rPr>
              <a:t>（3）记载和保存</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dirty="0">
                <a:latin typeface="仿宋" panose="02010609060101010101" charset="-122"/>
                <a:ea typeface="仿宋" panose="02010609060101010101" charset="-122"/>
                <a:cs typeface="仿宋" panose="02010609060101010101" charset="-122"/>
                <a:sym typeface="+mn-ea"/>
              </a:rPr>
              <a:t>   </a:t>
            </a:r>
            <a:r>
              <a:rPr sz="1600" dirty="0">
                <a:latin typeface="仿宋" panose="02010609060101010101" charset="-122"/>
                <a:ea typeface="仿宋" panose="02010609060101010101" charset="-122"/>
                <a:cs typeface="仿宋" panose="02010609060101010101" charset="-122"/>
                <a:sym typeface="+mn-ea"/>
              </a:rPr>
              <a:t>（4）制度范围</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dirty="0">
                <a:latin typeface="仿宋" panose="02010609060101010101" charset="-122"/>
                <a:ea typeface="仿宋" panose="02010609060101010101" charset="-122"/>
                <a:cs typeface="仿宋" panose="02010609060101010101" charset="-122"/>
                <a:sym typeface="+mn-ea"/>
              </a:rPr>
              <a:t>   </a:t>
            </a:r>
            <a:r>
              <a:rPr sz="1600" dirty="0">
                <a:latin typeface="仿宋" panose="02010609060101010101" charset="-122"/>
                <a:ea typeface="仿宋" panose="02010609060101010101" charset="-122"/>
                <a:cs typeface="仿宋" panose="02010609060101010101" charset="-122"/>
                <a:sym typeface="+mn-ea"/>
              </a:rPr>
              <a:t>（5）保密范围</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dirty="0">
                <a:latin typeface="仿宋" panose="02010609060101010101" charset="-122"/>
                <a:ea typeface="仿宋" panose="02010609060101010101" charset="-122"/>
                <a:cs typeface="仿宋" panose="02010609060101010101" charset="-122"/>
                <a:sym typeface="+mn-ea"/>
              </a:rPr>
              <a:t>    </a:t>
            </a:r>
            <a:r>
              <a:rPr sz="1600" dirty="0">
                <a:latin typeface="仿宋" panose="02010609060101010101" charset="-122"/>
                <a:ea typeface="仿宋" panose="02010609060101010101" charset="-122"/>
                <a:cs typeface="仿宋" panose="02010609060101010101" charset="-122"/>
                <a:sym typeface="+mn-ea"/>
              </a:rPr>
              <a:t>① 必要性</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dirty="0">
                <a:latin typeface="仿宋" panose="02010609060101010101" charset="-122"/>
                <a:ea typeface="仿宋" panose="02010609060101010101" charset="-122"/>
                <a:cs typeface="仿宋" panose="02010609060101010101" charset="-122"/>
                <a:sym typeface="+mn-ea"/>
              </a:rPr>
              <a:t>    </a:t>
            </a:r>
            <a:r>
              <a:rPr sz="1600" dirty="0">
                <a:latin typeface="仿宋" panose="02010609060101010101" charset="-122"/>
                <a:ea typeface="仿宋" panose="02010609060101010101" charset="-122"/>
                <a:cs typeface="仿宋" panose="02010609060101010101" charset="-122"/>
                <a:sym typeface="+mn-ea"/>
              </a:rPr>
              <a:t>② 可能性</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dirty="0">
                <a:latin typeface="仿宋" panose="02010609060101010101" charset="-122"/>
                <a:ea typeface="仿宋" panose="02010609060101010101" charset="-122"/>
                <a:cs typeface="仿宋" panose="02010609060101010101" charset="-122"/>
                <a:sym typeface="+mn-ea"/>
              </a:rPr>
              <a:t>    </a:t>
            </a:r>
            <a:r>
              <a:rPr sz="1600" dirty="0">
                <a:latin typeface="仿宋" panose="02010609060101010101" charset="-122"/>
                <a:ea typeface="仿宋" panose="02010609060101010101" charset="-122"/>
                <a:cs typeface="仿宋" panose="02010609060101010101" charset="-122"/>
                <a:sym typeface="+mn-ea"/>
              </a:rPr>
              <a:t>③ 与专利、计算机软件、著作权比较</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endParaRPr sz="1600" dirty="0">
              <a:latin typeface="仿宋" panose="02010609060101010101" charset="-122"/>
              <a:ea typeface="仿宋" panose="02010609060101010101" charset="-122"/>
              <a:cs typeface="仿宋" panose="02010609060101010101" charset="-122"/>
              <a:sym typeface="+mn-ea"/>
            </a:endParaRPr>
          </a:p>
        </p:txBody>
      </p:sp>
      <p:sp>
        <p:nvSpPr>
          <p:cNvPr id="2" name="文本框 1"/>
          <p:cNvSpPr txBox="1">
            <a:spLocks noChangeArrowheads="1"/>
          </p:cNvSpPr>
          <p:nvPr/>
        </p:nvSpPr>
        <p:spPr bwMode="auto">
          <a:xfrm>
            <a:off x="4341495" y="1047115"/>
            <a:ext cx="4581525" cy="3415030"/>
          </a:xfrm>
          <a:prstGeom prst="rect">
            <a:avLst/>
          </a:prstGeom>
          <a:noFill/>
          <a:ln w="9525">
            <a:noFill/>
            <a:miter lim="800000"/>
          </a:ln>
        </p:spPr>
        <p:txBody>
          <a:bodyPr wrap="square">
            <a:spAutoFit/>
          </a:bodyPr>
          <a:p>
            <a:pPr indent="406400" algn="l">
              <a:lnSpc>
                <a:spcPct val="15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（6）保密等级</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dirty="0">
                <a:latin typeface="仿宋" panose="02010609060101010101" charset="-122"/>
                <a:ea typeface="仿宋" panose="02010609060101010101" charset="-122"/>
                <a:cs typeface="仿宋" panose="02010609060101010101" charset="-122"/>
                <a:sym typeface="+mn-ea"/>
              </a:rPr>
              <a:t>  </a:t>
            </a:r>
            <a:r>
              <a:rPr sz="1600" dirty="0">
                <a:latin typeface="仿宋" panose="02010609060101010101" charset="-122"/>
                <a:ea typeface="仿宋" panose="02010609060101010101" charset="-122"/>
                <a:cs typeface="仿宋" panose="02010609060101010101" charset="-122"/>
                <a:sym typeface="+mn-ea"/>
              </a:rPr>
              <a:t>① 一分法：秘密</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dirty="0">
                <a:latin typeface="仿宋" panose="02010609060101010101" charset="-122"/>
                <a:ea typeface="仿宋" panose="02010609060101010101" charset="-122"/>
                <a:cs typeface="仿宋" panose="02010609060101010101" charset="-122"/>
                <a:sym typeface="+mn-ea"/>
              </a:rPr>
              <a:t>  </a:t>
            </a:r>
            <a:r>
              <a:rPr sz="1600" dirty="0">
                <a:latin typeface="仿宋" panose="02010609060101010101" charset="-122"/>
                <a:ea typeface="仿宋" panose="02010609060101010101" charset="-122"/>
                <a:cs typeface="仿宋" panose="02010609060101010101" charset="-122"/>
                <a:sym typeface="+mn-ea"/>
              </a:rPr>
              <a:t>② 二分法：核心商业秘密、普通商业秘密</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dirty="0">
                <a:latin typeface="仿宋" panose="02010609060101010101" charset="-122"/>
                <a:ea typeface="仿宋" panose="02010609060101010101" charset="-122"/>
                <a:cs typeface="仿宋" panose="02010609060101010101" charset="-122"/>
                <a:sym typeface="+mn-ea"/>
              </a:rPr>
              <a:t>  </a:t>
            </a:r>
            <a:r>
              <a:rPr sz="1600" dirty="0">
                <a:latin typeface="仿宋" panose="02010609060101010101" charset="-122"/>
                <a:ea typeface="仿宋" panose="02010609060101010101" charset="-122"/>
                <a:cs typeface="仿宋" panose="02010609060101010101" charset="-122"/>
                <a:sym typeface="+mn-ea"/>
              </a:rPr>
              <a:t>③ 三分法：绝密、机密、秘密</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（7）保密手册</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dirty="0">
                <a:latin typeface="仿宋" panose="02010609060101010101" charset="-122"/>
                <a:ea typeface="仿宋" panose="02010609060101010101" charset="-122"/>
                <a:cs typeface="仿宋" panose="02010609060101010101" charset="-122"/>
                <a:sym typeface="+mn-ea"/>
              </a:rPr>
              <a:t>  </a:t>
            </a:r>
            <a:r>
              <a:rPr sz="1600" dirty="0">
                <a:latin typeface="仿宋" panose="02010609060101010101" charset="-122"/>
                <a:ea typeface="仿宋" panose="02010609060101010101" charset="-122"/>
                <a:cs typeface="仿宋" panose="02010609060101010101" charset="-122"/>
                <a:sym typeface="+mn-ea"/>
              </a:rPr>
              <a:t>① 基本知识：含义、范围、密级、重要性</a:t>
            </a:r>
            <a:r>
              <a:rPr lang="en-US" sz="1600" dirty="0">
                <a:latin typeface="仿宋" panose="02010609060101010101" charset="-122"/>
                <a:ea typeface="仿宋" panose="02010609060101010101" charset="-122"/>
                <a:cs typeface="仿宋" panose="02010609060101010101" charset="-122"/>
                <a:sym typeface="+mn-ea"/>
              </a:rPr>
              <a:t>    </a:t>
            </a:r>
            <a:endParaRPr lang="en-US"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dirty="0">
                <a:latin typeface="仿宋" panose="02010609060101010101" charset="-122"/>
                <a:ea typeface="仿宋" panose="02010609060101010101" charset="-122"/>
                <a:cs typeface="仿宋" panose="02010609060101010101" charset="-122"/>
                <a:sym typeface="+mn-ea"/>
              </a:rPr>
              <a:t>  </a:t>
            </a:r>
            <a:r>
              <a:rPr sz="1600" dirty="0">
                <a:latin typeface="仿宋" panose="02010609060101010101" charset="-122"/>
                <a:ea typeface="仿宋" panose="02010609060101010101" charset="-122"/>
                <a:cs typeface="仿宋" panose="02010609060101010101" charset="-122"/>
                <a:sym typeface="+mn-ea"/>
              </a:rPr>
              <a:t>② 员工如何保护商业秘密</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dirty="0">
                <a:latin typeface="仿宋" panose="02010609060101010101" charset="-122"/>
                <a:ea typeface="仿宋" panose="02010609060101010101" charset="-122"/>
                <a:cs typeface="仿宋" panose="02010609060101010101" charset="-122"/>
                <a:sym typeface="+mn-ea"/>
              </a:rPr>
              <a:t>  </a:t>
            </a:r>
            <a:r>
              <a:rPr sz="1600" dirty="0">
                <a:latin typeface="仿宋" panose="02010609060101010101" charset="-122"/>
                <a:ea typeface="仿宋" panose="02010609060101010101" charset="-122"/>
                <a:cs typeface="仿宋" panose="02010609060101010101" charset="-122"/>
                <a:sym typeface="+mn-ea"/>
              </a:rPr>
              <a:t>③ 违反保密义务的法律后果：民事、行政</a:t>
            </a:r>
            <a:r>
              <a:rPr lang="en-US" sz="1600" dirty="0">
                <a:latin typeface="仿宋" panose="02010609060101010101" charset="-122"/>
                <a:ea typeface="仿宋" panose="02010609060101010101" charset="-122"/>
                <a:cs typeface="仿宋" panose="02010609060101010101" charset="-122"/>
                <a:sym typeface="+mn-ea"/>
              </a:rPr>
              <a:t>  </a:t>
            </a:r>
            <a:endParaRPr lang="en-US"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dirty="0">
                <a:latin typeface="仿宋" panose="02010609060101010101" charset="-122"/>
                <a:ea typeface="仿宋" panose="02010609060101010101" charset="-122"/>
                <a:cs typeface="仿宋" panose="02010609060101010101" charset="-122"/>
                <a:sym typeface="+mn-ea"/>
              </a:rPr>
              <a:t>   </a:t>
            </a:r>
            <a:r>
              <a:rPr sz="1600" dirty="0">
                <a:latin typeface="仿宋" panose="02010609060101010101" charset="-122"/>
                <a:ea typeface="仿宋" panose="02010609060101010101" charset="-122"/>
                <a:cs typeface="仿宋" panose="02010609060101010101" charset="-122"/>
                <a:sym typeface="+mn-ea"/>
              </a:rPr>
              <a:t>刑事责任</a:t>
            </a:r>
            <a:endParaRPr sz="1600" dirty="0">
              <a:latin typeface="仿宋" panose="02010609060101010101" charset="-122"/>
              <a:ea typeface="仿宋" panose="02010609060101010101" charset="-122"/>
              <a:cs typeface="仿宋" panose="02010609060101010101" charset="-122"/>
              <a:sym typeface="+mn-ea"/>
            </a:endParaRPr>
          </a:p>
        </p:txBody>
      </p:sp>
      <p:sp>
        <p:nvSpPr>
          <p:cNvPr id="3" name="文本框 2"/>
          <p:cNvSpPr txBox="1">
            <a:spLocks noChangeArrowheads="1"/>
          </p:cNvSpPr>
          <p:nvPr/>
        </p:nvSpPr>
        <p:spPr bwMode="auto">
          <a:xfrm>
            <a:off x="114935" y="607695"/>
            <a:ext cx="4675505" cy="368300"/>
          </a:xfrm>
          <a:prstGeom prst="rect">
            <a:avLst/>
          </a:prstGeom>
          <a:noFill/>
          <a:ln w="9525">
            <a:noFill/>
            <a:miter lim="800000"/>
          </a:ln>
        </p:spPr>
        <p:txBody>
          <a:bodyPr wrap="square">
            <a:spAutoFit/>
          </a:bodyPr>
          <a:p>
            <a:pPr algn="ctr"/>
            <a:r>
              <a:rPr lang="zh-CN" altLang="en-US" b="1" dirty="0">
                <a:solidFill>
                  <a:srgbClr val="FF0000"/>
                </a:solidFill>
                <a:latin typeface="楷体" panose="02010609060101010101" pitchFamily="49" charset="-122"/>
                <a:ea typeface="楷体" panose="02010609060101010101" pitchFamily="49" charset="-122"/>
              </a:rPr>
              <a:t>（二）商业秘密的保护措施——</a:t>
            </a:r>
            <a:r>
              <a:rPr lang="zh-CN" altLang="en-US" b="1" dirty="0">
                <a:solidFill>
                  <a:srgbClr val="FF0000"/>
                </a:solidFill>
                <a:latin typeface="楷体" panose="02010609060101010101" pitchFamily="49" charset="-122"/>
                <a:ea typeface="楷体" panose="02010609060101010101" pitchFamily="49" charset="-122"/>
              </a:rPr>
              <a:t>对内</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4" name="图片 3"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6" name="图片 5"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114935" y="292100"/>
            <a:ext cx="8768715" cy="4850765"/>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9525" y="1238250"/>
            <a:ext cx="8375015" cy="2676525"/>
          </a:xfrm>
          <a:prstGeom prst="rect">
            <a:avLst/>
          </a:prstGeom>
          <a:noFill/>
          <a:ln w="9525">
            <a:noFill/>
            <a:miter lim="800000"/>
          </a:ln>
        </p:spPr>
        <p:txBody>
          <a:bodyPr wrap="square">
            <a:spAutoFit/>
          </a:bodyPr>
          <a:lstStyle/>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b="1" dirty="0">
                <a:latin typeface="仿宋" panose="02010609060101010101" charset="-122"/>
                <a:ea typeface="仿宋" panose="02010609060101010101" charset="-122"/>
                <a:cs typeface="仿宋" panose="02010609060101010101" charset="-122"/>
                <a:sym typeface="+mn-ea"/>
              </a:rPr>
              <a:t>   </a:t>
            </a:r>
            <a:r>
              <a:rPr sz="1600" b="1" dirty="0">
                <a:latin typeface="仿宋" panose="02010609060101010101" charset="-122"/>
                <a:ea typeface="仿宋" panose="02010609060101010101" charset="-122"/>
                <a:cs typeface="仿宋" panose="02010609060101010101" charset="-122"/>
                <a:sym typeface="+mn-ea"/>
              </a:rPr>
              <a:t>2. 人员管理</a:t>
            </a:r>
            <a:endParaRPr sz="1600" b="1"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dirty="0">
                <a:latin typeface="仿宋" panose="02010609060101010101" charset="-122"/>
                <a:ea typeface="仿宋" panose="02010609060101010101" charset="-122"/>
                <a:cs typeface="仿宋" panose="02010609060101010101" charset="-122"/>
                <a:sym typeface="+mn-ea"/>
              </a:rPr>
              <a:t>  </a:t>
            </a:r>
            <a:r>
              <a:rPr sz="1600" dirty="0">
                <a:latin typeface="仿宋" panose="02010609060101010101" charset="-122"/>
                <a:ea typeface="仿宋" panose="02010609060101010101" charset="-122"/>
                <a:cs typeface="仿宋" panose="02010609060101010101" charset="-122"/>
                <a:sym typeface="+mn-ea"/>
              </a:rPr>
              <a:t>（1）确定涉密人员</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dirty="0">
                <a:latin typeface="仿宋" panose="02010609060101010101" charset="-122"/>
                <a:ea typeface="仿宋" panose="02010609060101010101" charset="-122"/>
                <a:cs typeface="仿宋" panose="02010609060101010101" charset="-122"/>
                <a:sym typeface="+mn-ea"/>
              </a:rPr>
              <a:t>    </a:t>
            </a:r>
            <a:r>
              <a:rPr sz="1600" dirty="0">
                <a:latin typeface="仿宋" panose="02010609060101010101" charset="-122"/>
                <a:ea typeface="仿宋" panose="02010609060101010101" charset="-122"/>
                <a:cs typeface="仿宋" panose="02010609060101010101" charset="-122"/>
                <a:sym typeface="+mn-ea"/>
              </a:rPr>
              <a:t>① 涉密高危人群：企业高管、科研开发人员、市场计划、高级营销人员、其他人</a:t>
            </a:r>
            <a:r>
              <a:rPr lang="en-US" sz="1600" dirty="0">
                <a:latin typeface="仿宋" panose="02010609060101010101" charset="-122"/>
                <a:ea typeface="仿宋" panose="02010609060101010101" charset="-122"/>
                <a:cs typeface="仿宋" panose="02010609060101010101" charset="-122"/>
                <a:sym typeface="+mn-ea"/>
              </a:rPr>
              <a:t>  </a:t>
            </a:r>
            <a:endParaRPr lang="en-US"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dirty="0">
                <a:latin typeface="仿宋" panose="02010609060101010101" charset="-122"/>
                <a:ea typeface="仿宋" panose="02010609060101010101" charset="-122"/>
                <a:cs typeface="仿宋" panose="02010609060101010101" charset="-122"/>
                <a:sym typeface="+mn-ea"/>
              </a:rPr>
              <a:t>       </a:t>
            </a:r>
            <a:r>
              <a:rPr sz="1600" dirty="0">
                <a:latin typeface="仿宋" panose="02010609060101010101" charset="-122"/>
                <a:ea typeface="仿宋" panose="02010609060101010101" charset="-122"/>
                <a:cs typeface="仿宋" panose="02010609060101010101" charset="-122"/>
                <a:sym typeface="+mn-ea"/>
              </a:rPr>
              <a:t>员（如总经理秘书，公司法务、财务、人力资源管理人员等）</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dirty="0">
                <a:latin typeface="仿宋" panose="02010609060101010101" charset="-122"/>
                <a:ea typeface="仿宋" panose="02010609060101010101" charset="-122"/>
                <a:cs typeface="仿宋" panose="02010609060101010101" charset="-122"/>
                <a:sym typeface="+mn-ea"/>
              </a:rPr>
              <a:t>    </a:t>
            </a:r>
            <a:r>
              <a:rPr sz="1600" dirty="0">
                <a:latin typeface="仿宋" panose="02010609060101010101" charset="-122"/>
                <a:ea typeface="仿宋" panose="02010609060101010101" charset="-122"/>
                <a:cs typeface="仿宋" panose="02010609060101010101" charset="-122"/>
                <a:sym typeface="+mn-ea"/>
              </a:rPr>
              <a:t>② 圈定涉密人员名单</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dirty="0">
                <a:latin typeface="仿宋" panose="02010609060101010101" charset="-122"/>
                <a:ea typeface="仿宋" panose="02010609060101010101" charset="-122"/>
                <a:cs typeface="仿宋" panose="02010609060101010101" charset="-122"/>
                <a:sym typeface="+mn-ea"/>
              </a:rPr>
              <a:t>    </a:t>
            </a:r>
            <a:r>
              <a:rPr sz="1600" dirty="0">
                <a:latin typeface="仿宋" panose="02010609060101010101" charset="-122"/>
                <a:ea typeface="仿宋" panose="02010609060101010101" charset="-122"/>
                <a:cs typeface="仿宋" panose="02010609060101010101" charset="-122"/>
                <a:sym typeface="+mn-ea"/>
              </a:rPr>
              <a:t>③ 建立商业秘密保护管理机构</a:t>
            </a:r>
            <a:endParaRPr sz="1600" dirty="0">
              <a:latin typeface="仿宋" panose="02010609060101010101" charset="-122"/>
              <a:ea typeface="仿宋" panose="02010609060101010101" charset="-122"/>
              <a:cs typeface="仿宋" panose="02010609060101010101" charset="-122"/>
              <a:sym typeface="+mn-ea"/>
            </a:endParaRPr>
          </a:p>
          <a:p>
            <a:pPr indent="406400" algn="l">
              <a:lnSpc>
                <a:spcPct val="150000"/>
              </a:lnSpc>
              <a:buClrTx/>
              <a:buSzTx/>
              <a:buFontTx/>
              <a:extLst>
                <a:ext uri="{35155182-B16C-46BC-9424-99874614C6A1}">
                  <wpsdc:indentchars xmlns:wpsdc="http://www.wps.cn/officeDocument/2017/drawingmlCustomData" val="200" checksum="1740828767"/>
                </a:ext>
              </a:extLst>
            </a:pPr>
            <a:r>
              <a:rPr lang="en-US" sz="1600" dirty="0">
                <a:latin typeface="仿宋" panose="02010609060101010101" charset="-122"/>
                <a:ea typeface="仿宋" panose="02010609060101010101" charset="-122"/>
                <a:cs typeface="仿宋" panose="02010609060101010101" charset="-122"/>
                <a:sym typeface="+mn-ea"/>
              </a:rPr>
              <a:t>    </a:t>
            </a:r>
            <a:r>
              <a:rPr sz="1600" dirty="0">
                <a:latin typeface="仿宋" panose="02010609060101010101" charset="-122"/>
                <a:ea typeface="仿宋" panose="02010609060101010101" charset="-122"/>
                <a:cs typeface="仿宋" panose="02010609060101010101" charset="-122"/>
                <a:sym typeface="+mn-ea"/>
              </a:rPr>
              <a:t>④ 划分员工权限，分类分级管理（不同秘密不同岗位不同权限不同职责）</a:t>
            </a:r>
            <a:endParaRPr sz="1600" dirty="0">
              <a:latin typeface="仿宋" panose="02010609060101010101" charset="-122"/>
              <a:ea typeface="仿宋" panose="02010609060101010101" charset="-122"/>
              <a:cs typeface="仿宋" panose="02010609060101010101" charset="-122"/>
              <a:sym typeface="+mn-ea"/>
            </a:endParaRPr>
          </a:p>
        </p:txBody>
      </p:sp>
      <p:sp>
        <p:nvSpPr>
          <p:cNvPr id="3" name="文本框 2"/>
          <p:cNvSpPr txBox="1">
            <a:spLocks noChangeArrowheads="1"/>
          </p:cNvSpPr>
          <p:nvPr/>
        </p:nvSpPr>
        <p:spPr bwMode="auto">
          <a:xfrm>
            <a:off x="114935" y="732155"/>
            <a:ext cx="467550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（二）商业秘密的保护措施——</a:t>
            </a:r>
            <a:r>
              <a:rPr lang="zh-CN" altLang="en-US" b="1" dirty="0">
                <a:solidFill>
                  <a:srgbClr val="FF0000"/>
                </a:solidFill>
                <a:latin typeface="楷体" panose="02010609060101010101" pitchFamily="49" charset="-122"/>
                <a:ea typeface="楷体" panose="02010609060101010101" pitchFamily="49" charset="-122"/>
              </a:rPr>
              <a:t>对内</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2" name="图片 1"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4" name="图片 3"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114935" y="292100"/>
            <a:ext cx="8768715" cy="4850765"/>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198755" y="935990"/>
            <a:ext cx="8746490" cy="4194810"/>
          </a:xfrm>
          <a:prstGeom prst="rect">
            <a:avLst/>
          </a:prstGeom>
          <a:noFill/>
          <a:ln w="9525">
            <a:noFill/>
            <a:miter lim="800000"/>
          </a:ln>
        </p:spPr>
        <p:txBody>
          <a:bodyPr wrap="square">
            <a:spAutoFit/>
          </a:bodyPr>
          <a:lstStyle/>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b="1" dirty="0">
                <a:latin typeface="仿宋" panose="02010609060101010101" charset="-122"/>
                <a:ea typeface="仿宋" panose="02010609060101010101" charset="-122"/>
                <a:cs typeface="仿宋" panose="02010609060101010101" charset="-122"/>
                <a:sym typeface="+mn-ea"/>
              </a:rPr>
              <a:t>2. 人员管理</a:t>
            </a:r>
            <a:endParaRPr sz="1600" b="1"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（2）入职</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① 审查员工提交的相关证书、文件</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② 对员工调查，了解其基本资料，包括履历的真实性，个人经济状况，个人背景，在原单位的职务，以及离职原因，是否已经与原单位解除劳动合同关系，是否负有竞业限制义务和商业秘密的保密义务，并请员工作出书面陈述或者承诺等基本情况，考察员工原有岗位与现任岗位任职的异同，慎重安排岗位。做好必要的招聘记录。招聘记录尤其需要载明员工要对填写内容的真实性负责。</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③ 详细考察员工的道德素质。</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④ 保密教育，释明规章制度和任职岗位的要求。根据单位的规章制度，确定员工的岗位及职责，考虑是否需要签署保密合同和竞业限制协议。</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⑤ 释明保密义务（竞业限制）的内容、范围、期限、责任等事项，约定补偿办法和违约责任；释明任职期间及离职（或退休）后知识产权权利归属的法律性质。</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⑥ 对员工自述其自有的技术、技能、知识产权予以充分尊重，并记录在案。</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⑦ 督促员工书面确认和承诺遵守规章制度。</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⑧ 做好必要的签约记录，完善员工的档案。</a:t>
            </a:r>
            <a:endParaRPr sz="1600" dirty="0">
              <a:latin typeface="仿宋" panose="02010609060101010101" charset="-122"/>
              <a:ea typeface="仿宋" panose="02010609060101010101" charset="-122"/>
              <a:cs typeface="仿宋" panose="02010609060101010101" charset="-122"/>
              <a:sym typeface="+mn-ea"/>
            </a:endParaRPr>
          </a:p>
        </p:txBody>
      </p:sp>
      <p:sp>
        <p:nvSpPr>
          <p:cNvPr id="3" name="文本框 2"/>
          <p:cNvSpPr txBox="1">
            <a:spLocks noChangeArrowheads="1"/>
          </p:cNvSpPr>
          <p:nvPr/>
        </p:nvSpPr>
        <p:spPr bwMode="auto">
          <a:xfrm>
            <a:off x="114935" y="541020"/>
            <a:ext cx="467550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（二）商业秘密的保护措施——</a:t>
            </a:r>
            <a:r>
              <a:rPr lang="zh-CN" altLang="en-US" b="1" dirty="0">
                <a:solidFill>
                  <a:srgbClr val="FF0000"/>
                </a:solidFill>
                <a:latin typeface="楷体" panose="02010609060101010101" pitchFamily="49" charset="-122"/>
                <a:ea typeface="楷体" panose="02010609060101010101" pitchFamily="49" charset="-122"/>
              </a:rPr>
              <a:t>对内</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2" name="图片 1"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4" name="图片 3"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114935" y="292100"/>
            <a:ext cx="8768715" cy="4850765"/>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198755" y="1096010"/>
            <a:ext cx="8746490" cy="3681730"/>
          </a:xfrm>
          <a:prstGeom prst="rect">
            <a:avLst/>
          </a:prstGeom>
          <a:noFill/>
          <a:ln w="9525">
            <a:noFill/>
            <a:miter lim="800000"/>
          </a:ln>
        </p:spPr>
        <p:txBody>
          <a:bodyPr wrap="square">
            <a:spAutoFit/>
          </a:bodyPr>
          <a:lstStyle/>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b="1" dirty="0">
                <a:latin typeface="仿宋" panose="02010609060101010101" charset="-122"/>
                <a:ea typeface="仿宋" panose="02010609060101010101" charset="-122"/>
                <a:cs typeface="仿宋" panose="02010609060101010101" charset="-122"/>
                <a:sym typeface="+mn-ea"/>
              </a:rPr>
              <a:t>2. 人员管理</a:t>
            </a:r>
            <a:endParaRPr sz="1600" b="1"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（3）转岗</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① 转岗原因：</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不能胜任该岗位工作；</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需要采取脱密措施的；</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伤、病需要长期休假的；</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劳动合同订立时所依据的客观情况发生重大变化的；</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行政管理、业务管理、研发管理需要转换岗位的。</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② 员工转岗，保护单位的知识产权不流失，降低商业秘密被泄密的风险。</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③ 转岗手续：</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对调离重要技术岗位或高级管理岗位的员工没有签署保密合同（竞业限</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制协议）的，应当补签；</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转换工作岗位、变更劳动合同中的相关内容、补充或变更保密合同或竞</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2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业限制协议；</a:t>
            </a:r>
            <a:endParaRPr sz="1600" dirty="0">
              <a:latin typeface="仿宋" panose="02010609060101010101" charset="-122"/>
              <a:ea typeface="仿宋" panose="02010609060101010101" charset="-122"/>
              <a:cs typeface="仿宋" panose="02010609060101010101" charset="-122"/>
              <a:sym typeface="+mn-ea"/>
            </a:endParaRPr>
          </a:p>
        </p:txBody>
      </p:sp>
      <p:sp>
        <p:nvSpPr>
          <p:cNvPr id="2" name="文本框 1"/>
          <p:cNvSpPr txBox="1">
            <a:spLocks noChangeArrowheads="1"/>
          </p:cNvSpPr>
          <p:nvPr/>
        </p:nvSpPr>
        <p:spPr bwMode="auto">
          <a:xfrm>
            <a:off x="114935" y="581025"/>
            <a:ext cx="467550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（二）商业秘密的保护措施——</a:t>
            </a:r>
            <a:r>
              <a:rPr lang="zh-CN" altLang="en-US" b="1" dirty="0">
                <a:solidFill>
                  <a:srgbClr val="FF0000"/>
                </a:solidFill>
                <a:latin typeface="楷体" panose="02010609060101010101" pitchFamily="49" charset="-122"/>
                <a:ea typeface="楷体" panose="02010609060101010101" pitchFamily="49" charset="-122"/>
              </a:rPr>
              <a:t>对内</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4" name="图片 3"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114935" y="292100"/>
            <a:ext cx="8768715" cy="4850765"/>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198755" y="842645"/>
            <a:ext cx="8746490" cy="4220845"/>
          </a:xfrm>
          <a:prstGeom prst="rect">
            <a:avLst/>
          </a:prstGeom>
          <a:noFill/>
          <a:ln w="9525">
            <a:noFill/>
            <a:miter lim="800000"/>
          </a:ln>
        </p:spPr>
        <p:txBody>
          <a:bodyPr wrap="square">
            <a:spAutoFit/>
          </a:bodyPr>
          <a:lstStyle/>
          <a:p>
            <a:pPr indent="355600" algn="l" eaLnBrk="1" latinLnBrk="0" hangingPunct="1">
              <a:lnSpc>
                <a:spcPts val="1600"/>
              </a:lnSpc>
              <a:buClrTx/>
              <a:buSzTx/>
              <a:buFontTx/>
              <a:extLst>
                <a:ext uri="{35155182-B16C-46BC-9424-99874614C6A1}">
                  <wpsdc:indentchars xmlns:wpsdc="http://www.wps.cn/officeDocument/2017/drawingmlCustomData" val="200" checksum="3837665281"/>
                </a:ext>
              </a:extLst>
            </a:pPr>
            <a:r>
              <a:rPr sz="1400" b="1" dirty="0">
                <a:latin typeface="仿宋" panose="02010609060101010101" charset="-122"/>
                <a:ea typeface="仿宋" panose="02010609060101010101" charset="-122"/>
                <a:cs typeface="仿宋" panose="02010609060101010101" charset="-122"/>
                <a:sym typeface="+mn-ea"/>
              </a:rPr>
              <a:t>2. 人员管理</a:t>
            </a:r>
            <a:endParaRPr sz="1400" b="1" dirty="0">
              <a:latin typeface="仿宋" panose="02010609060101010101" charset="-122"/>
              <a:ea typeface="仿宋" panose="02010609060101010101" charset="-122"/>
              <a:cs typeface="仿宋" panose="02010609060101010101" charset="-122"/>
              <a:sym typeface="+mn-ea"/>
            </a:endParaRPr>
          </a:p>
          <a:p>
            <a:pPr indent="355600" algn="l" eaLnBrk="1" latinLnBrk="0" hangingPunct="1">
              <a:lnSpc>
                <a:spcPts val="1700"/>
              </a:lnSpc>
              <a:buClrTx/>
              <a:buSzTx/>
              <a:buFontTx/>
              <a:extLst>
                <a:ext uri="{35155182-B16C-46BC-9424-99874614C6A1}">
                  <wpsdc:indentchars xmlns:wpsdc="http://www.wps.cn/officeDocument/2017/drawingmlCustomData" val="200" checksum="3837665281"/>
                </a:ext>
              </a:extLst>
            </a:pPr>
            <a:r>
              <a:rPr sz="1400" dirty="0">
                <a:latin typeface="仿宋" panose="02010609060101010101" charset="-122"/>
                <a:ea typeface="仿宋" panose="02010609060101010101" charset="-122"/>
                <a:cs typeface="仿宋" panose="02010609060101010101" charset="-122"/>
                <a:sym typeface="+mn-ea"/>
              </a:rPr>
              <a:t>（4）离职和退休</a:t>
            </a:r>
            <a:endParaRPr sz="1400" dirty="0">
              <a:latin typeface="仿宋" panose="02010609060101010101" charset="-122"/>
              <a:ea typeface="仿宋" panose="02010609060101010101" charset="-122"/>
              <a:cs typeface="仿宋" panose="02010609060101010101" charset="-122"/>
              <a:sym typeface="+mn-ea"/>
            </a:endParaRPr>
          </a:p>
          <a:p>
            <a:pPr indent="355600" algn="l" eaLnBrk="1" latinLnBrk="0" hangingPunct="1">
              <a:lnSpc>
                <a:spcPts val="1700"/>
              </a:lnSpc>
              <a:buClrTx/>
              <a:buSzTx/>
              <a:buFontTx/>
              <a:extLst>
                <a:ext uri="{35155182-B16C-46BC-9424-99874614C6A1}">
                  <wpsdc:indentchars xmlns:wpsdc="http://www.wps.cn/officeDocument/2017/drawingmlCustomData" val="200" checksum="3837665281"/>
                </a:ext>
              </a:extLst>
            </a:pPr>
            <a:r>
              <a:rPr sz="1400" dirty="0">
                <a:latin typeface="仿宋" panose="02010609060101010101" charset="-122"/>
                <a:ea typeface="仿宋" panose="02010609060101010101" charset="-122"/>
                <a:cs typeface="仿宋" panose="02010609060101010101" charset="-122"/>
                <a:sym typeface="+mn-ea"/>
              </a:rPr>
              <a:t>① 指定专人做好资料、文件、图纸及其设施、设备的交接工作，明示离职员工不得复制、拷贝、毁损文件、资料；返还所有涉密文件、资料和物品，离职之前签署《离职（保密）承诺书》，重申涉密人员对企业各类商业秘密信息的保密义务、竞业禁止义务、竞业限制义务、知识产权权利归属。</a:t>
            </a:r>
            <a:endParaRPr sz="1400" dirty="0">
              <a:latin typeface="仿宋" panose="02010609060101010101" charset="-122"/>
              <a:ea typeface="仿宋" panose="02010609060101010101" charset="-122"/>
              <a:cs typeface="仿宋" panose="02010609060101010101" charset="-122"/>
              <a:sym typeface="+mn-ea"/>
            </a:endParaRPr>
          </a:p>
          <a:p>
            <a:pPr indent="355600" algn="l" eaLnBrk="1" latinLnBrk="0" hangingPunct="1">
              <a:lnSpc>
                <a:spcPts val="1700"/>
              </a:lnSpc>
              <a:buClrTx/>
              <a:buSzTx/>
              <a:buFontTx/>
              <a:extLst>
                <a:ext uri="{35155182-B16C-46BC-9424-99874614C6A1}">
                  <wpsdc:indentchars xmlns:wpsdc="http://www.wps.cn/officeDocument/2017/drawingmlCustomData" val="200" checksum="3837665281"/>
                </a:ext>
              </a:extLst>
            </a:pPr>
            <a:r>
              <a:rPr sz="1400" dirty="0">
                <a:latin typeface="仿宋" panose="02010609060101010101" charset="-122"/>
                <a:ea typeface="仿宋" panose="02010609060101010101" charset="-122"/>
                <a:cs typeface="仿宋" panose="02010609060101010101" charset="-122"/>
                <a:sym typeface="+mn-ea"/>
              </a:rPr>
              <a:t>② 不得泄露、自行使用或者许可他人使用属于单位的商业秘密；</a:t>
            </a:r>
            <a:endParaRPr sz="1400" dirty="0">
              <a:latin typeface="仿宋" panose="02010609060101010101" charset="-122"/>
              <a:ea typeface="仿宋" panose="02010609060101010101" charset="-122"/>
              <a:cs typeface="仿宋" panose="02010609060101010101" charset="-122"/>
              <a:sym typeface="+mn-ea"/>
            </a:endParaRPr>
          </a:p>
          <a:p>
            <a:pPr indent="355600" algn="l" eaLnBrk="1" latinLnBrk="0" hangingPunct="1">
              <a:lnSpc>
                <a:spcPts val="1700"/>
              </a:lnSpc>
              <a:buClrTx/>
              <a:buSzTx/>
              <a:buFontTx/>
              <a:extLst>
                <a:ext uri="{35155182-B16C-46BC-9424-99874614C6A1}">
                  <wpsdc:indentchars xmlns:wpsdc="http://www.wps.cn/officeDocument/2017/drawingmlCustomData" val="200" checksum="3837665281"/>
                </a:ext>
              </a:extLst>
            </a:pPr>
            <a:r>
              <a:rPr sz="1400" dirty="0">
                <a:latin typeface="仿宋" panose="02010609060101010101" charset="-122"/>
                <a:ea typeface="仿宋" panose="02010609060101010101" charset="-122"/>
                <a:cs typeface="仿宋" panose="02010609060101010101" charset="-122"/>
                <a:sym typeface="+mn-ea"/>
              </a:rPr>
              <a:t>③ 不得泄露、传播单位的工作秘密；</a:t>
            </a:r>
            <a:endParaRPr sz="1400" dirty="0">
              <a:latin typeface="仿宋" panose="02010609060101010101" charset="-122"/>
              <a:ea typeface="仿宋" panose="02010609060101010101" charset="-122"/>
              <a:cs typeface="仿宋" panose="02010609060101010101" charset="-122"/>
              <a:sym typeface="+mn-ea"/>
            </a:endParaRPr>
          </a:p>
          <a:p>
            <a:pPr indent="355600" algn="l" eaLnBrk="1" latinLnBrk="0" hangingPunct="1">
              <a:lnSpc>
                <a:spcPts val="1700"/>
              </a:lnSpc>
              <a:buClrTx/>
              <a:buSzTx/>
              <a:buFontTx/>
              <a:extLst>
                <a:ext uri="{35155182-B16C-46BC-9424-99874614C6A1}">
                  <wpsdc:indentchars xmlns:wpsdc="http://www.wps.cn/officeDocument/2017/drawingmlCustomData" val="200" checksum="3837665281"/>
                </a:ext>
              </a:extLst>
            </a:pPr>
            <a:r>
              <a:rPr sz="1400" dirty="0">
                <a:latin typeface="仿宋" panose="02010609060101010101" charset="-122"/>
                <a:ea typeface="仿宋" panose="02010609060101010101" charset="-122"/>
                <a:cs typeface="仿宋" panose="02010609060101010101" charset="-122"/>
                <a:sym typeface="+mn-ea"/>
              </a:rPr>
              <a:t>④ 是否送达竞业限制义务解除告知书</a:t>
            </a:r>
            <a:endParaRPr sz="1400" dirty="0">
              <a:latin typeface="仿宋" panose="02010609060101010101" charset="-122"/>
              <a:ea typeface="仿宋" panose="02010609060101010101" charset="-122"/>
              <a:cs typeface="仿宋" panose="02010609060101010101" charset="-122"/>
              <a:sym typeface="+mn-ea"/>
            </a:endParaRPr>
          </a:p>
          <a:p>
            <a:pPr indent="355600" algn="l" eaLnBrk="1" latinLnBrk="0" hangingPunct="1">
              <a:lnSpc>
                <a:spcPts val="1700"/>
              </a:lnSpc>
              <a:buClrTx/>
              <a:buSzTx/>
              <a:buFontTx/>
              <a:extLst>
                <a:ext uri="{35155182-B16C-46BC-9424-99874614C6A1}">
                  <wpsdc:indentchars xmlns:wpsdc="http://www.wps.cn/officeDocument/2017/drawingmlCustomData" val="200" checksum="3837665281"/>
                </a:ext>
              </a:extLst>
            </a:pPr>
            <a:r>
              <a:rPr sz="1400" dirty="0">
                <a:latin typeface="仿宋" panose="02010609060101010101" charset="-122"/>
                <a:ea typeface="仿宋" panose="02010609060101010101" charset="-122"/>
                <a:cs typeface="仿宋" panose="02010609060101010101" charset="-122"/>
                <a:sym typeface="+mn-ea"/>
              </a:rPr>
              <a:t>⑤ 脱密期：脱密措施的适用时间不可超过6个月、不能与竞业限制同时约定、脱密期</a:t>
            </a:r>
            <a:endParaRPr sz="1400" dirty="0">
              <a:latin typeface="仿宋" panose="02010609060101010101" charset="-122"/>
              <a:ea typeface="仿宋" panose="02010609060101010101" charset="-122"/>
              <a:cs typeface="仿宋" panose="02010609060101010101" charset="-122"/>
              <a:sym typeface="+mn-ea"/>
            </a:endParaRPr>
          </a:p>
          <a:p>
            <a:pPr indent="355600" algn="l" eaLnBrk="1" latinLnBrk="0" hangingPunct="1">
              <a:lnSpc>
                <a:spcPts val="1700"/>
              </a:lnSpc>
              <a:buClrTx/>
              <a:buSzTx/>
              <a:buFontTx/>
              <a:extLst>
                <a:ext uri="{35155182-B16C-46BC-9424-99874614C6A1}">
                  <wpsdc:indentchars xmlns:wpsdc="http://www.wps.cn/officeDocument/2017/drawingmlCustomData" val="200" checksum="3837665281"/>
                </a:ext>
              </a:extLst>
            </a:pPr>
            <a:r>
              <a:rPr sz="1400" dirty="0">
                <a:latin typeface="仿宋" panose="02010609060101010101" charset="-122"/>
                <a:ea typeface="仿宋" panose="02010609060101010101" charset="-122"/>
                <a:cs typeface="仿宋" panose="02010609060101010101" charset="-122"/>
                <a:sym typeface="+mn-ea"/>
              </a:rPr>
              <a:t>中的具体脱密措施应当是合理的</a:t>
            </a:r>
            <a:endParaRPr sz="1400" dirty="0">
              <a:latin typeface="仿宋" panose="02010609060101010101" charset="-122"/>
              <a:ea typeface="仿宋" panose="02010609060101010101" charset="-122"/>
              <a:cs typeface="仿宋" panose="02010609060101010101" charset="-122"/>
              <a:sym typeface="+mn-ea"/>
            </a:endParaRPr>
          </a:p>
          <a:p>
            <a:pPr indent="355600" algn="l" eaLnBrk="1" latinLnBrk="0" hangingPunct="1">
              <a:lnSpc>
                <a:spcPts val="1700"/>
              </a:lnSpc>
              <a:buClrTx/>
              <a:buSzTx/>
              <a:buFontTx/>
              <a:extLst>
                <a:ext uri="{35155182-B16C-46BC-9424-99874614C6A1}">
                  <wpsdc:indentchars xmlns:wpsdc="http://www.wps.cn/officeDocument/2017/drawingmlCustomData" val="200" checksum="3837665281"/>
                </a:ext>
              </a:extLst>
            </a:pPr>
            <a:r>
              <a:rPr sz="1400" dirty="0">
                <a:latin typeface="仿宋" panose="02010609060101010101" charset="-122"/>
                <a:ea typeface="仿宋" panose="02010609060101010101" charset="-122"/>
                <a:cs typeface="仿宋" panose="02010609060101010101" charset="-122"/>
                <a:sym typeface="+mn-ea"/>
              </a:rPr>
              <a:t>⑥ 特别人员的特别规定：</a:t>
            </a:r>
            <a:endParaRPr sz="1400" dirty="0">
              <a:latin typeface="仿宋" panose="02010609060101010101" charset="-122"/>
              <a:ea typeface="仿宋" panose="02010609060101010101" charset="-122"/>
              <a:cs typeface="仿宋" panose="02010609060101010101" charset="-122"/>
              <a:sym typeface="+mn-ea"/>
            </a:endParaRPr>
          </a:p>
          <a:p>
            <a:pPr indent="355600" algn="l" eaLnBrk="1" latinLnBrk="0" hangingPunct="1">
              <a:lnSpc>
                <a:spcPts val="1700"/>
              </a:lnSpc>
              <a:buClrTx/>
              <a:buSzTx/>
              <a:buFontTx/>
              <a:extLst>
                <a:ext uri="{35155182-B16C-46BC-9424-99874614C6A1}">
                  <wpsdc:indentchars xmlns:wpsdc="http://www.wps.cn/officeDocument/2017/drawingmlCustomData" val="200" checksum="3837665281"/>
                </a:ext>
              </a:extLst>
            </a:pPr>
            <a:r>
              <a:rPr sz="1400" dirty="0">
                <a:latin typeface="仿宋" panose="02010609060101010101" charset="-122"/>
                <a:ea typeface="仿宋" panose="02010609060101010101" charset="-122"/>
                <a:cs typeface="仿宋" panose="02010609060101010101" charset="-122"/>
                <a:sym typeface="+mn-ea"/>
              </a:rPr>
              <a:t>a. 对承担国家科技计划项目或者重要科研任务的企事业单位的科技人员，在科研任务</a:t>
            </a:r>
            <a:endParaRPr sz="1400" dirty="0">
              <a:latin typeface="仿宋" panose="02010609060101010101" charset="-122"/>
              <a:ea typeface="仿宋" panose="02010609060101010101" charset="-122"/>
              <a:cs typeface="仿宋" panose="02010609060101010101" charset="-122"/>
              <a:sym typeface="+mn-ea"/>
            </a:endParaRPr>
          </a:p>
          <a:p>
            <a:pPr indent="355600" algn="l" eaLnBrk="1" latinLnBrk="0" hangingPunct="1">
              <a:lnSpc>
                <a:spcPts val="1700"/>
              </a:lnSpc>
              <a:buClrTx/>
              <a:buSzTx/>
              <a:buFontTx/>
              <a:extLst>
                <a:ext uri="{35155182-B16C-46BC-9424-99874614C6A1}">
                  <wpsdc:indentchars xmlns:wpsdc="http://www.wps.cn/officeDocument/2017/drawingmlCustomData" val="200" checksum="3837665281"/>
                </a:ext>
              </a:extLst>
            </a:pPr>
            <a:r>
              <a:rPr sz="1400" dirty="0">
                <a:latin typeface="仿宋" panose="02010609060101010101" charset="-122"/>
                <a:ea typeface="仿宋" panose="02010609060101010101" charset="-122"/>
                <a:cs typeface="仿宋" panose="02010609060101010101" charset="-122"/>
                <a:sym typeface="+mn-ea"/>
              </a:rPr>
              <a:t>尚未结束前要求调离、辞职，并可能泄露国家重大科技计划项目或者科研任务所涉及的</a:t>
            </a:r>
            <a:endParaRPr sz="1400" dirty="0">
              <a:latin typeface="仿宋" panose="02010609060101010101" charset="-122"/>
              <a:ea typeface="仿宋" panose="02010609060101010101" charset="-122"/>
              <a:cs typeface="仿宋" panose="02010609060101010101" charset="-122"/>
              <a:sym typeface="+mn-ea"/>
            </a:endParaRPr>
          </a:p>
          <a:p>
            <a:pPr indent="355600" algn="l" eaLnBrk="1" latinLnBrk="0" hangingPunct="1">
              <a:lnSpc>
                <a:spcPts val="1700"/>
              </a:lnSpc>
              <a:buClrTx/>
              <a:buSzTx/>
              <a:buFontTx/>
              <a:extLst>
                <a:ext uri="{35155182-B16C-46BC-9424-99874614C6A1}">
                  <wpsdc:indentchars xmlns:wpsdc="http://www.wps.cn/officeDocument/2017/drawingmlCustomData" val="200" checksum="3837665281"/>
                </a:ext>
              </a:extLst>
            </a:pPr>
            <a:r>
              <a:rPr sz="1400" dirty="0">
                <a:latin typeface="仿宋" panose="02010609060101010101" charset="-122"/>
                <a:ea typeface="仿宋" panose="02010609060101010101" charset="-122"/>
                <a:cs typeface="仿宋" panose="02010609060101010101" charset="-122"/>
                <a:sym typeface="+mn-ea"/>
              </a:rPr>
              <a:t>技术秘密，危及国家安全和利益的，原则上不予批准。《关于加强科技人员流动中技术</a:t>
            </a:r>
            <a:endParaRPr sz="1400" dirty="0">
              <a:latin typeface="仿宋" panose="02010609060101010101" charset="-122"/>
              <a:ea typeface="仿宋" panose="02010609060101010101" charset="-122"/>
              <a:cs typeface="仿宋" panose="02010609060101010101" charset="-122"/>
              <a:sym typeface="+mn-ea"/>
            </a:endParaRPr>
          </a:p>
          <a:p>
            <a:pPr indent="355600" algn="l" eaLnBrk="1" latinLnBrk="0" hangingPunct="1">
              <a:lnSpc>
                <a:spcPts val="1700"/>
              </a:lnSpc>
              <a:buClrTx/>
              <a:buSzTx/>
              <a:buFontTx/>
              <a:extLst>
                <a:ext uri="{35155182-B16C-46BC-9424-99874614C6A1}">
                  <wpsdc:indentchars xmlns:wpsdc="http://www.wps.cn/officeDocument/2017/drawingmlCustomData" val="200" checksum="3837665281"/>
                </a:ext>
              </a:extLst>
            </a:pPr>
            <a:r>
              <a:rPr sz="1400" dirty="0">
                <a:latin typeface="仿宋" panose="02010609060101010101" charset="-122"/>
                <a:ea typeface="仿宋" panose="02010609060101010101" charset="-122"/>
                <a:cs typeface="仿宋" panose="02010609060101010101" charset="-122"/>
                <a:sym typeface="+mn-ea"/>
              </a:rPr>
              <a:t>秘密管理的若干意见》第3条。</a:t>
            </a:r>
            <a:endParaRPr sz="1400" dirty="0">
              <a:latin typeface="仿宋" panose="02010609060101010101" charset="-122"/>
              <a:ea typeface="仿宋" panose="02010609060101010101" charset="-122"/>
              <a:cs typeface="仿宋" panose="02010609060101010101" charset="-122"/>
              <a:sym typeface="+mn-ea"/>
            </a:endParaRPr>
          </a:p>
          <a:p>
            <a:pPr indent="355600" algn="l" eaLnBrk="1" latinLnBrk="0" hangingPunct="1">
              <a:lnSpc>
                <a:spcPts val="1700"/>
              </a:lnSpc>
              <a:buClrTx/>
              <a:buSzTx/>
              <a:buFontTx/>
              <a:extLst>
                <a:ext uri="{35155182-B16C-46BC-9424-99874614C6A1}">
                  <wpsdc:indentchars xmlns:wpsdc="http://www.wps.cn/officeDocument/2017/drawingmlCustomData" val="200" checksum="3837665281"/>
                </a:ext>
              </a:extLst>
            </a:pPr>
            <a:r>
              <a:rPr sz="1400" dirty="0">
                <a:latin typeface="仿宋" panose="02010609060101010101" charset="-122"/>
                <a:ea typeface="仿宋" panose="02010609060101010101" charset="-122"/>
                <a:cs typeface="仿宋" panose="02010609060101010101" charset="-122"/>
                <a:sym typeface="+mn-ea"/>
              </a:rPr>
              <a:t>b. 企事业单位所拥有的技术秘密，依据国家科学技术委员会、国家保密局《科学技</a:t>
            </a:r>
            <a:endParaRPr sz="1400" dirty="0">
              <a:latin typeface="仿宋" panose="02010609060101010101" charset="-122"/>
              <a:ea typeface="仿宋" panose="02010609060101010101" charset="-122"/>
              <a:cs typeface="仿宋" panose="02010609060101010101" charset="-122"/>
              <a:sym typeface="+mn-ea"/>
            </a:endParaRPr>
          </a:p>
          <a:p>
            <a:pPr indent="355600" algn="l" eaLnBrk="1" latinLnBrk="0" hangingPunct="1">
              <a:lnSpc>
                <a:spcPts val="1700"/>
              </a:lnSpc>
              <a:buClrTx/>
              <a:buSzTx/>
              <a:buFontTx/>
              <a:extLst>
                <a:ext uri="{35155182-B16C-46BC-9424-99874614C6A1}">
                  <wpsdc:indentchars xmlns:wpsdc="http://www.wps.cn/officeDocument/2017/drawingmlCustomData" val="200" checksum="3837665281"/>
                </a:ext>
              </a:extLst>
            </a:pPr>
            <a:r>
              <a:rPr sz="1400" dirty="0">
                <a:latin typeface="仿宋" panose="02010609060101010101" charset="-122"/>
                <a:ea typeface="仿宋" panose="02010609060101010101" charset="-122"/>
                <a:cs typeface="仿宋" panose="02010609060101010101" charset="-122"/>
                <a:sym typeface="+mn-ea"/>
              </a:rPr>
              <a:t>术保密规定》确定国家科学技术秘密时，涉密人员调离、辞职时，应当经确定密级的主</a:t>
            </a:r>
            <a:endParaRPr sz="1400" dirty="0">
              <a:latin typeface="仿宋" panose="02010609060101010101" charset="-122"/>
              <a:ea typeface="仿宋" panose="02010609060101010101" charset="-122"/>
              <a:cs typeface="仿宋" panose="02010609060101010101" charset="-122"/>
              <a:sym typeface="+mn-ea"/>
            </a:endParaRPr>
          </a:p>
          <a:p>
            <a:pPr indent="355600" algn="l" eaLnBrk="1" latinLnBrk="0" hangingPunct="1">
              <a:lnSpc>
                <a:spcPts val="1700"/>
              </a:lnSpc>
              <a:buClrTx/>
              <a:buSzTx/>
              <a:buFontTx/>
              <a:extLst>
                <a:ext uri="{35155182-B16C-46BC-9424-99874614C6A1}">
                  <wpsdc:indentchars xmlns:wpsdc="http://www.wps.cn/officeDocument/2017/drawingmlCustomData" val="200" checksum="3837665281"/>
                </a:ext>
              </a:extLst>
            </a:pPr>
            <a:r>
              <a:rPr sz="1400" dirty="0">
                <a:latin typeface="仿宋" panose="02010609060101010101" charset="-122"/>
                <a:ea typeface="仿宋" panose="02010609060101010101" charset="-122"/>
                <a:cs typeface="仿宋" panose="02010609060101010101" charset="-122"/>
                <a:sym typeface="+mn-ea"/>
              </a:rPr>
              <a:t>管部门批准，并对其进行保密教育。未经批准擅自离职的，依法追究当事人及用人单位</a:t>
            </a:r>
            <a:endParaRPr sz="1400" dirty="0">
              <a:latin typeface="仿宋" panose="02010609060101010101" charset="-122"/>
              <a:ea typeface="仿宋" panose="02010609060101010101" charset="-122"/>
              <a:cs typeface="仿宋" panose="02010609060101010101" charset="-122"/>
              <a:sym typeface="+mn-ea"/>
            </a:endParaRPr>
          </a:p>
          <a:p>
            <a:pPr indent="355600" algn="l" eaLnBrk="1" latinLnBrk="0" hangingPunct="1">
              <a:lnSpc>
                <a:spcPts val="1700"/>
              </a:lnSpc>
              <a:buClrTx/>
              <a:buSzTx/>
              <a:buFontTx/>
              <a:extLst>
                <a:ext uri="{35155182-B16C-46BC-9424-99874614C6A1}">
                  <wpsdc:indentchars xmlns:wpsdc="http://www.wps.cn/officeDocument/2017/drawingmlCustomData" val="200" checksum="3837665281"/>
                </a:ext>
              </a:extLst>
            </a:pPr>
            <a:r>
              <a:rPr sz="1400" dirty="0">
                <a:latin typeface="仿宋" panose="02010609060101010101" charset="-122"/>
                <a:ea typeface="仿宋" panose="02010609060101010101" charset="-122"/>
                <a:cs typeface="仿宋" panose="02010609060101010101" charset="-122"/>
                <a:sym typeface="+mn-ea"/>
              </a:rPr>
              <a:t>负责人的行政责任。《关于加强科技人员流动中技术秘密管理的若干意见》第4条。</a:t>
            </a:r>
            <a:endParaRPr sz="1400" dirty="0">
              <a:latin typeface="仿宋" panose="02010609060101010101" charset="-122"/>
              <a:ea typeface="仿宋" panose="02010609060101010101" charset="-122"/>
              <a:cs typeface="仿宋" panose="02010609060101010101" charset="-122"/>
              <a:sym typeface="+mn-ea"/>
            </a:endParaRPr>
          </a:p>
        </p:txBody>
      </p:sp>
      <p:sp>
        <p:nvSpPr>
          <p:cNvPr id="3" name="文本框 2"/>
          <p:cNvSpPr txBox="1">
            <a:spLocks noChangeArrowheads="1"/>
          </p:cNvSpPr>
          <p:nvPr/>
        </p:nvSpPr>
        <p:spPr bwMode="auto">
          <a:xfrm>
            <a:off x="114935" y="487680"/>
            <a:ext cx="467550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（二）商业秘密的保护措施——</a:t>
            </a:r>
            <a:r>
              <a:rPr lang="zh-CN" altLang="en-US" b="1" dirty="0">
                <a:solidFill>
                  <a:srgbClr val="FF0000"/>
                </a:solidFill>
                <a:latin typeface="楷体" panose="02010609060101010101" pitchFamily="49" charset="-122"/>
                <a:ea typeface="楷体" panose="02010609060101010101" pitchFamily="49" charset="-122"/>
              </a:rPr>
              <a:t>对内</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2" name="图片 1"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4" name="图片 3"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114935" y="292100"/>
            <a:ext cx="8768715" cy="4850765"/>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198755" y="1180465"/>
            <a:ext cx="8746490" cy="3497580"/>
          </a:xfrm>
          <a:prstGeom prst="rect">
            <a:avLst/>
          </a:prstGeom>
          <a:noFill/>
          <a:ln w="9525">
            <a:noFill/>
            <a:miter lim="800000"/>
          </a:ln>
        </p:spPr>
        <p:txBody>
          <a:bodyPr wrap="square">
            <a:spAutoFit/>
          </a:bodyPr>
          <a:lstStyle/>
          <a:p>
            <a:pPr indent="406400" algn="l" eaLnBrk="1" latinLnBrk="0" hangingPunct="1">
              <a:lnSpc>
                <a:spcPts val="1600"/>
              </a:lnSpc>
              <a:buClrTx/>
              <a:buSzTx/>
              <a:buFontTx/>
              <a:extLst>
                <a:ext uri="{35155182-B16C-46BC-9424-99874614C6A1}">
                  <wpsdc:indentchars xmlns:wpsdc="http://www.wps.cn/officeDocument/2017/drawingmlCustomData" val="200" checksum="1740828767"/>
                </a:ext>
              </a:extLst>
            </a:pPr>
            <a:r>
              <a:rPr sz="1600" b="1" dirty="0">
                <a:latin typeface="仿宋" panose="02010609060101010101" charset="-122"/>
                <a:ea typeface="仿宋" panose="02010609060101010101" charset="-122"/>
                <a:cs typeface="仿宋" panose="02010609060101010101" charset="-122"/>
                <a:sym typeface="+mn-ea"/>
              </a:rPr>
              <a:t>1. 申请专利</a:t>
            </a:r>
            <a:endParaRPr sz="1600" b="1"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公司技术信息采取专利还是商业秘密保护 ，应综合考虑如下因素： </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（1）反向工程的难易。如果不可能或很难反向工程获得该技术，则商业秘密保护较为适宜；否则以专利保护为宜。 </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（2）“保质期限”。如果成果保质期比专利保护期限要短，可选择专利保护；如果该科技成果的保质期要远比专利保护期长，选择商业秘密保护方式 为宜。</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（3）获得专利的可能性。权利人将技术成果申请专利前须评估，如果被授予专利的可能性过低，以商业秘密保护为宜，以免“赔了夫人又折兵”。 </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（4）经济价值的大小。专利保护需要支付专利费用；而对于经济价值较小的科技成果则选择以商业秘密的方式加以保护，以免投资大于回报。 公司将 一项完整的技术进行分解，对于其中保密性差的技术申请专利，而将技术的 核心部分作为商业秘密加以保护 </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（5）单位保密能力强的，可以采用商业秘密的方式保护。</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（6）技术信息先进性程度高的，可以先采用商业秘密保护；技术信息可能丧失先进性或者可能被他人申请专利的，应当采用专利保护。</a:t>
            </a:r>
            <a:endParaRPr sz="1600" dirty="0">
              <a:latin typeface="仿宋" panose="02010609060101010101" charset="-122"/>
              <a:ea typeface="仿宋" panose="02010609060101010101" charset="-122"/>
              <a:cs typeface="仿宋" panose="02010609060101010101" charset="-122"/>
              <a:sym typeface="+mn-ea"/>
            </a:endParaRPr>
          </a:p>
        </p:txBody>
      </p:sp>
      <p:sp>
        <p:nvSpPr>
          <p:cNvPr id="3" name="文本框 2"/>
          <p:cNvSpPr txBox="1">
            <a:spLocks noChangeArrowheads="1"/>
          </p:cNvSpPr>
          <p:nvPr/>
        </p:nvSpPr>
        <p:spPr bwMode="auto">
          <a:xfrm>
            <a:off x="114935" y="647700"/>
            <a:ext cx="467550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（二）商业秘密的保护措施——对</a:t>
            </a:r>
            <a:r>
              <a:rPr lang="zh-CN" altLang="en-US" b="1" dirty="0">
                <a:solidFill>
                  <a:srgbClr val="FF0000"/>
                </a:solidFill>
                <a:latin typeface="楷体" panose="02010609060101010101" pitchFamily="49" charset="-122"/>
                <a:ea typeface="楷体" panose="02010609060101010101" pitchFamily="49" charset="-122"/>
              </a:rPr>
              <a:t>外</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2" name="图片 1"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4" name="图片 3"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114935" y="292100"/>
            <a:ext cx="8768715" cy="4850765"/>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198755" y="1113790"/>
            <a:ext cx="8746490" cy="3743325"/>
          </a:xfrm>
          <a:prstGeom prst="rect">
            <a:avLst/>
          </a:prstGeom>
          <a:noFill/>
          <a:ln w="9525">
            <a:noFill/>
            <a:miter lim="800000"/>
          </a:ln>
        </p:spPr>
        <p:txBody>
          <a:bodyPr wrap="square">
            <a:spAutoFit/>
          </a:bodyPr>
          <a:lstStyle/>
          <a:p>
            <a:pPr indent="406400" algn="l" eaLnBrk="1" latinLnBrk="0" hangingPunct="1">
              <a:lnSpc>
                <a:spcPts val="1600"/>
              </a:lnSpc>
              <a:buClrTx/>
              <a:buSzTx/>
              <a:buFontTx/>
              <a:extLst>
                <a:ext uri="{35155182-B16C-46BC-9424-99874614C6A1}">
                  <wpsdc:indentchars xmlns:wpsdc="http://www.wps.cn/officeDocument/2017/drawingmlCustomData" val="200" checksum="1740828767"/>
                </a:ext>
              </a:extLst>
            </a:pPr>
            <a:r>
              <a:rPr sz="1600" b="1" dirty="0">
                <a:latin typeface="仿宋" panose="02010609060101010101" charset="-122"/>
                <a:ea typeface="仿宋" panose="02010609060101010101" charset="-122"/>
                <a:cs typeface="仿宋" panose="02010609060101010101" charset="-122"/>
                <a:sym typeface="+mn-ea"/>
              </a:rPr>
              <a:t>2. 著作权登记</a:t>
            </a:r>
            <a:endParaRPr sz="1600" b="1"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计算机软件选择以著作权还是商业秘密保护比较好?</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①软件著作权保护的是由开发者独立开发，并已固定在某种有形物体上的软件作品，不延及开发软件所用的思想、处理过程、操作方法或者数学概念等；</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②商业秘密的保护则较为宽泛，不论是具有外在表现形式的物质载体，还是企业的经营理念或是技术代码，企业均可以通过商业秘密来加以保护。</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③商业秘密对于技术信息的保护就比著作权更加全面。若仅以著作权对计算机软件进行保护，很容易被他人钻了空子，盗走了技术信息的实质内容还无法进行维权。</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④在计算机软件的保护问题上，权利人可以选择以著作权和商业秘密保护并用的方式，对于自己开发出来的软件，第一时间向国家版权局申请《著作权登记证书》，以便在发生著作权争议时明晰自己的权利人地位；同时，还应将该计算机软件作为自己的商业秘密，通过制定保密制度， 采取保密措施等手段加以保护。</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⑤ 与计算机软件性质相类似的，如工程设计图、产品设计图、地图、示意图等图形作品和模型作品等的保护问题上，权利人也都可以选择以著作权和商业秘密保护并用的方式，从而更好的保护自己的知识产权成果。</a:t>
            </a:r>
            <a:endParaRPr sz="1600" dirty="0">
              <a:latin typeface="仿宋" panose="02010609060101010101" charset="-122"/>
              <a:ea typeface="仿宋" panose="02010609060101010101" charset="-122"/>
              <a:cs typeface="仿宋" panose="02010609060101010101" charset="-122"/>
              <a:sym typeface="+mn-ea"/>
            </a:endParaRPr>
          </a:p>
        </p:txBody>
      </p:sp>
      <p:sp>
        <p:nvSpPr>
          <p:cNvPr id="3" name="文本框 2"/>
          <p:cNvSpPr txBox="1">
            <a:spLocks noChangeArrowheads="1"/>
          </p:cNvSpPr>
          <p:nvPr/>
        </p:nvSpPr>
        <p:spPr bwMode="auto">
          <a:xfrm>
            <a:off x="114935" y="629920"/>
            <a:ext cx="467550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（二）商业秘密的保护措施——对</a:t>
            </a:r>
            <a:r>
              <a:rPr lang="zh-CN" altLang="en-US" b="1" dirty="0">
                <a:solidFill>
                  <a:srgbClr val="FF0000"/>
                </a:solidFill>
                <a:latin typeface="楷体" panose="02010609060101010101" pitchFamily="49" charset="-122"/>
                <a:ea typeface="楷体" panose="02010609060101010101" pitchFamily="49" charset="-122"/>
              </a:rPr>
              <a:t>外</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2" name="图片 1"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4" name="图片 3"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114935" y="292100"/>
            <a:ext cx="8768715" cy="4850765"/>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198755" y="1464945"/>
            <a:ext cx="8746490" cy="2061210"/>
          </a:xfrm>
          <a:prstGeom prst="rect">
            <a:avLst/>
          </a:prstGeom>
          <a:noFill/>
          <a:ln w="9525">
            <a:noFill/>
            <a:miter lim="800000"/>
          </a:ln>
        </p:spPr>
        <p:txBody>
          <a:bodyPr wrap="square">
            <a:spAutoFit/>
          </a:bodyPr>
          <a:lstStyle/>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sz="1600" b="1" dirty="0">
                <a:latin typeface="仿宋" panose="02010609060101010101" charset="-122"/>
                <a:ea typeface="仿宋" panose="02010609060101010101" charset="-122"/>
                <a:cs typeface="仿宋" panose="02010609060101010101" charset="-122"/>
                <a:sym typeface="+mn-ea"/>
              </a:rPr>
              <a:t>3. 与业务合作方签订保密协议</a:t>
            </a:r>
            <a:endParaRPr sz="1600" b="1"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①与可能取得商业秘密信息的供应商、经(代)销商、批发商、销售商、</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转包商等其他可能接触或持有商业秘密的合作伙伴签订《保密协议》。</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②与律师事务所、会计师事务所、资产评估机构、司法鉴定机构等等可能接触商业秘密的机构签订《保密协议》。</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③科技类公司，或者公司有进行技术研发、技术转让等业务</a:t>
            </a:r>
            <a:r>
              <a:rPr lang="zh-CN" sz="1600" dirty="0">
                <a:latin typeface="仿宋" panose="02010609060101010101" charset="-122"/>
                <a:ea typeface="仿宋" panose="02010609060101010101" charset="-122"/>
                <a:cs typeface="仿宋" panose="02010609060101010101" charset="-122"/>
                <a:sym typeface="+mn-ea"/>
              </a:rPr>
              <a:t>，</a:t>
            </a:r>
            <a:r>
              <a:rPr sz="1600" dirty="0">
                <a:latin typeface="仿宋" panose="02010609060101010101" charset="-122"/>
                <a:ea typeface="仿宋" panose="02010609060101010101" charset="-122"/>
                <a:cs typeface="仿宋" panose="02010609060101010101" charset="-122"/>
                <a:sym typeface="+mn-ea"/>
              </a:rPr>
              <a:t>应该知道公司在相关的合同中增加保密条款或另行签订《保密协议》，避免泄 密或者出现知识产权归属争议。</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④在客户涉及自己商业秘密的项目进行谈判之前，与对方签订《保密协议》。</a:t>
            </a:r>
            <a:endParaRPr sz="1600" dirty="0">
              <a:latin typeface="仿宋" panose="02010609060101010101" charset="-122"/>
              <a:ea typeface="仿宋" panose="02010609060101010101" charset="-122"/>
              <a:cs typeface="仿宋" panose="02010609060101010101" charset="-122"/>
              <a:sym typeface="+mn-ea"/>
            </a:endParaRPr>
          </a:p>
        </p:txBody>
      </p:sp>
      <p:sp>
        <p:nvSpPr>
          <p:cNvPr id="3" name="文本框 2"/>
          <p:cNvSpPr txBox="1">
            <a:spLocks noChangeArrowheads="1"/>
          </p:cNvSpPr>
          <p:nvPr/>
        </p:nvSpPr>
        <p:spPr bwMode="auto">
          <a:xfrm>
            <a:off x="114935" y="741045"/>
            <a:ext cx="467550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（二）商业秘密的保护措施——对</a:t>
            </a:r>
            <a:r>
              <a:rPr lang="zh-CN" altLang="en-US" b="1" dirty="0">
                <a:solidFill>
                  <a:srgbClr val="FF0000"/>
                </a:solidFill>
                <a:latin typeface="楷体" panose="02010609060101010101" pitchFamily="49" charset="-122"/>
                <a:ea typeface="楷体" panose="02010609060101010101" pitchFamily="49" charset="-122"/>
              </a:rPr>
              <a:t>外</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2" name="图片 1"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4" name="图片 3"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114935" y="292100"/>
            <a:ext cx="8768715" cy="4850765"/>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198755" y="710565"/>
            <a:ext cx="8746490" cy="4451350"/>
          </a:xfrm>
          <a:prstGeom prst="rect">
            <a:avLst/>
          </a:prstGeom>
          <a:noFill/>
          <a:ln w="9525">
            <a:noFill/>
            <a:miter lim="800000"/>
          </a:ln>
        </p:spPr>
        <p:txBody>
          <a:bodyPr wrap="square">
            <a:spAutoFit/>
          </a:bodyPr>
          <a:lstStyle/>
          <a:p>
            <a:pPr indent="406400" algn="l" eaLnBrk="1" latinLnBrk="0" hangingPunct="1">
              <a:lnSpc>
                <a:spcPts val="1700"/>
              </a:lnSpc>
              <a:buClrTx/>
              <a:buSzTx/>
              <a:buFontTx/>
              <a:extLst>
                <a:ext uri="{35155182-B16C-46BC-9424-99874614C6A1}">
                  <wpsdc:indentchars xmlns:wpsdc="http://www.wps.cn/officeDocument/2017/drawingmlCustomData" val="200" checksum="1740828767"/>
                </a:ext>
              </a:extLst>
            </a:pPr>
            <a:r>
              <a:rPr lang="en-US" sz="1600" b="1" dirty="0">
                <a:latin typeface="仿宋" panose="02010609060101010101" charset="-122"/>
                <a:ea typeface="仿宋" panose="02010609060101010101" charset="-122"/>
                <a:cs typeface="仿宋" panose="02010609060101010101" charset="-122"/>
                <a:sym typeface="+mn-ea"/>
              </a:rPr>
              <a:t>4.</a:t>
            </a:r>
            <a:r>
              <a:rPr sz="1600" b="1" dirty="0">
                <a:latin typeface="仿宋" panose="02010609060101010101" charset="-122"/>
                <a:ea typeface="仿宋" panose="02010609060101010101" charset="-122"/>
                <a:cs typeface="仿宋" panose="02010609060101010101" charset="-122"/>
                <a:sym typeface="+mn-ea"/>
              </a:rPr>
              <a:t>对外交流</a:t>
            </a:r>
            <a:endParaRPr sz="1600" b="1"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17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（1）展览宣传</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17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企事业单位在参加各类展览会、成果展示、成果汇报会上，  应当避免涉及商业秘密的信   息或者可能泄露商业秘密的资讯、信息、资料、图片以及易于直观目测、分析的设施、设备   等予以披露和展示。</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17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（2）成果发布</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17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企事业单位参加技术交流会、成果论证会、技术鉴定会时，  应当避免展示核心技术资料，  确有必要展示的，应当将有关材料标注密级，并指定特定的会议人员接收和返还，并和与会   人员、鉴定人员签订保密协议。</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17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根据国家及各省市的有关规定，国家公务员、技术鉴定人、技术经纪人等执行公务或者   接触企事业单位商业秘密的人员均负有保密义务。</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17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控制和核定研发人员发表论文、文章的实质性内容，  尤其是对核心技术的研发思路和具   体描述应予以限制。</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17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（3）接待来宾</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17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企事业单位对涉密区域应当设立警示区域和警示标牌，婉拒来访人员进入。</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17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对于涉及商业秘密或者可能泄露商业秘密信息的资讯、文件、资料、图纸等整理收纳，     放置在无法直接看到的地方。</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17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必要时应当明示来访人员，勿进入注有特别警示标记的区域或者接触标注有密级的文件要求来访者签署保密承诺</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ts val="17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（4）对新闻报道、会议材料、经验交流材料、论文发表审查。</a:t>
            </a:r>
            <a:endParaRPr sz="1600" dirty="0">
              <a:latin typeface="仿宋" panose="02010609060101010101" charset="-122"/>
              <a:ea typeface="仿宋" panose="02010609060101010101" charset="-122"/>
              <a:cs typeface="仿宋" panose="02010609060101010101" charset="-122"/>
              <a:sym typeface="+mn-ea"/>
            </a:endParaRPr>
          </a:p>
        </p:txBody>
      </p:sp>
      <p:sp>
        <p:nvSpPr>
          <p:cNvPr id="3" name="文本框 2"/>
          <p:cNvSpPr txBox="1">
            <a:spLocks noChangeArrowheads="1"/>
          </p:cNvSpPr>
          <p:nvPr/>
        </p:nvSpPr>
        <p:spPr bwMode="auto">
          <a:xfrm>
            <a:off x="114935" y="389890"/>
            <a:ext cx="467550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（二）商业秘密的保护措施——对</a:t>
            </a:r>
            <a:r>
              <a:rPr lang="zh-CN" altLang="en-US" b="1" dirty="0">
                <a:solidFill>
                  <a:srgbClr val="FF0000"/>
                </a:solidFill>
                <a:latin typeface="楷体" panose="02010609060101010101" pitchFamily="49" charset="-122"/>
                <a:ea typeface="楷体" panose="02010609060101010101" pitchFamily="49" charset="-122"/>
              </a:rPr>
              <a:t>外</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2" name="图片 1"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4" name="图片 3"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91783"/>
            <a:ext cx="8623300"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449263" y="1141882"/>
            <a:ext cx="8168755" cy="4107815"/>
          </a:xfrm>
          <a:prstGeom prst="rect">
            <a:avLst/>
          </a:prstGeom>
          <a:noFill/>
          <a:ln w="9525">
            <a:noFill/>
            <a:miter lim="800000"/>
          </a:ln>
        </p:spPr>
        <p:txBody>
          <a:bodyPr wrap="square">
            <a:spAutoFit/>
          </a:bodyPr>
          <a:lstStyle/>
          <a:p>
            <a:pPr>
              <a:lnSpc>
                <a:spcPct val="150000"/>
              </a:lnSpc>
            </a:pPr>
            <a:r>
              <a:rPr lang="en-US" sz="1600" b="1" dirty="0">
                <a:latin typeface="仿宋" panose="02010609060101010101" charset="-122"/>
                <a:ea typeface="仿宋" panose="02010609060101010101" charset="-122"/>
                <a:cs typeface="仿宋" panose="02010609060101010101" charset="-122"/>
              </a:rPr>
              <a:t>    </a:t>
            </a:r>
            <a:r>
              <a:rPr sz="1400" b="1" dirty="0">
                <a:latin typeface="仿宋" panose="02010609060101010101" charset="-122"/>
                <a:ea typeface="仿宋" panose="02010609060101010101" charset="-122"/>
                <a:cs typeface="仿宋" panose="02010609060101010101" charset="-122"/>
              </a:rPr>
              <a:t>商业秘密，是指不为公众所知悉、能为权利人带来经济利益、具有实用性并经权利人采取保密措施的技术信息和经营信息。权利人依法对商业秘密享有专有权。目前我国没有专门的法律法规对权利人依法就商业秘密享有的专有权利作出规定，对商业秘密专有权利的保护分散规定在反不正当竞争法、合同法等法律中。</a:t>
            </a:r>
            <a:endParaRPr sz="1400" b="1" dirty="0">
              <a:latin typeface="仿宋" panose="02010609060101010101" charset="-122"/>
              <a:ea typeface="仿宋" panose="02010609060101010101" charset="-122"/>
              <a:cs typeface="仿宋" panose="02010609060101010101" charset="-122"/>
            </a:endParaRPr>
          </a:p>
          <a:p>
            <a:pPr>
              <a:lnSpc>
                <a:spcPct val="150000"/>
              </a:lnSpc>
            </a:pPr>
            <a:r>
              <a:rPr lang="en-US" sz="1400" b="1" dirty="0">
                <a:latin typeface="仿宋" panose="02010609060101010101" charset="-122"/>
                <a:ea typeface="仿宋" panose="02010609060101010101" charset="-122"/>
                <a:cs typeface="仿宋" panose="02010609060101010101" charset="-122"/>
                <a:sym typeface="+mn-ea"/>
              </a:rPr>
              <a:t>   </a:t>
            </a:r>
            <a:r>
              <a:rPr sz="1400" b="1" dirty="0">
                <a:latin typeface="仿宋" panose="02010609060101010101" charset="-122"/>
                <a:ea typeface="仿宋" panose="02010609060101010101" charset="-122"/>
                <a:cs typeface="仿宋" panose="02010609060101010101" charset="-122"/>
                <a:sym typeface="+mn-ea"/>
              </a:rPr>
              <a:t>《中华人民共和国反不正当竞争法》</a:t>
            </a:r>
            <a:r>
              <a:rPr sz="1400" b="1" dirty="0">
                <a:latin typeface="仿宋" panose="02010609060101010101" charset="-122"/>
                <a:ea typeface="仿宋" panose="02010609060101010101" charset="-122"/>
                <a:cs typeface="仿宋" panose="02010609060101010101" charset="-122"/>
                <a:sym typeface="+mn-ea"/>
              </a:rPr>
              <a:t>（2019年修正）</a:t>
            </a:r>
            <a:endParaRPr sz="1400" b="1" dirty="0">
              <a:latin typeface="仿宋" panose="02010609060101010101" charset="-122"/>
              <a:ea typeface="仿宋" panose="02010609060101010101" charset="-122"/>
              <a:cs typeface="仿宋" panose="02010609060101010101" charset="-122"/>
              <a:sym typeface="+mn-ea"/>
            </a:endParaRPr>
          </a:p>
          <a:p>
            <a:pPr>
              <a:lnSpc>
                <a:spcPct val="150000"/>
              </a:lnSpc>
            </a:pPr>
            <a:r>
              <a:rPr sz="1400" dirty="0">
                <a:latin typeface="仿宋" panose="02010609060101010101" charset="-122"/>
                <a:ea typeface="仿宋" panose="02010609060101010101" charset="-122"/>
                <a:cs typeface="仿宋" panose="02010609060101010101" charset="-122"/>
                <a:sym typeface="+mn-ea"/>
              </a:rPr>
              <a:t>第九条第四款规定商业秘密是指不为公众所知悉（秘密性）、具有商业价值（价值性）并经权利人采取相应保密措施（保密性）的技术信息、经营信息等商业信息。据此，商业秘密的保护范围包括技术信息、经营信息以及其他类型的商业信息，其具有秘密性、价值性以及保密性三个构成要件。</a:t>
            </a:r>
            <a:endParaRPr sz="1400" dirty="0">
              <a:latin typeface="仿宋" panose="02010609060101010101" charset="-122"/>
              <a:ea typeface="仿宋" panose="02010609060101010101" charset="-122"/>
              <a:cs typeface="仿宋" panose="02010609060101010101" charset="-122"/>
              <a:sym typeface="+mn-ea"/>
            </a:endParaRPr>
          </a:p>
          <a:p>
            <a:pPr>
              <a:lnSpc>
                <a:spcPct val="150000"/>
              </a:lnSpc>
            </a:pPr>
            <a:r>
              <a:rPr lang="en-US" sz="1400" b="1" dirty="0">
                <a:latin typeface="仿宋" panose="02010609060101010101" charset="-122"/>
                <a:ea typeface="仿宋" panose="02010609060101010101" charset="-122"/>
                <a:cs typeface="仿宋" panose="02010609060101010101" charset="-122"/>
                <a:sym typeface="+mn-ea"/>
              </a:rPr>
              <a:t>   </a:t>
            </a:r>
            <a:r>
              <a:rPr sz="1400" b="1" dirty="0">
                <a:latin typeface="仿宋" panose="02010609060101010101" charset="-122"/>
                <a:ea typeface="仿宋" panose="02010609060101010101" charset="-122"/>
                <a:cs typeface="仿宋" panose="02010609060101010101" charset="-122"/>
                <a:sym typeface="+mn-ea"/>
              </a:rPr>
              <a:t>《</a:t>
            </a:r>
            <a:r>
              <a:rPr lang="zh-CN" sz="1400" b="1" dirty="0">
                <a:latin typeface="仿宋" panose="02010609060101010101" charset="-122"/>
                <a:ea typeface="仿宋" panose="02010609060101010101" charset="-122"/>
                <a:cs typeface="仿宋" panose="02010609060101010101" charset="-122"/>
                <a:sym typeface="+mn-ea"/>
              </a:rPr>
              <a:t>中华人民共和国</a:t>
            </a:r>
            <a:r>
              <a:rPr sz="1400" b="1" dirty="0">
                <a:latin typeface="仿宋" panose="02010609060101010101" charset="-122"/>
                <a:ea typeface="仿宋" panose="02010609060101010101" charset="-122"/>
                <a:cs typeface="仿宋" panose="02010609060101010101" charset="-122"/>
                <a:sym typeface="+mn-ea"/>
              </a:rPr>
              <a:t>民法典》</a:t>
            </a:r>
            <a:endParaRPr sz="1400" b="1" dirty="0">
              <a:latin typeface="仿宋" panose="02010609060101010101" charset="-122"/>
              <a:ea typeface="仿宋" panose="02010609060101010101" charset="-122"/>
              <a:cs typeface="仿宋" panose="02010609060101010101" charset="-122"/>
            </a:endParaRPr>
          </a:p>
          <a:p>
            <a:pPr>
              <a:lnSpc>
                <a:spcPct val="150000"/>
              </a:lnSpc>
            </a:pPr>
            <a:r>
              <a:rPr sz="1400" dirty="0">
                <a:latin typeface="仿宋" panose="02010609060101010101" charset="-122"/>
                <a:ea typeface="仿宋" panose="02010609060101010101" charset="-122"/>
                <a:cs typeface="仿宋" panose="02010609060101010101" charset="-122"/>
                <a:sym typeface="+mn-ea"/>
              </a:rPr>
              <a:t>第一百二十三条规定商业秘密属于知识产权的客体之一。</a:t>
            </a:r>
            <a:endParaRPr sz="1400" dirty="0">
              <a:latin typeface="仿宋" panose="02010609060101010101" charset="-122"/>
              <a:ea typeface="仿宋" panose="02010609060101010101" charset="-122"/>
              <a:cs typeface="仿宋" panose="02010609060101010101" charset="-122"/>
            </a:endParaRPr>
          </a:p>
          <a:p>
            <a:pPr>
              <a:lnSpc>
                <a:spcPct val="150000"/>
              </a:lnSpc>
            </a:pPr>
            <a:endParaRPr sz="1600" dirty="0">
              <a:latin typeface="仿宋" panose="02010609060101010101" charset="-122"/>
              <a:ea typeface="仿宋" panose="02010609060101010101" charset="-122"/>
              <a:cs typeface="仿宋" panose="02010609060101010101" charset="-122"/>
            </a:endParaRPr>
          </a:p>
          <a:p>
            <a:pPr>
              <a:lnSpc>
                <a:spcPct val="150000"/>
              </a:lnSpc>
            </a:pPr>
            <a:endParaRPr sz="1600" b="1" dirty="0">
              <a:latin typeface="仿宋" panose="02010609060101010101" charset="-122"/>
              <a:ea typeface="仿宋" panose="02010609060101010101" charset="-122"/>
              <a:cs typeface="仿宋" panose="02010609060101010101" charset="-122"/>
            </a:endParaRPr>
          </a:p>
        </p:txBody>
      </p:sp>
      <p:sp>
        <p:nvSpPr>
          <p:cNvPr id="13" name="流程图: 可选过程 12"/>
          <p:cNvSpPr/>
          <p:nvPr/>
        </p:nvSpPr>
        <p:spPr>
          <a:xfrm>
            <a:off x="449263" y="522288"/>
            <a:ext cx="2014537" cy="685800"/>
          </a:xfrm>
          <a:prstGeom prst="flowChartAlternateProcess">
            <a:avLst/>
          </a:prstGeom>
          <a:noFill/>
          <a:ln w="12700" cmpd="sng">
            <a:solidFill>
              <a:srgbClr val="CCE0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latin typeface="+mn-ea"/>
            </a:endParaRPr>
          </a:p>
        </p:txBody>
      </p:sp>
      <p:sp>
        <p:nvSpPr>
          <p:cNvPr id="2" name="文本框 1"/>
          <p:cNvSpPr txBox="1">
            <a:spLocks noChangeArrowheads="1"/>
          </p:cNvSpPr>
          <p:nvPr/>
        </p:nvSpPr>
        <p:spPr bwMode="auto">
          <a:xfrm>
            <a:off x="365125" y="688975"/>
            <a:ext cx="209867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商业秘密定义</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374650"/>
            <a:ext cx="1401445" cy="355600"/>
          </a:xfrm>
          <a:prstGeom prst="rect">
            <a:avLst/>
          </a:prstGeom>
        </p:spPr>
      </p:pic>
      <p:pic>
        <p:nvPicPr>
          <p:cNvPr id="4" name="图片 3" descr="议和网logo"/>
          <p:cNvPicPr>
            <a:picLocks noChangeAspect="1"/>
          </p:cNvPicPr>
          <p:nvPr/>
        </p:nvPicPr>
        <p:blipFill>
          <a:blip r:embed="rId3"/>
          <a:stretch>
            <a:fillRect/>
          </a:stretch>
        </p:blipFill>
        <p:spPr>
          <a:xfrm>
            <a:off x="5989955" y="32956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bldLvl="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8009" t="39933" r="52916" b="4901"/>
          <a:stretch>
            <a:fillRect/>
          </a:stretch>
        </p:blipFill>
        <p:spPr>
          <a:xfrm rot="10800000">
            <a:off x="564" y="450"/>
            <a:ext cx="1892165" cy="3152939"/>
          </a:xfrm>
          <a:prstGeom prst="rect">
            <a:avLst/>
          </a:prstGeom>
        </p:spPr>
      </p:pic>
      <p:sp>
        <p:nvSpPr>
          <p:cNvPr id="5" name="矩形 2"/>
          <p:cNvSpPr/>
          <p:nvPr/>
        </p:nvSpPr>
        <p:spPr>
          <a:xfrm rot="18827577">
            <a:off x="1809683" y="2162923"/>
            <a:ext cx="886221" cy="886892"/>
          </a:xfrm>
          <a:custGeom>
            <a:avLst/>
            <a:gdLst>
              <a:gd name="connsiteX0" fmla="*/ 0 w 1283878"/>
              <a:gd name="connsiteY0" fmla="*/ 0 h 1283878"/>
              <a:gd name="connsiteX1" fmla="*/ 1283878 w 1283878"/>
              <a:gd name="connsiteY1" fmla="*/ 0 h 1283878"/>
              <a:gd name="connsiteX2" fmla="*/ 1283878 w 1283878"/>
              <a:gd name="connsiteY2" fmla="*/ 1283878 h 1283878"/>
              <a:gd name="connsiteX3" fmla="*/ 0 w 1283878"/>
              <a:gd name="connsiteY3" fmla="*/ 1283878 h 1283878"/>
              <a:gd name="connsiteX4" fmla="*/ 0 w 1283878"/>
              <a:gd name="connsiteY4" fmla="*/ 0 h 1283878"/>
              <a:gd name="connsiteX0-1" fmla="*/ 0 w 1286237"/>
              <a:gd name="connsiteY0-2" fmla="*/ 0 h 1283878"/>
              <a:gd name="connsiteX1-3" fmla="*/ 1283878 w 1286237"/>
              <a:gd name="connsiteY1-4" fmla="*/ 0 h 1283878"/>
              <a:gd name="connsiteX2-5" fmla="*/ 1286237 w 1286237"/>
              <a:gd name="connsiteY2-6" fmla="*/ 960915 h 1283878"/>
              <a:gd name="connsiteX3-7" fmla="*/ 1283878 w 1286237"/>
              <a:gd name="connsiteY3-8" fmla="*/ 1283878 h 1283878"/>
              <a:gd name="connsiteX4-9" fmla="*/ 0 w 1286237"/>
              <a:gd name="connsiteY4-10" fmla="*/ 1283878 h 1283878"/>
              <a:gd name="connsiteX5" fmla="*/ 0 w 1286237"/>
              <a:gd name="connsiteY5" fmla="*/ 0 h 1283878"/>
              <a:gd name="connsiteX0-11" fmla="*/ 0 w 1286237"/>
              <a:gd name="connsiteY0-12" fmla="*/ 0 h 1287211"/>
              <a:gd name="connsiteX1-13" fmla="*/ 1283878 w 1286237"/>
              <a:gd name="connsiteY1-14" fmla="*/ 0 h 1287211"/>
              <a:gd name="connsiteX2-15" fmla="*/ 1286237 w 1286237"/>
              <a:gd name="connsiteY2-16" fmla="*/ 960915 h 1287211"/>
              <a:gd name="connsiteX3-17" fmla="*/ 1283878 w 1286237"/>
              <a:gd name="connsiteY3-18" fmla="*/ 1283878 h 1287211"/>
              <a:gd name="connsiteX4-19" fmla="*/ 945897 w 1286237"/>
              <a:gd name="connsiteY4-20" fmla="*/ 1287211 h 1287211"/>
              <a:gd name="connsiteX5-21" fmla="*/ 0 w 1286237"/>
              <a:gd name="connsiteY5-22" fmla="*/ 1283878 h 1287211"/>
              <a:gd name="connsiteX6" fmla="*/ 0 w 1286237"/>
              <a:gd name="connsiteY6" fmla="*/ 0 h 1287211"/>
              <a:gd name="connsiteX0-23" fmla="*/ 0 w 1286237"/>
              <a:gd name="connsiteY0-24" fmla="*/ 0 h 1287211"/>
              <a:gd name="connsiteX1-25" fmla="*/ 1283878 w 1286237"/>
              <a:gd name="connsiteY1-26" fmla="*/ 0 h 1287211"/>
              <a:gd name="connsiteX2-27" fmla="*/ 1286237 w 1286237"/>
              <a:gd name="connsiteY2-28" fmla="*/ 960915 h 1287211"/>
              <a:gd name="connsiteX3-29" fmla="*/ 960311 w 1286237"/>
              <a:gd name="connsiteY3-30" fmla="*/ 973909 h 1287211"/>
              <a:gd name="connsiteX4-31" fmla="*/ 945897 w 1286237"/>
              <a:gd name="connsiteY4-32" fmla="*/ 1287211 h 1287211"/>
              <a:gd name="connsiteX5-33" fmla="*/ 0 w 1286237"/>
              <a:gd name="connsiteY5-34" fmla="*/ 1283878 h 1287211"/>
              <a:gd name="connsiteX6-35" fmla="*/ 0 w 1286237"/>
              <a:gd name="connsiteY6-36" fmla="*/ 0 h 1287211"/>
              <a:gd name="connsiteX0-37" fmla="*/ 0 w 1286237"/>
              <a:gd name="connsiteY0-38" fmla="*/ 0 h 1287211"/>
              <a:gd name="connsiteX1-39" fmla="*/ 1283878 w 1286237"/>
              <a:gd name="connsiteY1-40" fmla="*/ 0 h 1287211"/>
              <a:gd name="connsiteX2-41" fmla="*/ 1286237 w 1286237"/>
              <a:gd name="connsiteY2-42" fmla="*/ 960915 h 1287211"/>
              <a:gd name="connsiteX3-43" fmla="*/ 960311 w 1286237"/>
              <a:gd name="connsiteY3-44" fmla="*/ 973909 h 1287211"/>
              <a:gd name="connsiteX4-45" fmla="*/ 945897 w 1286237"/>
              <a:gd name="connsiteY4-46" fmla="*/ 1287211 h 1287211"/>
              <a:gd name="connsiteX5-47" fmla="*/ 0 w 1286237"/>
              <a:gd name="connsiteY5-48" fmla="*/ 1283878 h 1287211"/>
              <a:gd name="connsiteX6-49" fmla="*/ 0 w 1286237"/>
              <a:gd name="connsiteY6-50" fmla="*/ 0 h 12872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1286237" h="1287211">
                <a:moveTo>
                  <a:pt x="0" y="0"/>
                </a:moveTo>
                <a:lnTo>
                  <a:pt x="1283878" y="0"/>
                </a:lnTo>
                <a:cubicBezTo>
                  <a:pt x="1284664" y="320305"/>
                  <a:pt x="1285451" y="640610"/>
                  <a:pt x="1286237" y="960915"/>
                </a:cubicBezTo>
                <a:lnTo>
                  <a:pt x="960311" y="973909"/>
                </a:lnTo>
                <a:lnTo>
                  <a:pt x="945897" y="1287211"/>
                </a:lnTo>
                <a:lnTo>
                  <a:pt x="0" y="1283878"/>
                </a:lnTo>
                <a:lnTo>
                  <a:pt x="0" y="0"/>
                </a:lnTo>
                <a:close/>
              </a:path>
            </a:pathLst>
          </a:custGeom>
          <a:solidFill>
            <a:srgbClr val="2D7CBF"/>
          </a:solidFill>
          <a:ln>
            <a:noFill/>
          </a:ln>
          <a:effectLst>
            <a:outerShdw blurRad="50800" dist="38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endParaRPr>
          </a:p>
        </p:txBody>
      </p:sp>
      <p:sp>
        <p:nvSpPr>
          <p:cNvPr id="6" name="菱形 5"/>
          <p:cNvSpPr/>
          <p:nvPr/>
        </p:nvSpPr>
        <p:spPr>
          <a:xfrm>
            <a:off x="2619291" y="2279642"/>
            <a:ext cx="633699" cy="633699"/>
          </a:xfrm>
          <a:prstGeom prst="diamond">
            <a:avLst/>
          </a:prstGeom>
          <a:solidFill>
            <a:srgbClr val="F8EFD8"/>
          </a:solidFill>
          <a:ln>
            <a:noFill/>
          </a:ln>
          <a:effectLst>
            <a:outerShdw blurRad="50800" dist="38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mn-ea"/>
            </a:endParaRPr>
          </a:p>
        </p:txBody>
      </p:sp>
      <p:sp>
        <p:nvSpPr>
          <p:cNvPr id="7" name="菱形 6"/>
          <p:cNvSpPr/>
          <p:nvPr/>
        </p:nvSpPr>
        <p:spPr>
          <a:xfrm>
            <a:off x="2602270" y="2112712"/>
            <a:ext cx="289870" cy="289870"/>
          </a:xfrm>
          <a:prstGeom prst="diamond">
            <a:avLst/>
          </a:prstGeom>
          <a:solidFill>
            <a:srgbClr val="F8EFD8"/>
          </a:solidFill>
          <a:ln>
            <a:noFill/>
          </a:ln>
          <a:effectLst>
            <a:outerShdw blurRad="50800" dist="38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mn-ea"/>
            </a:endParaRPr>
          </a:p>
        </p:txBody>
      </p:sp>
      <p:sp>
        <p:nvSpPr>
          <p:cNvPr id="8" name="文本框 7"/>
          <p:cNvSpPr txBox="1"/>
          <p:nvPr/>
        </p:nvSpPr>
        <p:spPr>
          <a:xfrm>
            <a:off x="1766694" y="2309315"/>
            <a:ext cx="949452" cy="645160"/>
          </a:xfrm>
          <a:prstGeom prst="rect">
            <a:avLst/>
          </a:prstGeom>
          <a:noFill/>
        </p:spPr>
        <p:txBody>
          <a:bodyPr wrap="square" rtlCol="0">
            <a:spAutoFit/>
          </a:bodyPr>
          <a:lstStyle/>
          <a:p>
            <a:pPr algn="ctr"/>
            <a:r>
              <a:rPr lang="zh-CN" altLang="en-US" sz="3600" b="1" dirty="0">
                <a:solidFill>
                  <a:schemeClr val="tx1"/>
                </a:solidFill>
                <a:latin typeface="楷体" panose="02010609060101010101" pitchFamily="49" charset="-122"/>
                <a:ea typeface="楷体" panose="02010609060101010101" pitchFamily="49" charset="-122"/>
              </a:rPr>
              <a:t>三</a:t>
            </a:r>
            <a:endParaRPr lang="zh-CN" altLang="en-US" sz="3600" b="1" dirty="0">
              <a:solidFill>
                <a:schemeClr val="tx1"/>
              </a:solidFill>
              <a:latin typeface="楷体" panose="02010609060101010101" pitchFamily="49" charset="-122"/>
              <a:ea typeface="楷体" panose="02010609060101010101" pitchFamily="49" charset="-122"/>
            </a:endParaRPr>
          </a:p>
        </p:txBody>
      </p:sp>
      <p:sp>
        <p:nvSpPr>
          <p:cNvPr id="9" name="文本框 8"/>
          <p:cNvSpPr txBox="1"/>
          <p:nvPr/>
        </p:nvSpPr>
        <p:spPr>
          <a:xfrm>
            <a:off x="3688715" y="2399030"/>
            <a:ext cx="4916805" cy="553085"/>
          </a:xfrm>
          <a:prstGeom prst="rect">
            <a:avLst/>
          </a:prstGeom>
          <a:noFill/>
          <a:ln w="19050">
            <a:noFill/>
            <a:prstDash val="dash"/>
          </a:ln>
        </p:spPr>
        <p:txBody>
          <a:bodyPr wrap="square" rtlCol="0">
            <a:spAutoFit/>
          </a:bodyPr>
          <a:lstStyle/>
          <a:p>
            <a:r>
              <a:rPr lang="zh-CN" altLang="en-US" sz="3000" b="1" dirty="0">
                <a:latin typeface="楷体" panose="02010609060101010101" pitchFamily="49" charset="-122"/>
                <a:ea typeface="楷体" panose="02010609060101010101" pitchFamily="49" charset="-122"/>
              </a:rPr>
              <a:t>商业秘密与知识产权的</a:t>
            </a:r>
            <a:r>
              <a:rPr lang="zh-CN" altLang="en-US" sz="3000" b="1" dirty="0">
                <a:latin typeface="楷体" panose="02010609060101010101" pitchFamily="49" charset="-122"/>
                <a:ea typeface="楷体" panose="02010609060101010101" pitchFamily="49" charset="-122"/>
              </a:rPr>
              <a:t>比较</a:t>
            </a:r>
            <a:endParaRPr lang="zh-CN" altLang="en-US" sz="3000" b="1" dirty="0">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2" name="图片 1"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90"/>
                                          </p:val>
                                        </p:tav>
                                        <p:tav tm="100000">
                                          <p:val>
                                            <p:fltVal val="0"/>
                                          </p:val>
                                        </p:tav>
                                      </p:tavLst>
                                    </p:anim>
                                    <p:animEffect transition="in" filter="fade">
                                      <p:cBhvr>
                                        <p:cTn id="17" dur="500"/>
                                        <p:tgtEl>
                                          <p:spTgt spid="5"/>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90"/>
                                          </p:val>
                                        </p:tav>
                                        <p:tav tm="100000">
                                          <p:val>
                                            <p:fltVal val="0"/>
                                          </p:val>
                                        </p:tav>
                                      </p:tavLst>
                                    </p:anim>
                                    <p:animEffect transition="in" filter="fade">
                                      <p:cBhvr>
                                        <p:cTn id="24" dur="500"/>
                                        <p:tgtEl>
                                          <p:spTgt spid="6"/>
                                        </p:tgtEl>
                                      </p:cBhvr>
                                    </p:animEffect>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114935" y="292100"/>
            <a:ext cx="8768715" cy="4850765"/>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198755" y="795020"/>
            <a:ext cx="8746490" cy="4276725"/>
          </a:xfrm>
          <a:prstGeom prst="rect">
            <a:avLst/>
          </a:prstGeom>
          <a:noFill/>
          <a:ln w="9525">
            <a:noFill/>
            <a:miter lim="800000"/>
          </a:ln>
        </p:spPr>
        <p:txBody>
          <a:bodyPr wrap="square">
            <a:spAutoFit/>
          </a:bodyPr>
          <a:lstStyle/>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知识产权，是“基于创造成果和工商标记依法产生的权利的统称”</a:t>
            </a: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endParaRPr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最主要的三种知识产权是著作权、专利权和商标权</a:t>
            </a:r>
            <a:r>
              <a:rPr lang="zh-CN" sz="1600" dirty="0">
                <a:latin typeface="仿宋" panose="02010609060101010101" charset="-122"/>
                <a:ea typeface="仿宋" panose="02010609060101010101" charset="-122"/>
                <a:cs typeface="仿宋" panose="02010609060101010101" charset="-122"/>
                <a:sym typeface="+mn-ea"/>
              </a:rPr>
              <a:t>。</a:t>
            </a:r>
            <a:endParaRPr lang="zh-CN"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endParaRPr lang="zh-CN"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lang="zh-CN" sz="1600" b="1" dirty="0">
                <a:latin typeface="仿宋" panose="02010609060101010101" charset="-122"/>
                <a:ea typeface="仿宋" panose="02010609060101010101" charset="-122"/>
                <a:cs typeface="仿宋" panose="02010609060101010101" charset="-122"/>
                <a:sym typeface="+mn-ea"/>
              </a:rPr>
              <a:t>《中华人民共和国民法典》</a:t>
            </a:r>
            <a:endParaRPr lang="zh-CN" sz="1600" b="1"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lang="zh-CN" sz="1600" dirty="0">
                <a:latin typeface="仿宋" panose="02010609060101010101" charset="-122"/>
                <a:ea typeface="仿宋" panose="02010609060101010101" charset="-122"/>
                <a:cs typeface="仿宋" panose="02010609060101010101" charset="-122"/>
                <a:sym typeface="+mn-ea"/>
              </a:rPr>
              <a:t>第一百二十三条</a:t>
            </a:r>
            <a:r>
              <a:rPr lang="en-US" altLang="zh-CN" sz="1600" dirty="0">
                <a:latin typeface="仿宋" panose="02010609060101010101" charset="-122"/>
                <a:ea typeface="仿宋" panose="02010609060101010101" charset="-122"/>
                <a:cs typeface="仿宋" panose="02010609060101010101" charset="-122"/>
                <a:sym typeface="+mn-ea"/>
              </a:rPr>
              <a:t>   </a:t>
            </a:r>
            <a:r>
              <a:rPr lang="zh-CN" sz="1600" dirty="0">
                <a:latin typeface="仿宋" panose="02010609060101010101" charset="-122"/>
                <a:ea typeface="仿宋" panose="02010609060101010101" charset="-122"/>
                <a:cs typeface="仿宋" panose="02010609060101010101" charset="-122"/>
                <a:sym typeface="+mn-ea"/>
              </a:rPr>
              <a:t>民事主体依法享有知识产权。知识产权是权利人依法就下列客体享有的专有的权利：</a:t>
            </a:r>
            <a:endParaRPr lang="zh-CN"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lang="zh-CN" sz="1600" dirty="0">
                <a:latin typeface="仿宋" panose="02010609060101010101" charset="-122"/>
                <a:ea typeface="仿宋" panose="02010609060101010101" charset="-122"/>
                <a:cs typeface="仿宋" panose="02010609060101010101" charset="-122"/>
                <a:sym typeface="+mn-ea"/>
              </a:rPr>
              <a:t>（一）作品；</a:t>
            </a:r>
            <a:endParaRPr lang="zh-CN"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lang="zh-CN" sz="1600" dirty="0">
                <a:latin typeface="仿宋" panose="02010609060101010101" charset="-122"/>
                <a:ea typeface="仿宋" panose="02010609060101010101" charset="-122"/>
                <a:cs typeface="仿宋" panose="02010609060101010101" charset="-122"/>
                <a:sym typeface="+mn-ea"/>
              </a:rPr>
              <a:t>（二）发明、实用新型、外观设计；</a:t>
            </a:r>
            <a:endParaRPr lang="zh-CN"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lang="zh-CN" sz="1600" dirty="0">
                <a:latin typeface="仿宋" panose="02010609060101010101" charset="-122"/>
                <a:ea typeface="仿宋" panose="02010609060101010101" charset="-122"/>
                <a:cs typeface="仿宋" panose="02010609060101010101" charset="-122"/>
                <a:sym typeface="+mn-ea"/>
              </a:rPr>
              <a:t>（三）商标；</a:t>
            </a:r>
            <a:endParaRPr lang="zh-CN"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lang="zh-CN" sz="1600" dirty="0">
                <a:latin typeface="仿宋" panose="02010609060101010101" charset="-122"/>
                <a:ea typeface="仿宋" panose="02010609060101010101" charset="-122"/>
                <a:cs typeface="仿宋" panose="02010609060101010101" charset="-122"/>
                <a:sym typeface="+mn-ea"/>
              </a:rPr>
              <a:t>（四）地理标志；</a:t>
            </a:r>
            <a:endParaRPr lang="zh-CN"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lang="zh-CN" sz="1600" dirty="0">
                <a:latin typeface="仿宋" panose="02010609060101010101" charset="-122"/>
                <a:ea typeface="仿宋" panose="02010609060101010101" charset="-122"/>
                <a:cs typeface="仿宋" panose="02010609060101010101" charset="-122"/>
                <a:sym typeface="+mn-ea"/>
              </a:rPr>
              <a:t>（五）商业秘密；</a:t>
            </a:r>
            <a:endParaRPr lang="zh-CN"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lang="zh-CN" sz="1600" dirty="0">
                <a:latin typeface="仿宋" panose="02010609060101010101" charset="-122"/>
                <a:ea typeface="仿宋" panose="02010609060101010101" charset="-122"/>
                <a:cs typeface="仿宋" panose="02010609060101010101" charset="-122"/>
                <a:sym typeface="+mn-ea"/>
              </a:rPr>
              <a:t>（六）集成电路布图设计；</a:t>
            </a:r>
            <a:endParaRPr lang="zh-CN"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lang="zh-CN" sz="1600" dirty="0">
                <a:latin typeface="仿宋" panose="02010609060101010101" charset="-122"/>
                <a:ea typeface="仿宋" panose="02010609060101010101" charset="-122"/>
                <a:cs typeface="仿宋" panose="02010609060101010101" charset="-122"/>
                <a:sym typeface="+mn-ea"/>
              </a:rPr>
              <a:t>（七）植物新品种；</a:t>
            </a:r>
            <a:endParaRPr lang="zh-CN"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r>
              <a:rPr lang="zh-CN" sz="1600" dirty="0">
                <a:latin typeface="仿宋" panose="02010609060101010101" charset="-122"/>
                <a:ea typeface="仿宋" panose="02010609060101010101" charset="-122"/>
                <a:cs typeface="仿宋" panose="02010609060101010101" charset="-122"/>
                <a:sym typeface="+mn-ea"/>
              </a:rPr>
              <a:t>（八）法律规定的其他客体。</a:t>
            </a:r>
            <a:endParaRPr lang="zh-CN" sz="1600" dirty="0">
              <a:latin typeface="仿宋" panose="02010609060101010101" charset="-122"/>
              <a:ea typeface="仿宋" panose="02010609060101010101" charset="-122"/>
              <a:cs typeface="仿宋" panose="02010609060101010101" charset="-122"/>
              <a:sym typeface="+mn-ea"/>
            </a:endParaRPr>
          </a:p>
          <a:p>
            <a:pPr indent="406400" algn="l" eaLnBrk="1" latinLnBrk="0" hangingPunct="1">
              <a:lnSpc>
                <a:spcPct val="100000"/>
              </a:lnSpc>
              <a:buClrTx/>
              <a:buSzTx/>
              <a:buFontTx/>
              <a:extLst>
                <a:ext uri="{35155182-B16C-46BC-9424-99874614C6A1}">
                  <wpsdc:indentchars xmlns:wpsdc="http://www.wps.cn/officeDocument/2017/drawingmlCustomData" val="200" checksum="1740828767"/>
                </a:ext>
              </a:extLst>
            </a:pPr>
            <a:endParaRPr lang="zh-CN" sz="1600" dirty="0">
              <a:latin typeface="仿宋" panose="02010609060101010101" charset="-122"/>
              <a:ea typeface="仿宋" panose="02010609060101010101" charset="-122"/>
              <a:cs typeface="仿宋" panose="02010609060101010101" charset="-122"/>
              <a:sym typeface="+mn-ea"/>
            </a:endParaRPr>
          </a:p>
        </p:txBody>
      </p:sp>
      <p:sp>
        <p:nvSpPr>
          <p:cNvPr id="4" name="文本框 3"/>
          <p:cNvSpPr txBox="1">
            <a:spLocks noChangeArrowheads="1"/>
          </p:cNvSpPr>
          <p:nvPr/>
        </p:nvSpPr>
        <p:spPr bwMode="auto">
          <a:xfrm>
            <a:off x="-624205" y="483235"/>
            <a:ext cx="383222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知识产权的</a:t>
            </a:r>
            <a:r>
              <a:rPr lang="zh-CN" altLang="en-US" b="1" dirty="0">
                <a:solidFill>
                  <a:srgbClr val="FF0000"/>
                </a:solidFill>
                <a:latin typeface="楷体" panose="02010609060101010101" pitchFamily="49" charset="-122"/>
                <a:ea typeface="楷体" panose="02010609060101010101" pitchFamily="49" charset="-122"/>
              </a:rPr>
              <a:t>概念</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2" name="图片 1"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61720" y="887730"/>
            <a:ext cx="7090410" cy="3922395"/>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graphicFrame>
        <p:nvGraphicFramePr>
          <p:cNvPr id="311" name="table 311"/>
          <p:cNvGraphicFramePr>
            <a:graphicFrameLocks noGrp="1"/>
          </p:cNvGraphicFramePr>
          <p:nvPr>
            <p:custDataLst>
              <p:tags r:id="rId1"/>
            </p:custDataLst>
          </p:nvPr>
        </p:nvGraphicFramePr>
        <p:xfrm>
          <a:off x="1197610" y="1014095"/>
          <a:ext cx="6885305" cy="3847465"/>
        </p:xfrm>
        <a:graphic>
          <a:graphicData uri="http://schemas.openxmlformats.org/drawingml/2006/table">
            <a:tbl>
              <a:tblPr/>
              <a:tblGrid>
                <a:gridCol w="875665"/>
                <a:gridCol w="2508885"/>
                <a:gridCol w="3500755"/>
              </a:tblGrid>
              <a:tr h="334010">
                <a:tc>
                  <a:txBody>
                    <a:bodyPr/>
                    <a:p>
                      <a:pPr algn="l" rtl="0" eaLnBrk="0">
                        <a:lnSpc>
                          <a:spcPct val="111000"/>
                        </a:lnSpc>
                      </a:pPr>
                      <a:endParaRPr lang="en-US" altLang="en-US" sz="300" dirty="0"/>
                    </a:p>
                    <a:p>
                      <a:pPr indent="118745" algn="l" rtl="0" eaLnBrk="0">
                        <a:lnSpc>
                          <a:spcPct val="95000"/>
                        </a:lnSpc>
                        <a:spcBef>
                          <a:spcPts val="5"/>
                        </a:spcBef>
                      </a:pPr>
                      <a:r>
                        <a:rPr sz="1350" spc="-50" dirty="0">
                          <a:ln w="6540" cap="flat" cmpd="sng">
                            <a:solidFill>
                              <a:srgbClr val="FFFFFF">
                                <a:alpha val="100000"/>
                              </a:srgbClr>
                            </a:solidFill>
                            <a:prstDash val="solid"/>
                            <a:round/>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区</a:t>
                      </a:r>
                      <a:r>
                        <a:rPr sz="1350" spc="-45" dirty="0">
                          <a:ln w="6540" cap="flat" cmpd="sng">
                            <a:solidFill>
                              <a:srgbClr val="FFFFFF">
                                <a:alpha val="100000"/>
                              </a:srgbClr>
                            </a:solidFill>
                            <a:prstDash val="solid"/>
                            <a:round/>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别</a:t>
                      </a:r>
                      <a:endParaRPr lang="en-US" altLang="en-US" sz="1350" dirty="0"/>
                    </a:p>
                  </a:txBody>
                  <a:tcPr marL="0" marR="0" marT="0" marB="0" vert="horz">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4F81BD"/>
                    </a:solidFill>
                  </a:tcPr>
                </a:tc>
                <a:tc>
                  <a:txBody>
                    <a:bodyPr/>
                    <a:p>
                      <a:pPr algn="l" rtl="0" eaLnBrk="0">
                        <a:lnSpc>
                          <a:spcPct val="110000"/>
                        </a:lnSpc>
                      </a:pPr>
                      <a:endParaRPr lang="en-US" altLang="en-US" sz="300" dirty="0"/>
                    </a:p>
                    <a:p>
                      <a:pPr indent="105410" algn="l" rtl="0" eaLnBrk="0">
                        <a:lnSpc>
                          <a:spcPct val="95000"/>
                        </a:lnSpc>
                        <a:spcBef>
                          <a:spcPts val="0"/>
                        </a:spcBef>
                      </a:pPr>
                      <a:r>
                        <a:rPr sz="1350" spc="-20" dirty="0">
                          <a:ln w="6540" cap="flat" cmpd="sng">
                            <a:solidFill>
                              <a:srgbClr val="FFFFFF">
                                <a:alpha val="100000"/>
                              </a:srgbClr>
                            </a:solidFill>
                            <a:prstDash val="solid"/>
                            <a:round/>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商业</a:t>
                      </a:r>
                      <a:r>
                        <a:rPr sz="1350" spc="-15" dirty="0">
                          <a:ln w="6540" cap="flat" cmpd="sng">
                            <a:solidFill>
                              <a:srgbClr val="FFFFFF">
                                <a:alpha val="100000"/>
                              </a:srgbClr>
                            </a:solidFill>
                            <a:prstDash val="solid"/>
                            <a:round/>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秘</a:t>
                      </a:r>
                      <a:r>
                        <a:rPr sz="1350" spc="0" dirty="0">
                          <a:ln w="6540" cap="flat" cmpd="sng">
                            <a:solidFill>
                              <a:srgbClr val="FFFFFF">
                                <a:alpha val="100000"/>
                              </a:srgbClr>
                            </a:solidFill>
                            <a:prstDash val="solid"/>
                            <a:round/>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密</a:t>
                      </a:r>
                      <a:endParaRPr lang="en-US" altLang="en-US" sz="135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4F81BD"/>
                    </a:solidFill>
                  </a:tcPr>
                </a:tc>
                <a:tc>
                  <a:txBody>
                    <a:bodyPr/>
                    <a:p>
                      <a:pPr algn="l" rtl="0" eaLnBrk="0">
                        <a:lnSpc>
                          <a:spcPct val="110000"/>
                        </a:lnSpc>
                      </a:pPr>
                      <a:endParaRPr lang="en-US" altLang="en-US" sz="300" dirty="0"/>
                    </a:p>
                    <a:p>
                      <a:pPr indent="105410" algn="l" rtl="0" eaLnBrk="0">
                        <a:lnSpc>
                          <a:spcPct val="95000"/>
                        </a:lnSpc>
                        <a:spcBef>
                          <a:spcPts val="0"/>
                        </a:spcBef>
                        <a:buClrTx/>
                        <a:buSzTx/>
                        <a:buFontTx/>
                      </a:pPr>
                      <a:r>
                        <a:rPr sz="1350" spc="-20" dirty="0">
                          <a:ln w="6540" cap="flat" cmpd="sng">
                            <a:solidFill>
                              <a:srgbClr val="FFFFFF">
                                <a:alpha val="100000"/>
                              </a:srgbClr>
                            </a:solidFill>
                            <a:prstDash val="solid"/>
                            <a:round/>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著作权</a:t>
                      </a:r>
                      <a:endParaRPr sz="1350" spc="-20" dirty="0">
                        <a:ln w="6540" cap="flat" cmpd="sng">
                          <a:solidFill>
                            <a:srgbClr val="FFFFFF">
                              <a:alpha val="100000"/>
                            </a:srgbClr>
                          </a:solidFill>
                          <a:prstDash val="solid"/>
                          <a:round/>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4F81BD"/>
                    </a:solidFill>
                  </a:tcPr>
                </a:tc>
              </a:tr>
              <a:tr h="600710">
                <a:tc>
                  <a:txBody>
                    <a:bodyPr/>
                    <a:p>
                      <a:pPr algn="l" rtl="0" eaLnBrk="0">
                        <a:lnSpc>
                          <a:spcPct val="101000"/>
                        </a:lnSpc>
                      </a:pPr>
                      <a:endParaRPr lang="en-US" altLang="en-US" sz="400" dirty="0"/>
                    </a:p>
                    <a:p>
                      <a:pPr indent="99060" algn="l" rtl="0" eaLnBrk="0">
                        <a:lnSpc>
                          <a:spcPct val="95000"/>
                        </a:lnSpc>
                        <a:spcBef>
                          <a:spcPts val="0"/>
                        </a:spcBef>
                      </a:pPr>
                      <a:r>
                        <a:rPr sz="1200" spc="-10" dirty="0"/>
                        <a:t>保护客体</a:t>
                      </a:r>
                      <a:endParaRPr lang="en-US" altLang="en-US" sz="1200" spc="-10" dirty="0"/>
                    </a:p>
                  </a:txBody>
                  <a:tcPr marL="0" marR="0" marT="0" marB="0" vert="horz">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c>
                  <a:txBody>
                    <a:bodyPr/>
                    <a:p>
                      <a:pPr algn="l" rtl="0" eaLnBrk="0">
                        <a:lnSpc>
                          <a:spcPct val="100000"/>
                        </a:lnSpc>
                      </a:pPr>
                      <a:endParaRPr lang="en-US" altLang="en-US" sz="400" dirty="0"/>
                    </a:p>
                    <a:p>
                      <a:pPr indent="98425" algn="l" rtl="0" eaLnBrk="0">
                        <a:lnSpc>
                          <a:spcPct val="95000"/>
                        </a:lnSpc>
                        <a:spcBef>
                          <a:spcPts val="0"/>
                        </a:spcBef>
                      </a:pPr>
                      <a:r>
                        <a:rPr sz="1200" spc="0" dirty="0"/>
                        <a:t>技术信息</a:t>
                      </a:r>
                      <a:r>
                        <a:rPr sz="1200" spc="-50" dirty="0"/>
                        <a:t>、</a:t>
                      </a:r>
                      <a:r>
                        <a:rPr sz="1200" spc="0" dirty="0"/>
                        <a:t>经营信息</a:t>
                      </a:r>
                      <a:endParaRPr lang="en-US" altLang="en-US" sz="1200" spc="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c>
                  <a:txBody>
                    <a:bodyPr/>
                    <a:p>
                      <a:pPr algn="l" rtl="0" eaLnBrk="0">
                        <a:lnSpc>
                          <a:spcPct val="104000"/>
                        </a:lnSpc>
                      </a:pPr>
                      <a:endParaRPr lang="en-US" altLang="en-US" sz="300" dirty="0"/>
                    </a:p>
                    <a:p>
                      <a:pPr marL="97790" indent="1270" algn="l" rtl="0" eaLnBrk="0">
                        <a:lnSpc>
                          <a:spcPct val="101000"/>
                        </a:lnSpc>
                        <a:spcBef>
                          <a:spcPts val="0"/>
                        </a:spcBef>
                      </a:pPr>
                      <a:r>
                        <a:rPr sz="1200" spc="0" dirty="0"/>
                        <a:t>作品指文学</a:t>
                      </a:r>
                      <a:r>
                        <a:rPr sz="1200" spc="-30" dirty="0"/>
                        <a:t>、</a:t>
                      </a:r>
                      <a:r>
                        <a:rPr sz="1200" spc="0" dirty="0"/>
                        <a:t>艺术和科学领域内</a:t>
                      </a:r>
                      <a:r>
                        <a:rPr sz="1200" spc="-25" dirty="0"/>
                        <a:t>，</a:t>
                      </a:r>
                      <a:r>
                        <a:rPr sz="1200" spc="0" dirty="0"/>
                        <a:t>具有独创性并能以某种有形   形式复制的智力创作成果</a:t>
                      </a:r>
                      <a:r>
                        <a:rPr sz="1200" spc="-45" dirty="0"/>
                        <a:t>。</a:t>
                      </a:r>
                      <a:r>
                        <a:rPr sz="1200" spc="0" dirty="0"/>
                        <a:t>著作权法只保护作品以及作品的表   达形式</a:t>
                      </a:r>
                      <a:r>
                        <a:rPr sz="1200" spc="-165" dirty="0"/>
                        <a:t>。</a:t>
                      </a:r>
                      <a:endParaRPr lang="en-US" altLang="en-US" sz="1200" spc="-165" dirty="0"/>
                    </a:p>
                  </a:txBody>
                  <a:tcPr marL="0" marR="0" marT="0" marB="0" vert="horz">
                    <a:lnL w="12700"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r>
              <a:tr h="447040">
                <a:tc>
                  <a:txBody>
                    <a:bodyPr/>
                    <a:p>
                      <a:pPr algn="l" rtl="0" eaLnBrk="0">
                        <a:lnSpc>
                          <a:spcPct val="117000"/>
                        </a:lnSpc>
                      </a:pPr>
                      <a:endParaRPr lang="en-US" altLang="en-US" sz="300" dirty="0"/>
                    </a:p>
                    <a:p>
                      <a:pPr marL="100330" indent="-1905" algn="l" rtl="0" eaLnBrk="0">
                        <a:lnSpc>
                          <a:spcPct val="100000"/>
                        </a:lnSpc>
                        <a:spcBef>
                          <a:spcPts val="0"/>
                        </a:spcBef>
                      </a:pPr>
                      <a:r>
                        <a:rPr sz="1200" spc="-10" dirty="0"/>
                        <a:t>独占性与独</a:t>
                      </a:r>
                      <a:r>
                        <a:rPr sz="1200" spc="0" dirty="0"/>
                        <a:t>创 性</a:t>
                      </a:r>
                      <a:endParaRPr lang="en-US" altLang="en-US" sz="1200" spc="0" dirty="0"/>
                    </a:p>
                  </a:txBody>
                  <a:tcPr marL="0" marR="0" marT="0" marB="0" vert="horz">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c>
                  <a:txBody>
                    <a:bodyPr/>
                    <a:p>
                      <a:pPr algn="l" rtl="0" eaLnBrk="0">
                        <a:lnSpc>
                          <a:spcPct val="122000"/>
                        </a:lnSpc>
                      </a:pPr>
                      <a:endParaRPr lang="en-US" altLang="en-US" sz="300" dirty="0"/>
                    </a:p>
                    <a:p>
                      <a:pPr marL="110490" indent="-12700" algn="l" rtl="0" eaLnBrk="0">
                        <a:lnSpc>
                          <a:spcPct val="99000"/>
                        </a:lnSpc>
                        <a:spcBef>
                          <a:spcPts val="0"/>
                        </a:spcBef>
                      </a:pPr>
                      <a:r>
                        <a:rPr sz="1200" spc="0" dirty="0"/>
                        <a:t>独占性弱</a:t>
                      </a:r>
                      <a:r>
                        <a:rPr sz="1200" spc="-50" dirty="0"/>
                        <a:t>，</a:t>
                      </a:r>
                      <a:r>
                        <a:rPr sz="1200" spc="0" dirty="0"/>
                        <a:t>不同的人可同时拥有相同或近似  </a:t>
                      </a:r>
                      <a:r>
                        <a:rPr sz="1200" spc="-30" dirty="0"/>
                        <a:t>的商业秘</a:t>
                      </a:r>
                      <a:r>
                        <a:rPr sz="1200" spc="0" dirty="0"/>
                        <a:t>密</a:t>
                      </a:r>
                      <a:endParaRPr lang="en-US" altLang="en-US" sz="1200" spc="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c>
                  <a:txBody>
                    <a:bodyPr/>
                    <a:p>
                      <a:pPr algn="l" rtl="0" eaLnBrk="0">
                        <a:lnSpc>
                          <a:spcPct val="100000"/>
                        </a:lnSpc>
                      </a:pPr>
                      <a:endParaRPr lang="en-US" altLang="en-US" sz="400" dirty="0"/>
                    </a:p>
                    <a:p>
                      <a:pPr indent="98425" algn="l" rtl="0" eaLnBrk="0">
                        <a:lnSpc>
                          <a:spcPct val="95000"/>
                        </a:lnSpc>
                        <a:spcBef>
                          <a:spcPts val="5"/>
                        </a:spcBef>
                      </a:pPr>
                      <a:r>
                        <a:rPr sz="1200" spc="-10" dirty="0"/>
                        <a:t>独创性要求不同的人不能同时拥有相同</a:t>
                      </a:r>
                      <a:r>
                        <a:rPr sz="1200" spc="-5" dirty="0"/>
                        <a:t>的</a:t>
                      </a:r>
                      <a:r>
                        <a:rPr sz="1200" spc="0" dirty="0"/>
                        <a:t>作品</a:t>
                      </a:r>
                      <a:r>
                        <a:rPr sz="1200" spc="-610" dirty="0"/>
                        <a:t>。</a:t>
                      </a:r>
                      <a:endParaRPr lang="en-US" altLang="en-US" sz="1200" spc="-610" dirty="0"/>
                    </a:p>
                  </a:txBody>
                  <a:tcPr marL="0" marR="0" marT="0" marB="0" vert="horz">
                    <a:lnL w="12700"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r>
              <a:tr h="783590">
                <a:tc>
                  <a:txBody>
                    <a:bodyPr/>
                    <a:p>
                      <a:pPr algn="l" rtl="0" eaLnBrk="0">
                        <a:lnSpc>
                          <a:spcPct val="101000"/>
                        </a:lnSpc>
                      </a:pPr>
                      <a:endParaRPr lang="en-US" altLang="en-US" sz="400" dirty="0"/>
                    </a:p>
                    <a:p>
                      <a:pPr indent="97790" algn="l" rtl="0" eaLnBrk="0">
                        <a:lnSpc>
                          <a:spcPct val="95000"/>
                        </a:lnSpc>
                      </a:pPr>
                      <a:r>
                        <a:rPr sz="1200" spc="-10" dirty="0"/>
                        <a:t>秘密性</a:t>
                      </a:r>
                      <a:endParaRPr lang="en-US" altLang="en-US" sz="1200" spc="-10" dirty="0"/>
                    </a:p>
                  </a:txBody>
                  <a:tcPr marL="0" marR="0" marT="0" marB="0" vert="horz">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c>
                  <a:txBody>
                    <a:bodyPr/>
                    <a:p>
                      <a:pPr algn="l" rtl="0" eaLnBrk="0">
                        <a:lnSpc>
                          <a:spcPct val="103000"/>
                        </a:lnSpc>
                      </a:pPr>
                      <a:endParaRPr lang="en-US" altLang="en-US" sz="300" dirty="0"/>
                    </a:p>
                    <a:p>
                      <a:pPr marL="98425" indent="1905" algn="l" rtl="0" eaLnBrk="0">
                        <a:lnSpc>
                          <a:spcPct val="101000"/>
                        </a:lnSpc>
                        <a:spcBef>
                          <a:spcPts val="0"/>
                        </a:spcBef>
                      </a:pPr>
                      <a:r>
                        <a:rPr sz="1200" spc="0" dirty="0"/>
                        <a:t>是指技术信息或经营信息必须是非公开的</a:t>
                      </a:r>
                      <a:r>
                        <a:rPr sz="1200" spc="-335" dirty="0"/>
                        <a:t>，</a:t>
                      </a:r>
                      <a:r>
                        <a:rPr sz="1200" spc="0" dirty="0"/>
                        <a:t>   不为公众所知悉</a:t>
                      </a:r>
                      <a:r>
                        <a:rPr sz="1200" spc="-460" dirty="0"/>
                        <a:t>，</a:t>
                      </a:r>
                      <a:r>
                        <a:rPr sz="1200" spc="0" dirty="0"/>
                        <a:t>权利人通过采取保密措施</a:t>
                      </a:r>
                      <a:r>
                        <a:rPr sz="1200" spc="-460" dirty="0"/>
                        <a:t>，</a:t>
                      </a:r>
                      <a:r>
                        <a:rPr sz="1200" spc="0" dirty="0"/>
                        <a:t>  使其他人通过正当方法无法获取或探明</a:t>
                      </a:r>
                      <a:r>
                        <a:rPr sz="1200" spc="-215" dirty="0"/>
                        <a:t>。</a:t>
                      </a:r>
                      <a:endParaRPr lang="en-US" altLang="en-US" sz="1200" spc="-215"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c>
                  <a:txBody>
                    <a:bodyPr/>
                    <a:p>
                      <a:pPr algn="l" rtl="0" eaLnBrk="0">
                        <a:lnSpc>
                          <a:spcPct val="107000"/>
                        </a:lnSpc>
                      </a:pPr>
                      <a:endParaRPr lang="en-US" altLang="en-US" sz="300" dirty="0"/>
                    </a:p>
                    <a:p>
                      <a:pPr marL="98425" indent="635" algn="l" rtl="0" eaLnBrk="0">
                        <a:lnSpc>
                          <a:spcPct val="101000"/>
                        </a:lnSpc>
                      </a:pPr>
                      <a:r>
                        <a:rPr sz="1200" spc="0" dirty="0"/>
                        <a:t>版权的独创性就是要求作者要独立创作</a:t>
                      </a:r>
                      <a:r>
                        <a:rPr sz="1200" spc="-50" dirty="0"/>
                        <a:t>，</a:t>
                      </a:r>
                      <a:r>
                        <a:rPr sz="1200" spc="0" dirty="0"/>
                        <a:t>不能复制或抄袭他人   的作品</a:t>
                      </a:r>
                      <a:r>
                        <a:rPr sz="1200" spc="-30" dirty="0"/>
                        <a:t>，</a:t>
                      </a:r>
                      <a:r>
                        <a:rPr sz="1200" spc="0" dirty="0"/>
                        <a:t>而且应当在作品中体现作者的思想感情或者选择</a:t>
                      </a:r>
                      <a:r>
                        <a:rPr sz="1200" spc="-20" dirty="0"/>
                        <a:t>、</a:t>
                      </a:r>
                      <a:r>
                        <a:rPr sz="1200" spc="0" dirty="0"/>
                        <a:t>编   排</a:t>
                      </a:r>
                      <a:r>
                        <a:rPr sz="1200" spc="-115" dirty="0"/>
                        <a:t>。</a:t>
                      </a:r>
                      <a:endParaRPr lang="en-US" altLang="en-US" sz="1200" spc="-115" dirty="0"/>
                    </a:p>
                  </a:txBody>
                  <a:tcPr marL="0" marR="0" marT="0" marB="0" vert="horz">
                    <a:lnL w="12700"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r>
              <a:tr h="447675">
                <a:tc>
                  <a:txBody>
                    <a:bodyPr/>
                    <a:p>
                      <a:pPr algn="l" rtl="0" eaLnBrk="0">
                        <a:lnSpc>
                          <a:spcPct val="101000"/>
                        </a:lnSpc>
                      </a:pPr>
                      <a:endParaRPr lang="en-US" altLang="en-US" sz="400" dirty="0"/>
                    </a:p>
                    <a:p>
                      <a:pPr indent="97790" algn="l" rtl="0" eaLnBrk="0">
                        <a:lnSpc>
                          <a:spcPct val="95000"/>
                        </a:lnSpc>
                        <a:spcBef>
                          <a:spcPts val="5"/>
                        </a:spcBef>
                      </a:pPr>
                      <a:r>
                        <a:rPr sz="1200" spc="-10" dirty="0"/>
                        <a:t>秘密保</a:t>
                      </a:r>
                      <a:r>
                        <a:rPr sz="1200" spc="-5" dirty="0"/>
                        <a:t>护</a:t>
                      </a:r>
                      <a:r>
                        <a:rPr sz="1200" spc="0" dirty="0"/>
                        <a:t>例外</a:t>
                      </a:r>
                      <a:endParaRPr lang="en-US" altLang="en-US" sz="1200" spc="0" dirty="0"/>
                    </a:p>
                  </a:txBody>
                  <a:tcPr marL="0" marR="0" marT="0" marB="0" vert="horz">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c>
                  <a:txBody>
                    <a:bodyPr/>
                    <a:p>
                      <a:pPr algn="l" rtl="0" eaLnBrk="0">
                        <a:lnSpc>
                          <a:spcPct val="101000"/>
                        </a:lnSpc>
                      </a:pPr>
                      <a:endParaRPr lang="en-US" altLang="en-US" sz="400" dirty="0"/>
                    </a:p>
                    <a:p>
                      <a:pPr indent="98425" algn="l" rtl="0" eaLnBrk="0">
                        <a:lnSpc>
                          <a:spcPct val="95000"/>
                        </a:lnSpc>
                        <a:spcBef>
                          <a:spcPts val="5"/>
                        </a:spcBef>
                      </a:pPr>
                      <a:r>
                        <a:rPr sz="1200" spc="0" dirty="0"/>
                        <a:t>反向工程</a:t>
                      </a:r>
                      <a:r>
                        <a:rPr sz="1200" spc="-20" dirty="0"/>
                        <a:t>、</a:t>
                      </a:r>
                      <a:r>
                        <a:rPr sz="1200" spc="0" dirty="0"/>
                        <a:t>独立开发</a:t>
                      </a:r>
                      <a:r>
                        <a:rPr sz="1200" spc="-20" dirty="0"/>
                        <a:t>、</a:t>
                      </a:r>
                      <a:r>
                        <a:rPr sz="1200" spc="0" dirty="0"/>
                        <a:t>观察商品</a:t>
                      </a:r>
                      <a:r>
                        <a:rPr sz="1200" spc="-10" dirty="0"/>
                        <a:t>、</a:t>
                      </a:r>
                      <a:r>
                        <a:rPr sz="1200" spc="0" dirty="0"/>
                        <a:t>善意获取</a:t>
                      </a:r>
                      <a:endParaRPr lang="en-US" altLang="en-US" sz="1200" spc="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c>
                  <a:txBody>
                    <a:bodyPr/>
                    <a:p>
                      <a:pPr algn="l" rtl="0" eaLnBrk="0">
                        <a:lnSpc>
                          <a:spcPct val="123000"/>
                        </a:lnSpc>
                      </a:pPr>
                      <a:endParaRPr lang="en-US" altLang="en-US" sz="300" dirty="0"/>
                    </a:p>
                    <a:p>
                      <a:pPr marL="99695" indent="1270" algn="l" rtl="0" eaLnBrk="0">
                        <a:lnSpc>
                          <a:spcPct val="99000"/>
                        </a:lnSpc>
                        <a:spcBef>
                          <a:spcPts val="0"/>
                        </a:spcBef>
                      </a:pPr>
                      <a:r>
                        <a:rPr sz="1200" spc="0" dirty="0"/>
                        <a:t>不适用商业秘密的例外条件</a:t>
                      </a:r>
                      <a:r>
                        <a:rPr sz="1200" spc="-430" dirty="0"/>
                        <a:t>，</a:t>
                      </a:r>
                      <a:r>
                        <a:rPr sz="1200" spc="0" dirty="0"/>
                        <a:t>独创性的要求否定了反向工程</a:t>
                      </a:r>
                      <a:r>
                        <a:rPr sz="1200" spc="-415" dirty="0"/>
                        <a:t>、</a:t>
                      </a:r>
                      <a:r>
                        <a:rPr sz="1200" spc="0" dirty="0"/>
                        <a:t>    善意获取等抗辩合理性</a:t>
                      </a:r>
                      <a:r>
                        <a:rPr sz="1200" spc="-210" dirty="0"/>
                        <a:t>。</a:t>
                      </a:r>
                      <a:endParaRPr lang="en-US" altLang="en-US" sz="1200" spc="-210" dirty="0"/>
                    </a:p>
                  </a:txBody>
                  <a:tcPr marL="0" marR="0" marT="0" marB="0" vert="horz">
                    <a:lnL w="12700"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r>
              <a:tr h="448945">
                <a:tc>
                  <a:txBody>
                    <a:bodyPr/>
                    <a:p>
                      <a:pPr algn="l" rtl="0" eaLnBrk="0">
                        <a:lnSpc>
                          <a:spcPct val="118000"/>
                        </a:lnSpc>
                      </a:pPr>
                      <a:endParaRPr lang="en-US" altLang="en-US" sz="300" dirty="0"/>
                    </a:p>
                    <a:p>
                      <a:pPr marL="100330" indent="3175" algn="l" rtl="0" eaLnBrk="0">
                        <a:lnSpc>
                          <a:spcPct val="100000"/>
                        </a:lnSpc>
                      </a:pPr>
                      <a:r>
                        <a:rPr sz="1200" spc="-20" dirty="0"/>
                        <a:t>公开后的</a:t>
                      </a:r>
                      <a:r>
                        <a:rPr sz="1200" spc="-5" dirty="0"/>
                        <a:t>价</a:t>
                      </a:r>
                      <a:r>
                        <a:rPr sz="1200" spc="0" dirty="0"/>
                        <a:t>值 性</a:t>
                      </a:r>
                      <a:endParaRPr lang="en-US" altLang="en-US" sz="1200" spc="0" dirty="0"/>
                    </a:p>
                  </a:txBody>
                  <a:tcPr marL="0" marR="0" marT="0" marB="0" vert="horz">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c>
                  <a:txBody>
                    <a:bodyPr/>
                    <a:p>
                      <a:pPr algn="l" rtl="0" eaLnBrk="0">
                        <a:lnSpc>
                          <a:spcPct val="120000"/>
                        </a:lnSpc>
                      </a:pPr>
                      <a:endParaRPr lang="en-US" altLang="en-US" sz="300" dirty="0"/>
                    </a:p>
                    <a:p>
                      <a:pPr marL="98425" indent="1905" algn="l" rtl="0" eaLnBrk="0">
                        <a:lnSpc>
                          <a:spcPct val="99000"/>
                        </a:lnSpc>
                        <a:spcBef>
                          <a:spcPts val="5"/>
                        </a:spcBef>
                      </a:pPr>
                      <a:r>
                        <a:rPr sz="1200" spc="0" dirty="0"/>
                        <a:t>一旦被公知</a:t>
                      </a:r>
                      <a:r>
                        <a:rPr sz="1200" spc="-70" dirty="0"/>
                        <a:t>，</a:t>
                      </a:r>
                      <a:r>
                        <a:rPr sz="1200" spc="0" dirty="0"/>
                        <a:t>商业秘密随即便丧失了商业秘  密的价值</a:t>
                      </a:r>
                      <a:r>
                        <a:rPr sz="1200" spc="-185" dirty="0"/>
                        <a:t>。</a:t>
                      </a:r>
                      <a:endParaRPr lang="en-US" altLang="en-US" sz="1200" spc="-185"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c>
                  <a:txBody>
                    <a:bodyPr/>
                    <a:p>
                      <a:pPr algn="l" rtl="0" eaLnBrk="0">
                        <a:lnSpc>
                          <a:spcPct val="120000"/>
                        </a:lnSpc>
                      </a:pPr>
                      <a:endParaRPr lang="en-US" altLang="en-US" sz="300" dirty="0"/>
                    </a:p>
                    <a:p>
                      <a:pPr marL="116840" indent="-17780" algn="l" rtl="0" eaLnBrk="0">
                        <a:lnSpc>
                          <a:spcPct val="99000"/>
                        </a:lnSpc>
                        <a:spcBef>
                          <a:spcPts val="5"/>
                        </a:spcBef>
                      </a:pPr>
                      <a:r>
                        <a:rPr sz="1200" spc="0" dirty="0"/>
                        <a:t>版权的独创性使得作品对外公开</a:t>
                      </a:r>
                      <a:r>
                        <a:rPr sz="1200" spc="-55" dirty="0"/>
                        <a:t>，</a:t>
                      </a:r>
                      <a:r>
                        <a:rPr sz="1200" spc="0" dirty="0"/>
                        <a:t>也不会使作品版权在保护期   </a:t>
                      </a:r>
                      <a:r>
                        <a:rPr sz="1200" spc="-30" dirty="0"/>
                        <a:t>内价值受到</a:t>
                      </a:r>
                      <a:r>
                        <a:rPr sz="1200" spc="-15" dirty="0"/>
                        <a:t>影</a:t>
                      </a:r>
                      <a:r>
                        <a:rPr sz="1200" spc="0" dirty="0"/>
                        <a:t>响</a:t>
                      </a:r>
                      <a:endParaRPr lang="en-US" altLang="en-US" sz="1200" spc="0" dirty="0"/>
                    </a:p>
                  </a:txBody>
                  <a:tcPr marL="0" marR="0" marT="0" marB="0" vert="horz">
                    <a:lnL w="12700"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r>
              <a:tr h="785495">
                <a:tc gridSpan="3">
                  <a:txBody>
                    <a:bodyPr/>
                    <a:p>
                      <a:pPr algn="l" rtl="0" eaLnBrk="0">
                        <a:lnSpc>
                          <a:spcPct val="123000"/>
                        </a:lnSpc>
                      </a:pPr>
                      <a:endParaRPr lang="en-US" altLang="en-US" sz="300" dirty="0"/>
                    </a:p>
                    <a:p>
                      <a:pPr marL="105410" indent="-3810" algn="l" rtl="0" eaLnBrk="0">
                        <a:lnSpc>
                          <a:spcPct val="99000"/>
                        </a:lnSpc>
                        <a:spcBef>
                          <a:spcPts val="0"/>
                        </a:spcBef>
                      </a:pPr>
                      <a:r>
                        <a:rPr sz="1200" spc="0" dirty="0"/>
                        <a:t>商业秘密的载体或表达</a:t>
                      </a:r>
                      <a:r>
                        <a:rPr sz="1200" spc="-30" dirty="0"/>
                        <a:t>，</a:t>
                      </a:r>
                      <a:r>
                        <a:rPr sz="1200" spc="0" dirty="0"/>
                        <a:t>如果构成《著作权法》意义上的作品</a:t>
                      </a:r>
                      <a:r>
                        <a:rPr sz="1200" spc="-30" dirty="0"/>
                        <a:t>，</a:t>
                      </a:r>
                      <a:r>
                        <a:rPr sz="1200" spc="0" dirty="0"/>
                        <a:t>可以受到《著作权法》的保护</a:t>
                      </a:r>
                      <a:r>
                        <a:rPr sz="1200" spc="-5" dirty="0"/>
                        <a:t>。</a:t>
                      </a:r>
                      <a:r>
                        <a:rPr sz="1200" spc="0" dirty="0"/>
                        <a:t>对于未发表的作品中包含的信   息</a:t>
                      </a:r>
                      <a:r>
                        <a:rPr sz="1200" spc="-90" dirty="0"/>
                        <a:t>，</a:t>
                      </a:r>
                      <a:r>
                        <a:rPr sz="1200" spc="0" dirty="0"/>
                        <a:t>也可能符合商业秘密的构成要件</a:t>
                      </a:r>
                      <a:r>
                        <a:rPr sz="1200" spc="-90" dirty="0"/>
                        <a:t>，</a:t>
                      </a:r>
                      <a:r>
                        <a:rPr sz="1200" spc="0" dirty="0"/>
                        <a:t>而作为商业秘密予以保护</a:t>
                      </a:r>
                      <a:r>
                        <a:rPr sz="1200" spc="-85" dirty="0"/>
                        <a:t>。</a:t>
                      </a:r>
                      <a:endParaRPr lang="en-US" altLang="en-US" sz="1200" dirty="0"/>
                    </a:p>
                    <a:p>
                      <a:pPr marL="97790" indent="3175" algn="l" rtl="0" eaLnBrk="0">
                        <a:lnSpc>
                          <a:spcPct val="99000"/>
                        </a:lnSpc>
                        <a:spcBef>
                          <a:spcPts val="25"/>
                        </a:spcBef>
                      </a:pPr>
                      <a:r>
                        <a:rPr sz="1200" spc="0" dirty="0"/>
                        <a:t>著作权保护的是表达形式</a:t>
                      </a:r>
                      <a:r>
                        <a:rPr sz="1200" spc="-20" dirty="0"/>
                        <a:t>，</a:t>
                      </a:r>
                      <a:r>
                        <a:rPr sz="1200" spc="0" dirty="0"/>
                        <a:t>商业秘密保护的是信息的内容</a:t>
                      </a:r>
                      <a:r>
                        <a:rPr sz="1200" spc="-20" dirty="0"/>
                        <a:t>。</a:t>
                      </a:r>
                      <a:r>
                        <a:rPr sz="1200" spc="0" dirty="0"/>
                        <a:t>在一项创意</a:t>
                      </a:r>
                      <a:r>
                        <a:rPr sz="1200" spc="-20" dirty="0"/>
                        <a:t>、</a:t>
                      </a:r>
                      <a:r>
                        <a:rPr sz="1200" spc="0" dirty="0"/>
                        <a:t>策划具有可保护性时</a:t>
                      </a:r>
                      <a:r>
                        <a:rPr sz="1200" spc="-5" dirty="0"/>
                        <a:t>，</a:t>
                      </a:r>
                      <a:r>
                        <a:rPr sz="1200" spc="0" dirty="0"/>
                        <a:t>即使尚未构成著作权或者著作   权保护不适用时</a:t>
                      </a:r>
                      <a:r>
                        <a:rPr sz="1200" spc="-110" dirty="0"/>
                        <a:t>，</a:t>
                      </a:r>
                      <a:r>
                        <a:rPr sz="1200" spc="0" dirty="0"/>
                        <a:t>可以采用商业秘密的方式予以保护</a:t>
                      </a:r>
                      <a:r>
                        <a:rPr sz="1200" spc="-100" dirty="0"/>
                        <a:t>。</a:t>
                      </a:r>
                      <a:endParaRPr lang="en-US" altLang="en-US" sz="1200" spc="-100" dirty="0"/>
                    </a:p>
                  </a:txBody>
                  <a:tcPr marL="0" marR="0" marT="0" marB="0" vert="horz">
                    <a:lnL w="6350"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c hMerge="1">
                  <a:tcPr marL="0" marR="0" marT="0" marB="0" vert="horz">
                    <a:lnL w="12700"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r>
            </a:tbl>
          </a:graphicData>
        </a:graphic>
      </p:graphicFrame>
      <p:sp>
        <p:nvSpPr>
          <p:cNvPr id="2" name="文本框 1"/>
          <p:cNvSpPr txBox="1">
            <a:spLocks noChangeArrowheads="1"/>
          </p:cNvSpPr>
          <p:nvPr/>
        </p:nvSpPr>
        <p:spPr bwMode="auto">
          <a:xfrm>
            <a:off x="431165" y="101600"/>
            <a:ext cx="2334260" cy="368300"/>
          </a:xfrm>
          <a:prstGeom prst="rect">
            <a:avLst/>
          </a:prstGeom>
          <a:noFill/>
          <a:ln w="9525">
            <a:noFill/>
            <a:miter lim="800000"/>
          </a:ln>
        </p:spPr>
        <p:txBody>
          <a:bodyPr wrap="square">
            <a:spAutoFit/>
          </a:bodyPr>
          <a:p>
            <a:pPr algn="ctr"/>
            <a:r>
              <a:rPr lang="zh-CN" altLang="en-US" b="1" dirty="0">
                <a:solidFill>
                  <a:srgbClr val="FF0000"/>
                </a:solidFill>
                <a:latin typeface="楷体" panose="02010609060101010101" pitchFamily="49" charset="-122"/>
                <a:ea typeface="楷体" panose="02010609060101010101" pitchFamily="49" charset="-122"/>
              </a:rPr>
              <a:t>商业秘密与</a:t>
            </a:r>
            <a:r>
              <a:rPr lang="zh-CN" altLang="en-US" b="1" dirty="0">
                <a:solidFill>
                  <a:srgbClr val="FF0000"/>
                </a:solidFill>
                <a:latin typeface="楷体" panose="02010609060101010101" pitchFamily="49" charset="-122"/>
                <a:ea typeface="楷体" panose="02010609060101010101" pitchFamily="49" charset="-122"/>
              </a:rPr>
              <a:t>著作权</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4" name="图片 3"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4935" y="292100"/>
            <a:ext cx="8768715" cy="4850765"/>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graphicFrame>
        <p:nvGraphicFramePr>
          <p:cNvPr id="311" name="table 311"/>
          <p:cNvGraphicFramePr>
            <a:graphicFrameLocks noGrp="1"/>
          </p:cNvGraphicFramePr>
          <p:nvPr>
            <p:custDataLst>
              <p:tags r:id="rId1"/>
            </p:custDataLst>
          </p:nvPr>
        </p:nvGraphicFramePr>
        <p:xfrm>
          <a:off x="282575" y="354330"/>
          <a:ext cx="8492490" cy="4724400"/>
        </p:xfrm>
        <a:graphic>
          <a:graphicData uri="http://schemas.openxmlformats.org/drawingml/2006/table">
            <a:tbl>
              <a:tblPr/>
              <a:tblGrid>
                <a:gridCol w="1079500"/>
                <a:gridCol w="3094990"/>
                <a:gridCol w="4318000"/>
              </a:tblGrid>
              <a:tr h="326390">
                <a:tc>
                  <a:txBody>
                    <a:bodyPr/>
                    <a:p>
                      <a:pPr algn="l" rtl="0" eaLnBrk="0">
                        <a:lnSpc>
                          <a:spcPct val="111000"/>
                        </a:lnSpc>
                      </a:pPr>
                      <a:endParaRPr lang="en-US" altLang="en-US" sz="300" dirty="0"/>
                    </a:p>
                    <a:p>
                      <a:pPr indent="118745" algn="l" rtl="0" eaLnBrk="0">
                        <a:lnSpc>
                          <a:spcPct val="95000"/>
                        </a:lnSpc>
                        <a:spcBef>
                          <a:spcPts val="5"/>
                        </a:spcBef>
                      </a:pPr>
                      <a:r>
                        <a:rPr sz="1350" spc="-50" dirty="0">
                          <a:ln w="6540" cap="flat" cmpd="sng">
                            <a:solidFill>
                              <a:srgbClr val="FFFFFF">
                                <a:alpha val="100000"/>
                              </a:srgbClr>
                            </a:solidFill>
                            <a:prstDash val="solid"/>
                            <a:round/>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区</a:t>
                      </a:r>
                      <a:r>
                        <a:rPr sz="1350" spc="-45" dirty="0">
                          <a:ln w="6540" cap="flat" cmpd="sng">
                            <a:solidFill>
                              <a:srgbClr val="FFFFFF">
                                <a:alpha val="100000"/>
                              </a:srgbClr>
                            </a:solidFill>
                            <a:prstDash val="solid"/>
                            <a:round/>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别</a:t>
                      </a:r>
                      <a:endParaRPr lang="en-US" altLang="en-US" sz="1350" dirty="0"/>
                    </a:p>
                  </a:txBody>
                  <a:tcPr marL="0" marR="0" marT="0" marB="0" vert="horz">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4F81BD"/>
                    </a:solidFill>
                  </a:tcPr>
                </a:tc>
                <a:tc>
                  <a:txBody>
                    <a:bodyPr/>
                    <a:p>
                      <a:pPr algn="l" rtl="0" eaLnBrk="0">
                        <a:lnSpc>
                          <a:spcPct val="110000"/>
                        </a:lnSpc>
                      </a:pPr>
                      <a:endParaRPr lang="en-US" altLang="en-US" sz="300" dirty="0"/>
                    </a:p>
                    <a:p>
                      <a:pPr indent="105410" algn="l" rtl="0" eaLnBrk="0">
                        <a:lnSpc>
                          <a:spcPct val="95000"/>
                        </a:lnSpc>
                        <a:spcBef>
                          <a:spcPts val="0"/>
                        </a:spcBef>
                      </a:pPr>
                      <a:r>
                        <a:rPr sz="1350" spc="-20" dirty="0">
                          <a:ln w="6540" cap="flat" cmpd="sng">
                            <a:solidFill>
                              <a:srgbClr val="FFFFFF">
                                <a:alpha val="100000"/>
                              </a:srgbClr>
                            </a:solidFill>
                            <a:prstDash val="solid"/>
                            <a:round/>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商业</a:t>
                      </a:r>
                      <a:r>
                        <a:rPr sz="1350" spc="-15" dirty="0">
                          <a:ln w="6540" cap="flat" cmpd="sng">
                            <a:solidFill>
                              <a:srgbClr val="FFFFFF">
                                <a:alpha val="100000"/>
                              </a:srgbClr>
                            </a:solidFill>
                            <a:prstDash val="solid"/>
                            <a:round/>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秘</a:t>
                      </a:r>
                      <a:r>
                        <a:rPr sz="1350" spc="0" dirty="0">
                          <a:ln w="6540" cap="flat" cmpd="sng">
                            <a:solidFill>
                              <a:srgbClr val="FFFFFF">
                                <a:alpha val="100000"/>
                              </a:srgbClr>
                            </a:solidFill>
                            <a:prstDash val="solid"/>
                            <a:round/>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密</a:t>
                      </a:r>
                      <a:endParaRPr lang="en-US" altLang="en-US" sz="135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4F81BD"/>
                    </a:solidFill>
                  </a:tcPr>
                </a:tc>
                <a:tc>
                  <a:txBody>
                    <a:bodyPr/>
                    <a:p>
                      <a:pPr algn="l" rtl="0" eaLnBrk="0">
                        <a:lnSpc>
                          <a:spcPct val="110000"/>
                        </a:lnSpc>
                      </a:pPr>
                      <a:endParaRPr lang="en-US" altLang="en-US" sz="300" dirty="0"/>
                    </a:p>
                    <a:p>
                      <a:pPr indent="102235" algn="l" rtl="0" eaLnBrk="0">
                        <a:lnSpc>
                          <a:spcPct val="95000"/>
                        </a:lnSpc>
                        <a:spcBef>
                          <a:spcPts val="0"/>
                        </a:spcBef>
                      </a:pPr>
                      <a:r>
                        <a:rPr sz="1350" spc="-10" dirty="0">
                          <a:ln w="6540" cap="flat" cmpd="sng">
                            <a:solidFill>
                              <a:srgbClr val="FFFFFF">
                                <a:alpha val="100000"/>
                              </a:srgbClr>
                            </a:solidFill>
                            <a:prstDash val="solid"/>
                            <a:round/>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专利技</a:t>
                      </a:r>
                      <a:r>
                        <a:rPr sz="1350" spc="0" dirty="0">
                          <a:ln w="6540" cap="flat" cmpd="sng">
                            <a:solidFill>
                              <a:srgbClr val="FFFFFF">
                                <a:alpha val="100000"/>
                              </a:srgbClr>
                            </a:solidFill>
                            <a:prstDash val="solid"/>
                            <a:round/>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术</a:t>
                      </a:r>
                      <a:endParaRPr lang="en-US" altLang="en-US" sz="1350" dirty="0"/>
                    </a:p>
                  </a:txBody>
                  <a:tcPr marL="0" marR="0" marT="0" marB="0" vert="horz">
                    <a:lnL w="12700"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4F81BD"/>
                    </a:solidFill>
                  </a:tcPr>
                </a:tc>
              </a:tr>
              <a:tr h="285750">
                <a:tc>
                  <a:txBody>
                    <a:bodyPr/>
                    <a:p>
                      <a:pPr algn="ctr" rtl="0" eaLnBrk="0" fontAlgn="auto">
                        <a:lnSpc>
                          <a:spcPts val="1000"/>
                        </a:lnSpc>
                      </a:pPr>
                      <a:endParaRPr lang="en-US" altLang="en-US" sz="500" dirty="0"/>
                    </a:p>
                    <a:p>
                      <a:pPr indent="99060" algn="ctr" rtl="0" eaLnBrk="0" fontAlgn="auto">
                        <a:lnSpc>
                          <a:spcPts val="1000"/>
                        </a:lnSpc>
                        <a:spcBef>
                          <a:spcPts val="5"/>
                        </a:spcBef>
                      </a:pPr>
                      <a:r>
                        <a:rPr sz="120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保护客体</a:t>
                      </a:r>
                      <a:endParaRPr lang="en-US" altLang="en-US" sz="120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c>
                  <a:txBody>
                    <a:bodyPr/>
                    <a:p>
                      <a:pPr algn="l" rtl="0" eaLnBrk="0" fontAlgn="auto">
                        <a:lnSpc>
                          <a:spcPts val="1000"/>
                        </a:lnSpc>
                      </a:pPr>
                      <a:endParaRPr lang="en-US" altLang="en-US" sz="500" dirty="0"/>
                    </a:p>
                    <a:p>
                      <a:pPr indent="98425" algn="l" rtl="0" eaLnBrk="0" fontAlgn="auto">
                        <a:lnSpc>
                          <a:spcPts val="1000"/>
                        </a:lnSpc>
                        <a:spcBef>
                          <a:spcPts val="5"/>
                        </a:spcBef>
                      </a:pP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技术信息</a:t>
                      </a:r>
                      <a:r>
                        <a:rPr sz="1200" spc="-5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经营信息</a:t>
                      </a:r>
                      <a:endParaRPr lang="en-US" altLang="en-US"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c>
                  <a:txBody>
                    <a:bodyPr/>
                    <a:p>
                      <a:pPr algn="l" rtl="0" eaLnBrk="0" fontAlgn="auto">
                        <a:lnSpc>
                          <a:spcPts val="1000"/>
                        </a:lnSpc>
                      </a:pPr>
                      <a:endParaRPr lang="en-US" altLang="en-US" sz="500" dirty="0"/>
                    </a:p>
                    <a:p>
                      <a:pPr indent="99695" algn="l" rtl="0" eaLnBrk="0" fontAlgn="auto">
                        <a:lnSpc>
                          <a:spcPts val="1000"/>
                        </a:lnSpc>
                        <a:spcBef>
                          <a:spcPts val="5"/>
                        </a:spcBef>
                      </a:pP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可以申请专利的技术范围法定</a:t>
                      </a:r>
                      <a:r>
                        <a:rPr sz="1200" spc="-5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是以法律能够保护的对象为准</a:t>
                      </a:r>
                      <a:endParaRPr lang="en-US" altLang="en-US"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r>
              <a:tr h="441960">
                <a:tc>
                  <a:txBody>
                    <a:bodyPr/>
                    <a:p>
                      <a:pPr algn="ctr" rtl="0" eaLnBrk="0">
                        <a:lnSpc>
                          <a:spcPct val="101000"/>
                        </a:lnSpc>
                      </a:pPr>
                      <a:endParaRPr lang="en-US" altLang="en-US" sz="500" dirty="0"/>
                    </a:p>
                    <a:p>
                      <a:pPr indent="99695" algn="ctr" rtl="0" eaLnBrk="0">
                        <a:lnSpc>
                          <a:spcPct val="95000"/>
                        </a:lnSpc>
                        <a:spcBef>
                          <a:spcPts val="0"/>
                        </a:spcBef>
                      </a:pPr>
                      <a:r>
                        <a:rPr sz="120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完整性要求</a:t>
                      </a:r>
                      <a:endParaRPr lang="en-US" altLang="en-US" sz="120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c>
                  <a:txBody>
                    <a:bodyPr/>
                    <a:p>
                      <a:pPr algn="l" rtl="0" eaLnBrk="0">
                        <a:lnSpc>
                          <a:spcPct val="122000"/>
                        </a:lnSpc>
                      </a:pPr>
                      <a:endParaRPr lang="en-US" altLang="en-US" sz="430" dirty="0"/>
                    </a:p>
                    <a:p>
                      <a:pPr marL="99060" indent="1905" algn="l" rtl="0" eaLnBrk="0">
                        <a:lnSpc>
                          <a:spcPct val="99000"/>
                        </a:lnSpc>
                        <a:spcBef>
                          <a:spcPts val="5"/>
                        </a:spcBef>
                      </a:pP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商业秘密只限于可以使用或者利用</a:t>
                      </a:r>
                      <a:r>
                        <a:rPr sz="1200" spc="-7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并不要  求是一项绝对完整的技术方案</a:t>
                      </a:r>
                      <a:r>
                        <a:rPr sz="1200" spc="-21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1200" spc="-21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c>
                  <a:txBody>
                    <a:bodyPr/>
                    <a:p>
                      <a:pPr algn="l" rtl="0" eaLnBrk="0">
                        <a:lnSpc>
                          <a:spcPct val="101000"/>
                        </a:lnSpc>
                      </a:pPr>
                      <a:endParaRPr lang="en-US" altLang="en-US" sz="500" dirty="0"/>
                    </a:p>
                    <a:p>
                      <a:pPr indent="99060" algn="l" rtl="0" eaLnBrk="0">
                        <a:lnSpc>
                          <a:spcPct val="95000"/>
                        </a:lnSpc>
                        <a:spcBef>
                          <a:spcPts val="0"/>
                        </a:spcBef>
                      </a:pPr>
                      <a:r>
                        <a:rPr sz="120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专利技术的法定要求是完整的技术方案</a:t>
                      </a:r>
                      <a:r>
                        <a:rPr sz="1200" spc="-6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1200" spc="-6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r>
              <a:tr h="250825">
                <a:tc>
                  <a:txBody>
                    <a:bodyPr/>
                    <a:p>
                      <a:pPr algn="ctr" rtl="0" eaLnBrk="0">
                        <a:lnSpc>
                          <a:spcPct val="101000"/>
                        </a:lnSpc>
                      </a:pPr>
                      <a:endParaRPr lang="en-US" altLang="en-US" sz="500" dirty="0"/>
                    </a:p>
                    <a:p>
                      <a:pPr indent="97790" algn="ctr" rtl="0" eaLnBrk="0">
                        <a:lnSpc>
                          <a:spcPct val="95000"/>
                        </a:lnSpc>
                        <a:spcBef>
                          <a:spcPts val="5"/>
                        </a:spcBef>
                      </a:pPr>
                      <a:r>
                        <a:rPr sz="120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秘密性</a:t>
                      </a:r>
                      <a:r>
                        <a:rPr sz="1200" spc="-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要</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求</a:t>
                      </a:r>
                      <a:endParaRPr lang="en-US" altLang="en-US"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c>
                  <a:txBody>
                    <a:bodyPr/>
                    <a:p>
                      <a:pPr algn="l" rtl="0" eaLnBrk="0">
                        <a:lnSpc>
                          <a:spcPct val="101000"/>
                        </a:lnSpc>
                      </a:pPr>
                      <a:endParaRPr lang="en-US" altLang="en-US" sz="500" dirty="0"/>
                    </a:p>
                    <a:p>
                      <a:pPr indent="100965" algn="l" rtl="0" eaLnBrk="0">
                        <a:lnSpc>
                          <a:spcPct val="95000"/>
                        </a:lnSpc>
                        <a:spcBef>
                          <a:spcPts val="5"/>
                        </a:spcBef>
                      </a:pPr>
                      <a:r>
                        <a:rPr sz="120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商业秘密只要求不容</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易为相关人知悉</a:t>
                      </a:r>
                      <a:r>
                        <a:rPr sz="1200" spc="-6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1200" spc="-6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c>
                  <a:txBody>
                    <a:bodyPr/>
                    <a:p>
                      <a:pPr algn="l" rtl="0" eaLnBrk="0">
                        <a:lnSpc>
                          <a:spcPct val="101000"/>
                        </a:lnSpc>
                      </a:pPr>
                      <a:endParaRPr lang="en-US" altLang="en-US" sz="500" dirty="0"/>
                    </a:p>
                    <a:p>
                      <a:pPr indent="99060" algn="l" rtl="0" eaLnBrk="0">
                        <a:lnSpc>
                          <a:spcPct val="95000"/>
                        </a:lnSpc>
                        <a:spcBef>
                          <a:spcPts val="5"/>
                        </a:spcBef>
                      </a:pPr>
                      <a:r>
                        <a:rPr sz="120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专利技术法</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定要求是绝对未被公众所知悉</a:t>
                      </a:r>
                      <a:endParaRPr lang="en-US" altLang="en-US"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r>
              <a:tr h="442595">
                <a:tc>
                  <a:txBody>
                    <a:bodyPr/>
                    <a:p>
                      <a:pPr algn="ctr" rtl="0" eaLnBrk="0">
                        <a:lnSpc>
                          <a:spcPct val="102000"/>
                        </a:lnSpc>
                      </a:pPr>
                      <a:endParaRPr lang="en-US" altLang="en-US" sz="500" dirty="0"/>
                    </a:p>
                    <a:p>
                      <a:pPr indent="98425" algn="ctr" rtl="0" eaLnBrk="0">
                        <a:lnSpc>
                          <a:spcPct val="95000"/>
                        </a:lnSpc>
                        <a:spcBef>
                          <a:spcPts val="5"/>
                        </a:spcBef>
                      </a:pPr>
                      <a:r>
                        <a:rPr sz="120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独占程度</a:t>
                      </a:r>
                      <a:endParaRPr lang="en-US" altLang="en-US" sz="120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c>
                  <a:txBody>
                    <a:bodyPr/>
                    <a:p>
                      <a:pPr algn="l" rtl="0" eaLnBrk="0">
                        <a:lnSpc>
                          <a:spcPct val="124000"/>
                        </a:lnSpc>
                      </a:pPr>
                      <a:endParaRPr lang="en-US" altLang="en-US" sz="430" dirty="0"/>
                    </a:p>
                    <a:p>
                      <a:pPr marL="98425" indent="2540" algn="l" rtl="0" eaLnBrk="0">
                        <a:lnSpc>
                          <a:spcPct val="99000"/>
                        </a:lnSpc>
                      </a:pP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商业秘密具有相对的独占性</a:t>
                      </a:r>
                      <a:r>
                        <a:rPr sz="1200" spc="-7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不能排斥他人  合法取得</a:t>
                      </a:r>
                      <a:r>
                        <a:rPr sz="1200" spc="-1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并加以实施或利用</a:t>
                      </a:r>
                      <a:r>
                        <a:rPr sz="1200" spc="-10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1200" spc="-10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c>
                  <a:txBody>
                    <a:bodyPr/>
                    <a:p>
                      <a:pPr algn="l" rtl="0" eaLnBrk="0">
                        <a:lnSpc>
                          <a:spcPct val="101000"/>
                        </a:lnSpc>
                      </a:pPr>
                      <a:endParaRPr lang="en-US" altLang="en-US" sz="500" dirty="0"/>
                    </a:p>
                    <a:p>
                      <a:pPr indent="99060" algn="l" rtl="0" eaLnBrk="0">
                        <a:lnSpc>
                          <a:spcPct val="95000"/>
                        </a:lnSpc>
                        <a:spcBef>
                          <a:spcPts val="5"/>
                        </a:spcBef>
                      </a:pP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专利权具有对世权</a:t>
                      </a:r>
                      <a:r>
                        <a:rPr sz="120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义务人是不特定的</a:t>
                      </a:r>
                      <a:r>
                        <a:rPr sz="120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具有绝对的独占性</a:t>
                      </a:r>
                      <a:endParaRPr lang="en-US" altLang="en-US"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r>
              <a:tr h="443230">
                <a:tc>
                  <a:txBody>
                    <a:bodyPr/>
                    <a:p>
                      <a:pPr algn="ctr" rtl="0" eaLnBrk="0">
                        <a:lnSpc>
                          <a:spcPct val="119000"/>
                        </a:lnSpc>
                      </a:pPr>
                      <a:endParaRPr lang="en-US" altLang="en-US" sz="430" dirty="0"/>
                    </a:p>
                    <a:p>
                      <a:pPr marL="99060" indent="-635" algn="ctr" rtl="0" eaLnBrk="0">
                        <a:lnSpc>
                          <a:spcPct val="100000"/>
                        </a:lnSpc>
                        <a:spcBef>
                          <a:spcPts val="0"/>
                        </a:spcBef>
                      </a:pPr>
                      <a:r>
                        <a:rPr sz="120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产生和取得</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权 </a:t>
                      </a:r>
                      <a:r>
                        <a:rPr sz="120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利的方式</a:t>
                      </a:r>
                      <a:endParaRPr lang="en-US" altLang="en-US" sz="120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c>
                  <a:txBody>
                    <a:bodyPr/>
                    <a:p>
                      <a:pPr algn="l" rtl="0" eaLnBrk="0">
                        <a:lnSpc>
                          <a:spcPct val="102000"/>
                        </a:lnSpc>
                      </a:pPr>
                      <a:endParaRPr lang="en-US" altLang="en-US" sz="500" dirty="0"/>
                    </a:p>
                    <a:p>
                      <a:pPr indent="100965" algn="l" rtl="0" eaLnBrk="0">
                        <a:lnSpc>
                          <a:spcPct val="95000"/>
                        </a:lnSpc>
                        <a:spcBef>
                          <a:spcPts val="0"/>
                        </a:spcBef>
                      </a:pPr>
                      <a:r>
                        <a:rPr sz="120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商业秘密是自主产生或者合法受让获得</a:t>
                      </a:r>
                      <a:r>
                        <a:rPr sz="1200" spc="-6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1200" spc="-6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c>
                  <a:txBody>
                    <a:bodyPr/>
                    <a:p>
                      <a:pPr algn="l" rtl="0" eaLnBrk="0">
                        <a:lnSpc>
                          <a:spcPct val="103000"/>
                        </a:lnSpc>
                      </a:pPr>
                      <a:endParaRPr lang="en-US" altLang="en-US" sz="500" dirty="0"/>
                    </a:p>
                    <a:p>
                      <a:pPr indent="115570" algn="l" rtl="0" eaLnBrk="0">
                        <a:lnSpc>
                          <a:spcPct val="94000"/>
                        </a:lnSpc>
                        <a:spcBef>
                          <a:spcPts val="0"/>
                        </a:spcBef>
                      </a:pP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以技术公开为代价</a:t>
                      </a:r>
                      <a:r>
                        <a:rPr sz="1200" spc="-5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并要经过法定程序进行审查批准获得</a:t>
                      </a:r>
                      <a:r>
                        <a:rPr sz="1200" spc="-50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1200" spc="-50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r>
              <a:tr h="456565">
                <a:tc>
                  <a:txBody>
                    <a:bodyPr/>
                    <a:p>
                      <a:pPr algn="ctr" rtl="0" eaLnBrk="0">
                        <a:lnSpc>
                          <a:spcPct val="103000"/>
                        </a:lnSpc>
                      </a:pPr>
                      <a:endParaRPr lang="en-US" altLang="en-US" sz="500" dirty="0"/>
                    </a:p>
                    <a:p>
                      <a:pPr indent="99060" algn="ctr" rtl="0" eaLnBrk="0">
                        <a:lnSpc>
                          <a:spcPct val="95000"/>
                        </a:lnSpc>
                        <a:spcBef>
                          <a:spcPts val="0"/>
                        </a:spcBef>
                      </a:pPr>
                      <a:r>
                        <a:rPr sz="120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保护期限</a:t>
                      </a:r>
                      <a:endParaRPr lang="en-US" altLang="en-US" sz="120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c>
                  <a:txBody>
                    <a:bodyPr/>
                    <a:p>
                      <a:pPr algn="l" rtl="0" eaLnBrk="0">
                        <a:lnSpc>
                          <a:spcPct val="117000"/>
                        </a:lnSpc>
                      </a:pPr>
                      <a:endParaRPr lang="en-US" altLang="en-US" sz="430" dirty="0"/>
                    </a:p>
                    <a:p>
                      <a:pPr marL="98425" indent="2540" algn="l" rtl="0" eaLnBrk="0">
                        <a:lnSpc>
                          <a:spcPct val="100000"/>
                        </a:lnSpc>
                        <a:spcBef>
                          <a:spcPts val="0"/>
                        </a:spcBef>
                      </a:pP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商业秘密只要不被公开</a:t>
                      </a:r>
                      <a:r>
                        <a:rPr sz="1200" spc="-7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即可享有无限期保  护</a:t>
                      </a:r>
                      <a:endParaRPr lang="en-US" altLang="en-US"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c>
                  <a:txBody>
                    <a:bodyPr/>
                    <a:p>
                      <a:pPr algn="l" rtl="0" eaLnBrk="0">
                        <a:lnSpc>
                          <a:spcPct val="124000"/>
                        </a:lnSpc>
                      </a:pPr>
                      <a:endParaRPr lang="en-US" altLang="en-US" sz="430" dirty="0"/>
                    </a:p>
                    <a:p>
                      <a:pPr marL="99060" algn="l" rtl="0" eaLnBrk="0">
                        <a:lnSpc>
                          <a:spcPct val="99000"/>
                        </a:lnSpc>
                        <a:spcBef>
                          <a:spcPts val="0"/>
                        </a:spcBef>
                      </a:pP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法定的保护期限</a:t>
                      </a:r>
                      <a:r>
                        <a:rPr sz="120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一旦该专利权丧失（如未交专利年费</a:t>
                      </a:r>
                      <a:r>
                        <a:rPr sz="1200" spc="-2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或超   过保护期限就进入公知领域</a:t>
                      </a:r>
                      <a:r>
                        <a:rPr sz="1200" spc="-5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任何人均可以使用该项技术</a:t>
                      </a:r>
                      <a:endParaRPr lang="en-US" altLang="en-US"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r>
              <a:tr h="251460">
                <a:tc>
                  <a:txBody>
                    <a:bodyPr/>
                    <a:p>
                      <a:pPr algn="ctr" rtl="0" eaLnBrk="0">
                        <a:lnSpc>
                          <a:spcPct val="102000"/>
                        </a:lnSpc>
                      </a:pPr>
                      <a:endParaRPr lang="en-US" altLang="en-US" sz="500" dirty="0"/>
                    </a:p>
                    <a:p>
                      <a:pPr indent="97790" algn="ctr" rtl="0" eaLnBrk="0">
                        <a:lnSpc>
                          <a:spcPct val="95000"/>
                        </a:lnSpc>
                        <a:spcBef>
                          <a:spcPts val="5"/>
                        </a:spcBef>
                      </a:pPr>
                      <a:r>
                        <a:rPr sz="120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权利稳</a:t>
                      </a:r>
                      <a:r>
                        <a:rPr sz="1200" spc="-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定</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性</a:t>
                      </a:r>
                      <a:endParaRPr lang="en-US" altLang="en-US"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c>
                  <a:txBody>
                    <a:bodyPr/>
                    <a:p>
                      <a:pPr algn="l" rtl="0" eaLnBrk="0">
                        <a:lnSpc>
                          <a:spcPct val="102000"/>
                        </a:lnSpc>
                      </a:pPr>
                      <a:endParaRPr lang="en-US" altLang="en-US" sz="500" dirty="0"/>
                    </a:p>
                    <a:p>
                      <a:pPr indent="100965" algn="l" rtl="0" eaLnBrk="0">
                        <a:lnSpc>
                          <a:spcPct val="95000"/>
                        </a:lnSpc>
                        <a:spcBef>
                          <a:spcPts val="5"/>
                        </a:spcBef>
                      </a:pPr>
                      <a:r>
                        <a:rPr sz="120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商业秘密则无论因何种因素公开即丧失权</a:t>
                      </a:r>
                      <a:r>
                        <a:rPr sz="1200" spc="-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利</a:t>
                      </a:r>
                      <a:r>
                        <a:rPr sz="1200" spc="-6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1200" spc="-6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c>
                  <a:txBody>
                    <a:bodyPr/>
                    <a:p>
                      <a:pPr algn="l" rtl="0" eaLnBrk="0">
                        <a:lnSpc>
                          <a:spcPct val="102000"/>
                        </a:lnSpc>
                      </a:pPr>
                      <a:endParaRPr lang="en-US" altLang="en-US" sz="500" dirty="0"/>
                    </a:p>
                    <a:p>
                      <a:pPr indent="99060" algn="l" rtl="0" eaLnBrk="0">
                        <a:lnSpc>
                          <a:spcPct val="95000"/>
                        </a:lnSpc>
                        <a:spcBef>
                          <a:spcPts val="5"/>
                        </a:spcBef>
                      </a:pP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专利权不因非法定因素而丧失</a:t>
                      </a:r>
                      <a:r>
                        <a:rPr sz="1200" spc="-5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权利状态相对稳定</a:t>
                      </a:r>
                      <a:endParaRPr lang="en-US" altLang="en-US"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r>
              <a:tr h="443865">
                <a:tc>
                  <a:txBody>
                    <a:bodyPr/>
                    <a:p>
                      <a:pPr algn="ctr" rtl="0" eaLnBrk="0">
                        <a:lnSpc>
                          <a:spcPct val="103000"/>
                        </a:lnSpc>
                      </a:pPr>
                      <a:endParaRPr lang="en-US" altLang="en-US" sz="500" dirty="0"/>
                    </a:p>
                    <a:p>
                      <a:pPr indent="99060" algn="ctr" rtl="0" eaLnBrk="0">
                        <a:lnSpc>
                          <a:spcPct val="95000"/>
                        </a:lnSpc>
                        <a:spcBef>
                          <a:spcPts val="5"/>
                        </a:spcBef>
                      </a:pPr>
                      <a:r>
                        <a:rPr sz="120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保护地域</a:t>
                      </a:r>
                      <a:endParaRPr lang="en-US" altLang="en-US" sz="120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c>
                  <a:txBody>
                    <a:bodyPr/>
                    <a:p>
                      <a:pPr algn="l" rtl="0" eaLnBrk="0">
                        <a:lnSpc>
                          <a:spcPct val="118000"/>
                        </a:lnSpc>
                      </a:pPr>
                      <a:endParaRPr lang="en-US" altLang="en-US" sz="430" dirty="0"/>
                    </a:p>
                    <a:p>
                      <a:pPr marL="98425" indent="2540" algn="l" rtl="0" eaLnBrk="0">
                        <a:lnSpc>
                          <a:spcPct val="100000"/>
                        </a:lnSpc>
                        <a:spcBef>
                          <a:spcPts val="0"/>
                        </a:spcBef>
                      </a:pPr>
                      <a:r>
                        <a:rPr sz="120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商业秘密则可以</a:t>
                      </a:r>
                      <a:r>
                        <a:rPr sz="1200" spc="-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依</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据多边或者双边条约得到  域外保护</a:t>
                      </a:r>
                      <a:r>
                        <a:rPr sz="1200" spc="-18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1200" spc="-18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c>
                  <a:txBody>
                    <a:bodyPr/>
                    <a:p>
                      <a:pPr algn="l" rtl="0" eaLnBrk="0">
                        <a:lnSpc>
                          <a:spcPct val="125000"/>
                        </a:lnSpc>
                      </a:pPr>
                      <a:endParaRPr lang="en-US" altLang="en-US" sz="430" dirty="0"/>
                    </a:p>
                    <a:p>
                      <a:pPr marL="109855" indent="-10795" algn="l" rtl="0" eaLnBrk="0">
                        <a:lnSpc>
                          <a:spcPct val="99000"/>
                        </a:lnSpc>
                        <a:spcBef>
                          <a:spcPts val="0"/>
                        </a:spcBef>
                      </a:pP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专利技术具有很强的地域性</a:t>
                      </a:r>
                      <a:r>
                        <a:rPr sz="1200" spc="-5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在没有被授予专利权的国家或地   区的单位和个人</a:t>
                      </a:r>
                      <a:r>
                        <a:rPr sz="1200" spc="-20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都可以任意使用该项技术</a:t>
                      </a:r>
                      <a:r>
                        <a:rPr sz="1200" spc="-20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1200" spc="-20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r>
              <a:tr h="252095">
                <a:tc>
                  <a:txBody>
                    <a:bodyPr/>
                    <a:p>
                      <a:pPr algn="ctr" rtl="0" eaLnBrk="0">
                        <a:lnSpc>
                          <a:spcPct val="101000"/>
                        </a:lnSpc>
                      </a:pPr>
                      <a:endParaRPr lang="en-US" altLang="en-US" sz="500" dirty="0"/>
                    </a:p>
                    <a:p>
                      <a:pPr indent="103505" algn="ctr" rtl="0" eaLnBrk="0">
                        <a:lnSpc>
                          <a:spcPct val="96000"/>
                        </a:lnSpc>
                        <a:spcBef>
                          <a:spcPts val="0"/>
                        </a:spcBef>
                      </a:pPr>
                      <a:r>
                        <a:rPr sz="120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公</a:t>
                      </a:r>
                      <a:r>
                        <a:rPr sz="1200" spc="-1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开</a:t>
                      </a:r>
                      <a:endParaRPr lang="en-US" altLang="en-US" sz="1200" spc="-1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c>
                  <a:txBody>
                    <a:bodyPr/>
                    <a:p>
                      <a:pPr algn="l" rtl="0" eaLnBrk="0">
                        <a:lnSpc>
                          <a:spcPct val="101000"/>
                        </a:lnSpc>
                      </a:pPr>
                      <a:endParaRPr lang="en-US" altLang="en-US" sz="500" dirty="0"/>
                    </a:p>
                    <a:p>
                      <a:pPr indent="100330" algn="l" rtl="0" eaLnBrk="0">
                        <a:lnSpc>
                          <a:spcPct val="96000"/>
                        </a:lnSpc>
                        <a:spcBef>
                          <a:spcPts val="0"/>
                        </a:spcBef>
                      </a:pPr>
                      <a:r>
                        <a:rPr sz="120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不公</a:t>
                      </a:r>
                      <a:r>
                        <a:rPr sz="1200" spc="-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开</a:t>
                      </a:r>
                      <a:endParaRPr lang="en-US" altLang="en-US" sz="1200" spc="-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c>
                  <a:txBody>
                    <a:bodyPr/>
                    <a:p>
                      <a:pPr algn="l" rtl="0" eaLnBrk="0">
                        <a:lnSpc>
                          <a:spcPct val="101000"/>
                        </a:lnSpc>
                      </a:pPr>
                      <a:endParaRPr lang="en-US" altLang="en-US" sz="500" dirty="0"/>
                    </a:p>
                    <a:p>
                      <a:pPr indent="102870" algn="l" rtl="0" eaLnBrk="0">
                        <a:lnSpc>
                          <a:spcPct val="96000"/>
                        </a:lnSpc>
                        <a:spcBef>
                          <a:spcPts val="0"/>
                        </a:spcBef>
                      </a:pPr>
                      <a:r>
                        <a:rPr sz="120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公</a:t>
                      </a:r>
                      <a:r>
                        <a:rPr sz="1200" spc="-1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开</a:t>
                      </a:r>
                      <a:endParaRPr lang="en-US" altLang="en-US" sz="1200" spc="-1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r>
              <a:tr h="252095">
                <a:tc>
                  <a:txBody>
                    <a:bodyPr/>
                    <a:p>
                      <a:pPr algn="ctr" rtl="0" eaLnBrk="0">
                        <a:lnSpc>
                          <a:spcPct val="103000"/>
                        </a:lnSpc>
                      </a:pPr>
                      <a:endParaRPr lang="en-US" altLang="en-US" sz="500" dirty="0"/>
                    </a:p>
                    <a:p>
                      <a:pPr indent="106680" algn="ctr" rtl="0" eaLnBrk="0">
                        <a:lnSpc>
                          <a:spcPct val="95000"/>
                        </a:lnSpc>
                        <a:spcBef>
                          <a:spcPts val="5"/>
                        </a:spcBef>
                      </a:pPr>
                      <a:r>
                        <a:rPr sz="120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费用</a:t>
                      </a:r>
                      <a:endParaRPr lang="en-US" altLang="en-US" sz="120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c>
                  <a:txBody>
                    <a:bodyPr/>
                    <a:p>
                      <a:pPr algn="l" rtl="0" eaLnBrk="0">
                        <a:lnSpc>
                          <a:spcPct val="102000"/>
                        </a:lnSpc>
                      </a:pPr>
                      <a:endParaRPr lang="en-US" altLang="en-US" sz="500" dirty="0"/>
                    </a:p>
                    <a:p>
                      <a:pPr indent="100330" algn="l" rtl="0" eaLnBrk="0">
                        <a:lnSpc>
                          <a:spcPct val="95000"/>
                        </a:lnSpc>
                        <a:spcBef>
                          <a:spcPts val="5"/>
                        </a:spcBef>
                      </a:pPr>
                      <a:r>
                        <a:rPr sz="120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不缴</a:t>
                      </a:r>
                      <a:r>
                        <a:rPr sz="1200" spc="-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纳</a:t>
                      </a:r>
                      <a:endParaRPr lang="en-US" altLang="en-US" sz="1200" spc="-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c>
                  <a:txBody>
                    <a:bodyPr/>
                    <a:p>
                      <a:pPr algn="l" rtl="0" eaLnBrk="0">
                        <a:lnSpc>
                          <a:spcPct val="102000"/>
                        </a:lnSpc>
                      </a:pPr>
                      <a:endParaRPr lang="en-US" altLang="en-US" sz="500" dirty="0"/>
                    </a:p>
                    <a:p>
                      <a:pPr indent="97155" algn="l" rtl="0" eaLnBrk="0">
                        <a:lnSpc>
                          <a:spcPct val="95000"/>
                        </a:lnSpc>
                        <a:spcBef>
                          <a:spcPts val="5"/>
                        </a:spcBef>
                      </a:pPr>
                      <a:r>
                        <a:rPr sz="120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缴纳专</a:t>
                      </a:r>
                      <a:r>
                        <a:rPr sz="1200" spc="-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利</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年费</a:t>
                      </a:r>
                      <a:endParaRPr lang="en-US" altLang="en-US"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r>
              <a:tr h="252095">
                <a:tc>
                  <a:txBody>
                    <a:bodyPr/>
                    <a:p>
                      <a:pPr algn="ctr" rtl="0" eaLnBrk="0">
                        <a:lnSpc>
                          <a:spcPct val="103000"/>
                        </a:lnSpc>
                      </a:pPr>
                      <a:endParaRPr lang="en-US" altLang="en-US" sz="500" dirty="0"/>
                    </a:p>
                    <a:p>
                      <a:pPr indent="97790" algn="ctr" rtl="0" eaLnBrk="0">
                        <a:lnSpc>
                          <a:spcPct val="95000"/>
                        </a:lnSpc>
                        <a:spcBef>
                          <a:spcPts val="5"/>
                        </a:spcBef>
                      </a:pPr>
                      <a:r>
                        <a:rPr sz="120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程</a:t>
                      </a:r>
                      <a:r>
                        <a:rPr sz="1200" spc="-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序</a:t>
                      </a:r>
                      <a:endParaRPr lang="en-US" altLang="en-US" sz="1200" spc="-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c>
                  <a:txBody>
                    <a:bodyPr/>
                    <a:p>
                      <a:pPr algn="l" rtl="0" eaLnBrk="0">
                        <a:lnSpc>
                          <a:spcPct val="102000"/>
                        </a:lnSpc>
                      </a:pPr>
                      <a:endParaRPr lang="en-US" altLang="en-US" sz="500" dirty="0"/>
                    </a:p>
                    <a:p>
                      <a:pPr indent="99060" algn="l" rtl="0" eaLnBrk="0">
                        <a:lnSpc>
                          <a:spcPct val="95000"/>
                        </a:lnSpc>
                        <a:spcBef>
                          <a:spcPts val="5"/>
                        </a:spcBef>
                      </a:pPr>
                      <a:r>
                        <a:rPr sz="120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无需履行特</a:t>
                      </a:r>
                      <a:r>
                        <a:rPr sz="1200" spc="-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定</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法律程序</a:t>
                      </a:r>
                      <a:endParaRPr lang="en-US" altLang="en-US"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c>
                  <a:txBody>
                    <a:bodyPr/>
                    <a:p>
                      <a:pPr algn="l" rtl="0" eaLnBrk="0">
                        <a:lnSpc>
                          <a:spcPct val="102000"/>
                        </a:lnSpc>
                      </a:pPr>
                      <a:endParaRPr lang="en-US" altLang="en-US" sz="500" dirty="0"/>
                    </a:p>
                    <a:p>
                      <a:pPr indent="106680" algn="l" rtl="0" eaLnBrk="0">
                        <a:lnSpc>
                          <a:spcPct val="95000"/>
                        </a:lnSpc>
                        <a:spcBef>
                          <a:spcPts val="5"/>
                        </a:spcBef>
                      </a:pPr>
                      <a:r>
                        <a:rPr sz="120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需要履行特</a:t>
                      </a:r>
                      <a:r>
                        <a:rPr sz="1200" spc="-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定</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法律程序</a:t>
                      </a:r>
                      <a:endParaRPr lang="en-US" altLang="en-US"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D0D8E8"/>
                    </a:solidFill>
                  </a:tcPr>
                </a:tc>
              </a:tr>
              <a:tr h="625475">
                <a:tc gridSpan="3">
                  <a:txBody>
                    <a:bodyPr/>
                    <a:p>
                      <a:pPr algn="l" rtl="0" eaLnBrk="0">
                        <a:lnSpc>
                          <a:spcPct val="117000"/>
                        </a:lnSpc>
                      </a:pPr>
                      <a:endParaRPr lang="en-US" altLang="en-US" sz="430" dirty="0"/>
                    </a:p>
                    <a:p>
                      <a:pPr marL="99060" indent="2540" algn="l" rtl="0" eaLnBrk="0">
                        <a:lnSpc>
                          <a:spcPct val="100000"/>
                        </a:lnSpc>
                        <a:spcBef>
                          <a:spcPts val="5"/>
                        </a:spcBef>
                      </a:pP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商业秘密与专利技术可以并存</a:t>
                      </a:r>
                      <a:r>
                        <a:rPr sz="1200" spc="-4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一项技术在申请专利前或申请专利未公开之前应当作为商业秘密加以保护</a:t>
                      </a:r>
                      <a:r>
                        <a:rPr sz="1200" spc="-3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一项技术或者若干项相关联的技术可以将部分内容申请专利</a:t>
                      </a:r>
                      <a:r>
                        <a:rPr sz="120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部分内容作为商业秘密加以保护</a:t>
                      </a:r>
                      <a:r>
                        <a:rPr sz="1200" spc="-2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20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实践中对技术信息同时采用商业秘密和专利两种方式保护是最有效的</a:t>
                      </a:r>
                      <a:r>
                        <a:rPr sz="1200" spc="-20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1200" spc="-205"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c hMerge="1">
                  <a:tcPr marL="0" marR="0" marT="0" marB="0" vert="horz">
                    <a:lnL w="6350"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c hMerge="1">
                  <a:tcPr marL="0" marR="0" marT="0" marB="0" vert="horz">
                    <a:lnL w="6350"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9EDF4"/>
                    </a:solidFill>
                  </a:tcPr>
                </a:tc>
              </a:tr>
            </a:tbl>
          </a:graphicData>
        </a:graphic>
      </p:graphicFrame>
      <p:sp>
        <p:nvSpPr>
          <p:cNvPr id="2" name="文本框 1"/>
          <p:cNvSpPr txBox="1">
            <a:spLocks noChangeArrowheads="1"/>
          </p:cNvSpPr>
          <p:nvPr/>
        </p:nvSpPr>
        <p:spPr bwMode="auto">
          <a:xfrm>
            <a:off x="0" y="-13970"/>
            <a:ext cx="2334260" cy="337185"/>
          </a:xfrm>
          <a:prstGeom prst="rect">
            <a:avLst/>
          </a:prstGeom>
          <a:noFill/>
          <a:ln w="9525">
            <a:noFill/>
            <a:miter lim="800000"/>
          </a:ln>
        </p:spPr>
        <p:txBody>
          <a:bodyPr wrap="square">
            <a:spAutoFit/>
          </a:bodyPr>
          <a:p>
            <a:pPr algn="ctr"/>
            <a:r>
              <a:rPr lang="zh-CN" altLang="en-US" sz="1600" b="1" dirty="0">
                <a:solidFill>
                  <a:srgbClr val="FF0000"/>
                </a:solidFill>
                <a:latin typeface="楷体" panose="02010609060101010101" pitchFamily="49" charset="-122"/>
                <a:ea typeface="楷体" panose="02010609060101010101" pitchFamily="49" charset="-122"/>
              </a:rPr>
              <a:t>商业秘密与</a:t>
            </a:r>
            <a:r>
              <a:rPr lang="zh-CN" altLang="en-US" sz="1600" b="1" dirty="0">
                <a:solidFill>
                  <a:srgbClr val="FF0000"/>
                </a:solidFill>
                <a:latin typeface="楷体" panose="02010609060101010101" pitchFamily="49" charset="-122"/>
                <a:ea typeface="楷体" panose="02010609060101010101" pitchFamily="49" charset="-122"/>
              </a:rPr>
              <a:t>专利技术</a:t>
            </a:r>
            <a:endParaRPr lang="zh-CN" altLang="en-US" sz="16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8009" t="39933" r="52916" b="4901"/>
          <a:stretch>
            <a:fillRect/>
          </a:stretch>
        </p:blipFill>
        <p:spPr>
          <a:xfrm rot="10800000">
            <a:off x="564" y="450"/>
            <a:ext cx="1892165" cy="3152939"/>
          </a:xfrm>
          <a:prstGeom prst="rect">
            <a:avLst/>
          </a:prstGeom>
        </p:spPr>
      </p:pic>
      <p:sp>
        <p:nvSpPr>
          <p:cNvPr id="5" name="矩形 2"/>
          <p:cNvSpPr/>
          <p:nvPr/>
        </p:nvSpPr>
        <p:spPr>
          <a:xfrm rot="18827577">
            <a:off x="1809683" y="2162923"/>
            <a:ext cx="886221" cy="886892"/>
          </a:xfrm>
          <a:custGeom>
            <a:avLst/>
            <a:gdLst>
              <a:gd name="connsiteX0" fmla="*/ 0 w 1283878"/>
              <a:gd name="connsiteY0" fmla="*/ 0 h 1283878"/>
              <a:gd name="connsiteX1" fmla="*/ 1283878 w 1283878"/>
              <a:gd name="connsiteY1" fmla="*/ 0 h 1283878"/>
              <a:gd name="connsiteX2" fmla="*/ 1283878 w 1283878"/>
              <a:gd name="connsiteY2" fmla="*/ 1283878 h 1283878"/>
              <a:gd name="connsiteX3" fmla="*/ 0 w 1283878"/>
              <a:gd name="connsiteY3" fmla="*/ 1283878 h 1283878"/>
              <a:gd name="connsiteX4" fmla="*/ 0 w 1283878"/>
              <a:gd name="connsiteY4" fmla="*/ 0 h 1283878"/>
              <a:gd name="connsiteX0-1" fmla="*/ 0 w 1286237"/>
              <a:gd name="connsiteY0-2" fmla="*/ 0 h 1283878"/>
              <a:gd name="connsiteX1-3" fmla="*/ 1283878 w 1286237"/>
              <a:gd name="connsiteY1-4" fmla="*/ 0 h 1283878"/>
              <a:gd name="connsiteX2-5" fmla="*/ 1286237 w 1286237"/>
              <a:gd name="connsiteY2-6" fmla="*/ 960915 h 1283878"/>
              <a:gd name="connsiteX3-7" fmla="*/ 1283878 w 1286237"/>
              <a:gd name="connsiteY3-8" fmla="*/ 1283878 h 1283878"/>
              <a:gd name="connsiteX4-9" fmla="*/ 0 w 1286237"/>
              <a:gd name="connsiteY4-10" fmla="*/ 1283878 h 1283878"/>
              <a:gd name="connsiteX5" fmla="*/ 0 w 1286237"/>
              <a:gd name="connsiteY5" fmla="*/ 0 h 1283878"/>
              <a:gd name="connsiteX0-11" fmla="*/ 0 w 1286237"/>
              <a:gd name="connsiteY0-12" fmla="*/ 0 h 1287211"/>
              <a:gd name="connsiteX1-13" fmla="*/ 1283878 w 1286237"/>
              <a:gd name="connsiteY1-14" fmla="*/ 0 h 1287211"/>
              <a:gd name="connsiteX2-15" fmla="*/ 1286237 w 1286237"/>
              <a:gd name="connsiteY2-16" fmla="*/ 960915 h 1287211"/>
              <a:gd name="connsiteX3-17" fmla="*/ 1283878 w 1286237"/>
              <a:gd name="connsiteY3-18" fmla="*/ 1283878 h 1287211"/>
              <a:gd name="connsiteX4-19" fmla="*/ 945897 w 1286237"/>
              <a:gd name="connsiteY4-20" fmla="*/ 1287211 h 1287211"/>
              <a:gd name="connsiteX5-21" fmla="*/ 0 w 1286237"/>
              <a:gd name="connsiteY5-22" fmla="*/ 1283878 h 1287211"/>
              <a:gd name="connsiteX6" fmla="*/ 0 w 1286237"/>
              <a:gd name="connsiteY6" fmla="*/ 0 h 1287211"/>
              <a:gd name="connsiteX0-23" fmla="*/ 0 w 1286237"/>
              <a:gd name="connsiteY0-24" fmla="*/ 0 h 1287211"/>
              <a:gd name="connsiteX1-25" fmla="*/ 1283878 w 1286237"/>
              <a:gd name="connsiteY1-26" fmla="*/ 0 h 1287211"/>
              <a:gd name="connsiteX2-27" fmla="*/ 1286237 w 1286237"/>
              <a:gd name="connsiteY2-28" fmla="*/ 960915 h 1287211"/>
              <a:gd name="connsiteX3-29" fmla="*/ 960311 w 1286237"/>
              <a:gd name="connsiteY3-30" fmla="*/ 973909 h 1287211"/>
              <a:gd name="connsiteX4-31" fmla="*/ 945897 w 1286237"/>
              <a:gd name="connsiteY4-32" fmla="*/ 1287211 h 1287211"/>
              <a:gd name="connsiteX5-33" fmla="*/ 0 w 1286237"/>
              <a:gd name="connsiteY5-34" fmla="*/ 1283878 h 1287211"/>
              <a:gd name="connsiteX6-35" fmla="*/ 0 w 1286237"/>
              <a:gd name="connsiteY6-36" fmla="*/ 0 h 1287211"/>
              <a:gd name="connsiteX0-37" fmla="*/ 0 w 1286237"/>
              <a:gd name="connsiteY0-38" fmla="*/ 0 h 1287211"/>
              <a:gd name="connsiteX1-39" fmla="*/ 1283878 w 1286237"/>
              <a:gd name="connsiteY1-40" fmla="*/ 0 h 1287211"/>
              <a:gd name="connsiteX2-41" fmla="*/ 1286237 w 1286237"/>
              <a:gd name="connsiteY2-42" fmla="*/ 960915 h 1287211"/>
              <a:gd name="connsiteX3-43" fmla="*/ 960311 w 1286237"/>
              <a:gd name="connsiteY3-44" fmla="*/ 973909 h 1287211"/>
              <a:gd name="connsiteX4-45" fmla="*/ 945897 w 1286237"/>
              <a:gd name="connsiteY4-46" fmla="*/ 1287211 h 1287211"/>
              <a:gd name="connsiteX5-47" fmla="*/ 0 w 1286237"/>
              <a:gd name="connsiteY5-48" fmla="*/ 1283878 h 1287211"/>
              <a:gd name="connsiteX6-49" fmla="*/ 0 w 1286237"/>
              <a:gd name="connsiteY6-50" fmla="*/ 0 h 12872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1286237" h="1287211">
                <a:moveTo>
                  <a:pt x="0" y="0"/>
                </a:moveTo>
                <a:lnTo>
                  <a:pt x="1283878" y="0"/>
                </a:lnTo>
                <a:cubicBezTo>
                  <a:pt x="1284664" y="320305"/>
                  <a:pt x="1285451" y="640610"/>
                  <a:pt x="1286237" y="960915"/>
                </a:cubicBezTo>
                <a:lnTo>
                  <a:pt x="960311" y="973909"/>
                </a:lnTo>
                <a:lnTo>
                  <a:pt x="945897" y="1287211"/>
                </a:lnTo>
                <a:lnTo>
                  <a:pt x="0" y="1283878"/>
                </a:lnTo>
                <a:lnTo>
                  <a:pt x="0" y="0"/>
                </a:lnTo>
                <a:close/>
              </a:path>
            </a:pathLst>
          </a:custGeom>
          <a:solidFill>
            <a:srgbClr val="2D7CBF"/>
          </a:solidFill>
          <a:ln>
            <a:noFill/>
          </a:ln>
          <a:effectLst>
            <a:outerShdw blurRad="50800" dist="38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endParaRPr>
          </a:p>
        </p:txBody>
      </p:sp>
      <p:sp>
        <p:nvSpPr>
          <p:cNvPr id="6" name="菱形 5"/>
          <p:cNvSpPr/>
          <p:nvPr/>
        </p:nvSpPr>
        <p:spPr>
          <a:xfrm>
            <a:off x="2619291" y="2279642"/>
            <a:ext cx="633699" cy="633699"/>
          </a:xfrm>
          <a:prstGeom prst="diamond">
            <a:avLst/>
          </a:prstGeom>
          <a:solidFill>
            <a:srgbClr val="F8EFD8"/>
          </a:solidFill>
          <a:ln>
            <a:noFill/>
          </a:ln>
          <a:effectLst>
            <a:outerShdw blurRad="50800" dist="38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mn-ea"/>
            </a:endParaRPr>
          </a:p>
        </p:txBody>
      </p:sp>
      <p:sp>
        <p:nvSpPr>
          <p:cNvPr id="7" name="菱形 6"/>
          <p:cNvSpPr/>
          <p:nvPr/>
        </p:nvSpPr>
        <p:spPr>
          <a:xfrm>
            <a:off x="2602270" y="2112712"/>
            <a:ext cx="289870" cy="289870"/>
          </a:xfrm>
          <a:prstGeom prst="diamond">
            <a:avLst/>
          </a:prstGeom>
          <a:solidFill>
            <a:srgbClr val="F8EFD8"/>
          </a:solidFill>
          <a:ln>
            <a:noFill/>
          </a:ln>
          <a:effectLst>
            <a:outerShdw blurRad="50800" dist="38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mn-ea"/>
            </a:endParaRPr>
          </a:p>
        </p:txBody>
      </p:sp>
      <p:sp>
        <p:nvSpPr>
          <p:cNvPr id="8" name="文本框 7"/>
          <p:cNvSpPr txBox="1"/>
          <p:nvPr/>
        </p:nvSpPr>
        <p:spPr>
          <a:xfrm>
            <a:off x="1766694" y="2309315"/>
            <a:ext cx="949452" cy="645160"/>
          </a:xfrm>
          <a:prstGeom prst="rect">
            <a:avLst/>
          </a:prstGeom>
          <a:noFill/>
        </p:spPr>
        <p:txBody>
          <a:bodyPr wrap="square" rtlCol="0">
            <a:spAutoFit/>
          </a:bodyPr>
          <a:lstStyle/>
          <a:p>
            <a:pPr algn="ctr"/>
            <a:r>
              <a:rPr lang="zh-CN" altLang="en-US" sz="3600" b="1" dirty="0">
                <a:solidFill>
                  <a:schemeClr val="tx1"/>
                </a:solidFill>
                <a:latin typeface="楷体" panose="02010609060101010101" pitchFamily="49" charset="-122"/>
                <a:ea typeface="楷体" panose="02010609060101010101" pitchFamily="49" charset="-122"/>
              </a:rPr>
              <a:t>四</a:t>
            </a:r>
            <a:endParaRPr lang="zh-CN" altLang="en-US" sz="3600" b="1" dirty="0">
              <a:solidFill>
                <a:schemeClr val="tx1"/>
              </a:solidFill>
              <a:latin typeface="楷体" panose="02010609060101010101" pitchFamily="49" charset="-122"/>
              <a:ea typeface="楷体" panose="02010609060101010101" pitchFamily="49" charset="-122"/>
            </a:endParaRPr>
          </a:p>
        </p:txBody>
      </p:sp>
      <p:sp>
        <p:nvSpPr>
          <p:cNvPr id="9" name="文本框 8"/>
          <p:cNvSpPr txBox="1"/>
          <p:nvPr/>
        </p:nvSpPr>
        <p:spPr>
          <a:xfrm>
            <a:off x="3688715" y="2399030"/>
            <a:ext cx="4916805" cy="553085"/>
          </a:xfrm>
          <a:prstGeom prst="rect">
            <a:avLst/>
          </a:prstGeom>
          <a:noFill/>
          <a:ln w="19050">
            <a:noFill/>
            <a:prstDash val="dash"/>
          </a:ln>
        </p:spPr>
        <p:txBody>
          <a:bodyPr wrap="square" rtlCol="0">
            <a:spAutoFit/>
          </a:bodyPr>
          <a:lstStyle/>
          <a:p>
            <a:r>
              <a:rPr lang="zh-CN" altLang="en-US" sz="3000" b="1" dirty="0">
                <a:latin typeface="楷体" panose="02010609060101010101" pitchFamily="49" charset="-122"/>
                <a:ea typeface="楷体" panose="02010609060101010101" pitchFamily="49" charset="-122"/>
              </a:rPr>
              <a:t>竞业限制的</a:t>
            </a:r>
            <a:r>
              <a:rPr lang="zh-CN" altLang="en-US" sz="3000" b="1" dirty="0">
                <a:latin typeface="楷体" panose="02010609060101010101" pitchFamily="49" charset="-122"/>
                <a:ea typeface="楷体" panose="02010609060101010101" pitchFamily="49" charset="-122"/>
              </a:rPr>
              <a:t>相关问题</a:t>
            </a:r>
            <a:endParaRPr lang="zh-CN" altLang="en-US" sz="3000" b="1" dirty="0">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2" name="图片 1"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90"/>
                                          </p:val>
                                        </p:tav>
                                        <p:tav tm="100000">
                                          <p:val>
                                            <p:fltVal val="0"/>
                                          </p:val>
                                        </p:tav>
                                      </p:tavLst>
                                    </p:anim>
                                    <p:animEffect transition="in" filter="fade">
                                      <p:cBhvr>
                                        <p:cTn id="17" dur="500"/>
                                        <p:tgtEl>
                                          <p:spTgt spid="5"/>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90"/>
                                          </p:val>
                                        </p:tav>
                                        <p:tav tm="100000">
                                          <p:val>
                                            <p:fltVal val="0"/>
                                          </p:val>
                                        </p:tav>
                                      </p:tavLst>
                                    </p:anim>
                                    <p:animEffect transition="in" filter="fade">
                                      <p:cBhvr>
                                        <p:cTn id="24" dur="500"/>
                                        <p:tgtEl>
                                          <p:spTgt spid="6"/>
                                        </p:tgtEl>
                                      </p:cBhvr>
                                    </p:animEffect>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91783"/>
            <a:ext cx="8623300"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449263" y="1141882"/>
            <a:ext cx="8168755" cy="5123180"/>
          </a:xfrm>
          <a:prstGeom prst="rect">
            <a:avLst/>
          </a:prstGeom>
          <a:noFill/>
          <a:ln w="9525">
            <a:noFill/>
            <a:miter lim="800000"/>
          </a:ln>
        </p:spPr>
        <p:txBody>
          <a:bodyPr wrap="square">
            <a:spAutoFit/>
          </a:bodyPr>
          <a:lstStyle/>
          <a:p>
            <a:pPr>
              <a:lnSpc>
                <a:spcPct val="150000"/>
              </a:lnSpc>
            </a:pPr>
            <a:r>
              <a:rPr lang="en-US" altLang="zh-CN" sz="1600" dirty="0">
                <a:latin typeface="仿宋" panose="02010609060101010101" charset="-122"/>
                <a:ea typeface="仿宋" panose="02010609060101010101" charset="-122"/>
                <a:cs typeface="仿宋" panose="02010609060101010101" charset="-122"/>
              </a:rPr>
              <a:t>    </a:t>
            </a:r>
            <a:r>
              <a:rPr lang="zh-CN" altLang="en-US" sz="1600" dirty="0">
                <a:latin typeface="仿宋" panose="02010609060101010101" charset="-122"/>
                <a:ea typeface="仿宋" panose="02010609060101010101" charset="-122"/>
                <a:cs typeface="仿宋" panose="02010609060101010101" charset="-122"/>
              </a:rPr>
              <a:t>竞业限制是要求涉密劳动者不得在约定的专业、行业、企业从业，或者不得经营与原用人单位具有竞争关系的产品及服务的行为，目的是杜绝劳动者</a:t>
            </a:r>
            <a:r>
              <a:rPr lang="zh-CN" altLang="en-US" sz="1600" dirty="0">
                <a:solidFill>
                  <a:srgbClr val="FF0000"/>
                </a:solidFill>
                <a:latin typeface="仿宋" panose="02010609060101010101" charset="-122"/>
                <a:ea typeface="仿宋" panose="02010609060101010101" charset="-122"/>
                <a:cs typeface="仿宋" panose="02010609060101010101" charset="-122"/>
              </a:rPr>
              <a:t>（极端的个案有潜伏对象和卧底）</a:t>
            </a:r>
            <a:r>
              <a:rPr lang="zh-CN" altLang="en-US" sz="1600" dirty="0">
                <a:latin typeface="仿宋" panose="02010609060101010101" charset="-122"/>
                <a:ea typeface="仿宋" panose="02010609060101010101" charset="-122"/>
                <a:cs typeface="仿宋" panose="02010609060101010101" charset="-122"/>
              </a:rPr>
              <a:t>利用在职期间获得的原用人单位的商业秘密（包括技术信息、经营信息）的机会。</a:t>
            </a:r>
            <a:endParaRPr lang="en-US" altLang="zh-CN" sz="1600" dirty="0">
              <a:latin typeface="仿宋" panose="02010609060101010101" charset="-122"/>
              <a:ea typeface="仿宋" panose="02010609060101010101" charset="-122"/>
              <a:cs typeface="仿宋" panose="02010609060101010101" charset="-122"/>
            </a:endParaRPr>
          </a:p>
          <a:p>
            <a:pPr>
              <a:lnSpc>
                <a:spcPct val="150000"/>
              </a:lnSpc>
            </a:pPr>
            <a:r>
              <a:rPr lang="en-US" altLang="zh-CN" sz="1600" dirty="0">
                <a:latin typeface="仿宋" panose="02010609060101010101" charset="-122"/>
                <a:ea typeface="仿宋" panose="02010609060101010101" charset="-122"/>
                <a:cs typeface="仿宋" panose="02010609060101010101" charset="-122"/>
              </a:rPr>
              <a:t>    1</a:t>
            </a:r>
            <a:r>
              <a:rPr lang="zh-CN" altLang="en-US" sz="1600" dirty="0">
                <a:latin typeface="仿宋" panose="02010609060101010101" charset="-122"/>
                <a:ea typeface="仿宋" panose="02010609060101010101" charset="-122"/>
                <a:cs typeface="仿宋" panose="02010609060101010101" charset="-122"/>
              </a:rPr>
              <a:t>、要求涉密劳动者</a:t>
            </a:r>
            <a:r>
              <a:rPr lang="zh-CN" altLang="en-US" sz="1600" dirty="0">
                <a:solidFill>
                  <a:srgbClr val="FF0000"/>
                </a:solidFill>
                <a:latin typeface="仿宋" panose="02010609060101010101" charset="-122"/>
                <a:ea typeface="仿宋" panose="02010609060101010101" charset="-122"/>
                <a:cs typeface="仿宋" panose="02010609060101010101" charset="-122"/>
              </a:rPr>
              <a:t>不</a:t>
            </a:r>
            <a:r>
              <a:rPr lang="zh-CN" altLang="en-US" sz="1600" dirty="0">
                <a:latin typeface="仿宋" panose="02010609060101010101" charset="-122"/>
                <a:ea typeface="仿宋" panose="02010609060101010101" charset="-122"/>
                <a:cs typeface="仿宋" panose="02010609060101010101" charset="-122"/>
              </a:rPr>
              <a:t>到竞争对手单位</a:t>
            </a:r>
            <a:r>
              <a:rPr lang="zh-CN" altLang="en-US" sz="1600" dirty="0">
                <a:solidFill>
                  <a:srgbClr val="FF0000"/>
                </a:solidFill>
                <a:latin typeface="仿宋" panose="02010609060101010101" charset="-122"/>
                <a:ea typeface="仿宋" panose="02010609060101010101" charset="-122"/>
                <a:cs typeface="仿宋" panose="02010609060101010101" charset="-122"/>
              </a:rPr>
              <a:t>服务、自己不生产、不经营、不竞争</a:t>
            </a:r>
            <a:r>
              <a:rPr lang="zh-CN" altLang="en-US" sz="1600" dirty="0">
                <a:latin typeface="仿宋" panose="02010609060101010101" charset="-122"/>
                <a:ea typeface="仿宋" panose="02010609060101010101" charset="-122"/>
                <a:cs typeface="仿宋" panose="02010609060101010101" charset="-122"/>
              </a:rPr>
              <a:t>；</a:t>
            </a:r>
            <a:endParaRPr lang="en-US" altLang="zh-CN" sz="1600" dirty="0">
              <a:latin typeface="仿宋" panose="02010609060101010101" charset="-122"/>
              <a:ea typeface="仿宋" panose="02010609060101010101" charset="-122"/>
              <a:cs typeface="仿宋" panose="02010609060101010101" charset="-122"/>
            </a:endParaRPr>
          </a:p>
          <a:p>
            <a:pPr>
              <a:lnSpc>
                <a:spcPct val="150000"/>
              </a:lnSpc>
            </a:pPr>
            <a:r>
              <a:rPr lang="en-US" altLang="zh-CN" sz="1600" dirty="0">
                <a:latin typeface="仿宋" panose="02010609060101010101" charset="-122"/>
                <a:ea typeface="仿宋" panose="02010609060101010101" charset="-122"/>
                <a:cs typeface="仿宋" panose="02010609060101010101" charset="-122"/>
              </a:rPr>
              <a:t>    2</a:t>
            </a:r>
            <a:r>
              <a:rPr lang="zh-CN" altLang="en-US" sz="1600" dirty="0">
                <a:latin typeface="仿宋" panose="02010609060101010101" charset="-122"/>
                <a:ea typeface="仿宋" panose="02010609060101010101" charset="-122"/>
                <a:cs typeface="仿宋" panose="02010609060101010101" charset="-122"/>
              </a:rPr>
              <a:t>、</a:t>
            </a:r>
            <a:r>
              <a:rPr lang="zh-CN" altLang="zh-CN" sz="1600" dirty="0">
                <a:latin typeface="仿宋" panose="02010609060101010101" charset="-122"/>
                <a:ea typeface="仿宋" panose="02010609060101010101" charset="-122"/>
                <a:cs typeface="仿宋" panose="02010609060101010101" charset="-122"/>
              </a:rPr>
              <a:t>竞业限制的根本目的，是保护</a:t>
            </a:r>
            <a:r>
              <a:rPr lang="zh-CN" altLang="en-US" sz="1600" dirty="0">
                <a:latin typeface="仿宋" panose="02010609060101010101" charset="-122"/>
                <a:ea typeface="仿宋" panose="02010609060101010101" charset="-122"/>
                <a:cs typeface="仿宋" panose="02010609060101010101" charset="-122"/>
              </a:rPr>
              <a:t>原</a:t>
            </a:r>
            <a:r>
              <a:rPr lang="zh-CN" altLang="zh-CN" sz="1600" dirty="0">
                <a:latin typeface="仿宋" panose="02010609060101010101" charset="-122"/>
                <a:ea typeface="仿宋" panose="02010609060101010101" charset="-122"/>
                <a:cs typeface="仿宋" panose="02010609060101010101" charset="-122"/>
              </a:rPr>
              <a:t>用人单位</a:t>
            </a:r>
            <a:r>
              <a:rPr lang="zh-CN" altLang="en-US" sz="1600" dirty="0">
                <a:latin typeface="仿宋" panose="02010609060101010101" charset="-122"/>
                <a:ea typeface="仿宋" panose="02010609060101010101" charset="-122"/>
                <a:cs typeface="仿宋" panose="02010609060101010101" charset="-122"/>
              </a:rPr>
              <a:t>的</a:t>
            </a:r>
            <a:r>
              <a:rPr lang="zh-CN" altLang="zh-CN" sz="1600" dirty="0">
                <a:latin typeface="仿宋" panose="02010609060101010101" charset="-122"/>
                <a:ea typeface="仿宋" panose="02010609060101010101" charset="-122"/>
                <a:cs typeface="仿宋" panose="02010609060101010101" charset="-122"/>
              </a:rPr>
              <a:t>商业秘密，而不是</a:t>
            </a:r>
            <a:r>
              <a:rPr lang="zh-CN" altLang="en-US" sz="1600" dirty="0">
                <a:latin typeface="仿宋" panose="02010609060101010101" charset="-122"/>
                <a:ea typeface="仿宋" panose="02010609060101010101" charset="-122"/>
                <a:cs typeface="仿宋" panose="02010609060101010101" charset="-122"/>
              </a:rPr>
              <a:t>纯粹的</a:t>
            </a:r>
            <a:r>
              <a:rPr lang="zh-CN" altLang="zh-CN" sz="1600" dirty="0">
                <a:latin typeface="仿宋" panose="02010609060101010101" charset="-122"/>
                <a:ea typeface="仿宋" panose="02010609060101010101" charset="-122"/>
                <a:cs typeface="仿宋" panose="02010609060101010101" charset="-122"/>
              </a:rPr>
              <a:t>限制劳动者的择业或</a:t>
            </a:r>
            <a:r>
              <a:rPr lang="zh-CN" altLang="en-US" sz="1600" dirty="0">
                <a:latin typeface="仿宋" panose="02010609060101010101" charset="-122"/>
                <a:ea typeface="仿宋" panose="02010609060101010101" charset="-122"/>
                <a:cs typeface="仿宋" panose="02010609060101010101" charset="-122"/>
              </a:rPr>
              <a:t>者</a:t>
            </a:r>
            <a:r>
              <a:rPr lang="zh-CN" altLang="zh-CN" sz="1600" dirty="0">
                <a:latin typeface="仿宋" panose="02010609060101010101" charset="-122"/>
                <a:ea typeface="仿宋" panose="02010609060101010101" charset="-122"/>
                <a:cs typeface="仿宋" panose="02010609060101010101" charset="-122"/>
              </a:rPr>
              <a:t>创业自由</a:t>
            </a:r>
            <a:r>
              <a:rPr lang="zh-CN" altLang="en-US" sz="1600" dirty="0">
                <a:latin typeface="仿宋" panose="02010609060101010101" charset="-122"/>
                <a:ea typeface="仿宋" panose="02010609060101010101" charset="-122"/>
                <a:cs typeface="仿宋" panose="02010609060101010101" charset="-122"/>
              </a:rPr>
              <a:t>。所以限制不是目的，只是手段，实务操作时不能本末倒置，为了限制而限制。</a:t>
            </a:r>
            <a:endParaRPr lang="zh-CN" altLang="en-US" sz="1600" dirty="0">
              <a:latin typeface="仿宋" panose="02010609060101010101" charset="-122"/>
              <a:ea typeface="仿宋" panose="02010609060101010101" charset="-122"/>
              <a:cs typeface="仿宋" panose="02010609060101010101" charset="-122"/>
            </a:endParaRPr>
          </a:p>
          <a:p>
            <a:pPr>
              <a:lnSpc>
                <a:spcPct val="150000"/>
              </a:lnSpc>
            </a:pPr>
            <a:r>
              <a:rPr lang="en-GB" altLang="zh-CN" sz="1600" dirty="0">
                <a:latin typeface="仿宋" panose="02010609060101010101" charset="-122"/>
                <a:ea typeface="仿宋" panose="02010609060101010101" charset="-122"/>
                <a:cs typeface="仿宋" panose="02010609060101010101" charset="-122"/>
              </a:rPr>
              <a:t>    3</a:t>
            </a:r>
            <a:r>
              <a:rPr lang="zh-CN" altLang="en-GB" sz="1600" dirty="0">
                <a:latin typeface="仿宋" panose="02010609060101010101" charset="-122"/>
                <a:ea typeface="仿宋" panose="02010609060101010101" charset="-122"/>
                <a:cs typeface="仿宋" panose="02010609060101010101" charset="-122"/>
              </a:rPr>
              <a:t>、</a:t>
            </a:r>
            <a:r>
              <a:rPr lang="zh-CN" altLang="en-US" sz="1600" dirty="0">
                <a:latin typeface="仿宋" panose="02010609060101010101" charset="-122"/>
                <a:ea typeface="仿宋" panose="02010609060101010101" charset="-122"/>
                <a:cs typeface="仿宋" panose="02010609060101010101" charset="-122"/>
              </a:rPr>
              <a:t>采取直接限制和间接限制</a:t>
            </a:r>
            <a:r>
              <a:rPr lang="zh-CN" altLang="en-US" sz="1600" dirty="0">
                <a:solidFill>
                  <a:srgbClr val="FF0000"/>
                </a:solidFill>
                <a:latin typeface="仿宋" panose="02010609060101010101" charset="-122"/>
                <a:ea typeface="仿宋" panose="02010609060101010101" charset="-122"/>
                <a:cs typeface="仿宋" panose="02010609060101010101" charset="-122"/>
              </a:rPr>
              <a:t>相结合</a:t>
            </a:r>
            <a:r>
              <a:rPr lang="zh-CN" altLang="en-US" sz="1600" dirty="0">
                <a:latin typeface="仿宋" panose="02010609060101010101" charset="-122"/>
                <a:ea typeface="仿宋" panose="02010609060101010101" charset="-122"/>
                <a:cs typeface="仿宋" panose="02010609060101010101" charset="-122"/>
              </a:rPr>
              <a:t>的做法保障公平有序的市场竞争状态，</a:t>
            </a:r>
            <a:r>
              <a:rPr lang="zh-CN" altLang="en-GB" sz="1600" dirty="0">
                <a:latin typeface="仿宋" panose="02010609060101010101" charset="-122"/>
                <a:ea typeface="仿宋" panose="02010609060101010101" charset="-122"/>
                <a:cs typeface="仿宋" panose="02010609060101010101" charset="-122"/>
              </a:rPr>
              <a:t>直接</a:t>
            </a:r>
            <a:r>
              <a:rPr lang="zh-CN" altLang="en-US" sz="1600" dirty="0">
                <a:latin typeface="仿宋" panose="02010609060101010101" charset="-122"/>
                <a:ea typeface="仿宋" panose="02010609060101010101" charset="-122"/>
                <a:cs typeface="仿宋" panose="02010609060101010101" charset="-122"/>
              </a:rPr>
              <a:t>对涉密劳动者就业及投资创业进行限制，间接对竞争对手利用原用人单位的商业秘密开展营业或业务竞争进行禁止。</a:t>
            </a:r>
            <a:endParaRPr lang="zh-CN" altLang="en-GB" sz="1600" dirty="0">
              <a:latin typeface="仿宋" panose="02010609060101010101" charset="-122"/>
              <a:ea typeface="仿宋" panose="02010609060101010101" charset="-122"/>
              <a:cs typeface="仿宋" panose="02010609060101010101" charset="-122"/>
            </a:endParaRPr>
          </a:p>
          <a:p>
            <a:pPr>
              <a:lnSpc>
                <a:spcPct val="150000"/>
              </a:lnSpc>
            </a:pPr>
            <a:r>
              <a:rPr lang="en-US" altLang="zh-CN" sz="1600" dirty="0">
                <a:latin typeface="仿宋" panose="02010609060101010101" charset="-122"/>
                <a:ea typeface="仿宋" panose="02010609060101010101" charset="-122"/>
                <a:cs typeface="仿宋" panose="02010609060101010101" charset="-122"/>
              </a:rPr>
              <a:t>    </a:t>
            </a:r>
            <a:r>
              <a:rPr lang="en-US" altLang="zh-CN" sz="1600" dirty="0">
                <a:latin typeface="宋体" panose="02010600030101010101" pitchFamily="2" charset="-122"/>
              </a:rPr>
              <a:t>      </a:t>
            </a:r>
            <a:endParaRPr lang="zh-CN" altLang="en-US" sz="1600" dirty="0">
              <a:latin typeface="宋体" panose="02010600030101010101" pitchFamily="2" charset="-122"/>
            </a:endParaRPr>
          </a:p>
          <a:p>
            <a:pPr>
              <a:lnSpc>
                <a:spcPct val="150000"/>
              </a:lnSpc>
            </a:pPr>
            <a:r>
              <a:rPr lang="en-US" altLang="zh-CN" sz="1600" dirty="0">
                <a:latin typeface="Calibri" panose="020F0502020204030204" charset="0"/>
              </a:rPr>
              <a:t>       </a:t>
            </a:r>
            <a:endParaRPr lang="zh-CN" altLang="en-GB" sz="1400" dirty="0">
              <a:latin typeface="楷体" panose="02010609060101010101" pitchFamily="49" charset="-122"/>
              <a:ea typeface="楷体" panose="02010609060101010101" pitchFamily="49" charset="-122"/>
            </a:endParaRPr>
          </a:p>
          <a:p>
            <a:pPr>
              <a:lnSpc>
                <a:spcPct val="150000"/>
              </a:lnSpc>
            </a:pPr>
            <a:endParaRPr lang="en-GB" sz="1300" dirty="0">
              <a:latin typeface="楷体" panose="02010609060101010101" pitchFamily="49" charset="-122"/>
              <a:ea typeface="楷体" panose="02010609060101010101" pitchFamily="49" charset="-122"/>
            </a:endParaRPr>
          </a:p>
          <a:p>
            <a:pPr>
              <a:lnSpc>
                <a:spcPct val="150000"/>
              </a:lnSpc>
            </a:pPr>
            <a:endParaRPr lang="zh-CN" altLang="en-US" sz="1300" dirty="0">
              <a:latin typeface="楷体" panose="02010609060101010101" pitchFamily="49" charset="-122"/>
              <a:ea typeface="楷体" panose="02010609060101010101" pitchFamily="49" charset="-122"/>
            </a:endParaRPr>
          </a:p>
        </p:txBody>
      </p:sp>
      <p:sp>
        <p:nvSpPr>
          <p:cNvPr id="13" name="流程图: 可选过程 12"/>
          <p:cNvSpPr/>
          <p:nvPr/>
        </p:nvSpPr>
        <p:spPr>
          <a:xfrm>
            <a:off x="449263" y="522288"/>
            <a:ext cx="2014537" cy="685800"/>
          </a:xfrm>
          <a:prstGeom prst="flowChartAlternateProcess">
            <a:avLst/>
          </a:prstGeom>
          <a:noFill/>
          <a:ln w="12700" cmpd="sng">
            <a:solidFill>
              <a:srgbClr val="CCE0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latin typeface="+mn-ea"/>
            </a:endParaRPr>
          </a:p>
        </p:txBody>
      </p:sp>
      <p:sp>
        <p:nvSpPr>
          <p:cNvPr id="2" name="文本框 1"/>
          <p:cNvSpPr txBox="1">
            <a:spLocks noChangeArrowheads="1"/>
          </p:cNvSpPr>
          <p:nvPr/>
        </p:nvSpPr>
        <p:spPr bwMode="auto">
          <a:xfrm>
            <a:off x="449580" y="681990"/>
            <a:ext cx="2014220" cy="369332"/>
          </a:xfrm>
          <a:prstGeom prst="rect">
            <a:avLst/>
          </a:prstGeom>
          <a:noFill/>
          <a:ln w="9525">
            <a:noFill/>
            <a:miter lim="800000"/>
          </a:ln>
        </p:spPr>
        <p:txBody>
          <a:bodyPr wrap="square">
            <a:spAutoFit/>
          </a:bodyPr>
          <a:lstStyle/>
          <a:p>
            <a:pPr algn="ctr"/>
            <a:r>
              <a:rPr lang="en-US" altLang="zh-CN"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一</a:t>
            </a:r>
            <a:r>
              <a:rPr lang="en-US" altLang="zh-CN"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竞业限制</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4" name="图片 3"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bldLvl="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91783"/>
            <a:ext cx="8623300"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551815" y="897255"/>
            <a:ext cx="7803515" cy="3461385"/>
          </a:xfrm>
          <a:prstGeom prst="rect">
            <a:avLst/>
          </a:prstGeom>
          <a:noFill/>
          <a:ln w="9525">
            <a:noFill/>
            <a:miter lim="800000"/>
          </a:ln>
        </p:spPr>
        <p:txBody>
          <a:bodyPr wrap="square">
            <a:spAutoFit/>
          </a:bodyPr>
          <a:lstStyle/>
          <a:p>
            <a:pPr algn="l">
              <a:lnSpc>
                <a:spcPct val="150000"/>
              </a:lnSpc>
            </a:pPr>
            <a:endParaRPr lang="zh-CN" altLang="en-US" sz="1400" dirty="0">
              <a:latin typeface="仿宋" panose="02010609060101010101" charset="-122"/>
              <a:ea typeface="仿宋" panose="02010609060101010101" charset="-122"/>
              <a:cs typeface="仿宋" panose="02010609060101010101" charset="-122"/>
            </a:endParaRPr>
          </a:p>
          <a:p>
            <a:pPr algn="l" eaLnBrk="1" latinLnBrk="0" hangingPunct="1">
              <a:lnSpc>
                <a:spcPct val="100000"/>
              </a:lnSpc>
              <a:buClrTx/>
              <a:buSzTx/>
              <a:buFontTx/>
            </a:pPr>
            <a:r>
              <a:rPr lang="zh-CN" altLang="en-US" sz="1800" b="1" dirty="0">
                <a:latin typeface="仿宋" panose="02010609060101010101" charset="-122"/>
                <a:ea typeface="仿宋" panose="02010609060101010101" charset="-122"/>
                <a:cs typeface="仿宋" panose="02010609060101010101" charset="-122"/>
                <a:sym typeface="+mn-ea"/>
              </a:rPr>
              <a:t>《劳动合同法》第24条</a:t>
            </a:r>
            <a:endParaRPr lang="zh-CN" altLang="en-US" sz="1800" b="1" dirty="0">
              <a:latin typeface="仿宋" panose="02010609060101010101" charset="-122"/>
              <a:ea typeface="仿宋" panose="02010609060101010101" charset="-122"/>
              <a:cs typeface="仿宋" panose="02010609060101010101" charset="-122"/>
              <a:sym typeface="+mn-ea"/>
            </a:endParaRPr>
          </a:p>
          <a:p>
            <a:pPr algn="l" eaLnBrk="1" latinLnBrk="0" hangingPunct="1">
              <a:lnSpc>
                <a:spcPct val="100000"/>
              </a:lnSpc>
              <a:buClrTx/>
              <a:buSzTx/>
              <a:buFontTx/>
            </a:pPr>
            <a:r>
              <a:rPr lang="zh-CN" altLang="en-US" sz="1800" dirty="0">
                <a:latin typeface="仿宋" panose="02010609060101010101" charset="-122"/>
                <a:ea typeface="仿宋" panose="02010609060101010101" charset="-122"/>
                <a:cs typeface="仿宋" panose="02010609060101010101" charset="-122"/>
                <a:sym typeface="+mn-ea"/>
              </a:rPr>
              <a:t> </a:t>
            </a:r>
            <a:endParaRPr lang="zh-CN" altLang="en-US" sz="1800" dirty="0">
              <a:latin typeface="仿宋" panose="02010609060101010101" charset="-122"/>
              <a:ea typeface="仿宋" panose="02010609060101010101" charset="-122"/>
              <a:cs typeface="仿宋" panose="02010609060101010101" charset="-122"/>
            </a:endParaRPr>
          </a:p>
          <a:p>
            <a:pPr algn="l" eaLnBrk="1" latinLnBrk="0" hangingPunct="1">
              <a:lnSpc>
                <a:spcPct val="100000"/>
              </a:lnSpc>
              <a:buClrTx/>
              <a:buSzTx/>
              <a:buFontTx/>
            </a:pPr>
            <a:r>
              <a:rPr lang="en-US" altLang="zh-CN" sz="1800" dirty="0">
                <a:latin typeface="仿宋" panose="02010609060101010101" charset="-122"/>
                <a:ea typeface="仿宋" panose="02010609060101010101" charset="-122"/>
                <a:cs typeface="仿宋" panose="02010609060101010101" charset="-122"/>
                <a:sym typeface="+mn-ea"/>
              </a:rPr>
              <a:t>   </a:t>
            </a:r>
            <a:r>
              <a:rPr lang="zh-CN" altLang="en-US" sz="1800" dirty="0">
                <a:latin typeface="仿宋" panose="02010609060101010101" charset="-122"/>
                <a:ea typeface="仿宋" panose="02010609060101010101" charset="-122"/>
                <a:cs typeface="仿宋" panose="02010609060101010101" charset="-122"/>
                <a:sym typeface="+mn-ea"/>
              </a:rPr>
              <a:t>竞业限制的人员限于用人单位的高级管理人员、高级技术人员和其他负有保密义务的人员。竞业限制的范围、地域、期限由用人单位与劳动者约定，竞业限制的约定不得违反法律、法规的规定。</a:t>
            </a:r>
            <a:endParaRPr lang="zh-CN" altLang="en-US" sz="1800" dirty="0">
              <a:latin typeface="仿宋" panose="02010609060101010101" charset="-122"/>
              <a:ea typeface="仿宋" panose="02010609060101010101" charset="-122"/>
              <a:cs typeface="仿宋" panose="02010609060101010101" charset="-122"/>
            </a:endParaRPr>
          </a:p>
          <a:p>
            <a:pPr algn="l" eaLnBrk="1" latinLnBrk="0" hangingPunct="1">
              <a:lnSpc>
                <a:spcPct val="100000"/>
              </a:lnSpc>
              <a:buClrTx/>
              <a:buSzTx/>
              <a:buFontTx/>
            </a:pPr>
            <a:r>
              <a:rPr lang="en-US" altLang="zh-CN" sz="1800" dirty="0">
                <a:latin typeface="仿宋" panose="02010609060101010101" charset="-122"/>
                <a:ea typeface="仿宋" panose="02010609060101010101" charset="-122"/>
                <a:cs typeface="仿宋" panose="02010609060101010101" charset="-122"/>
                <a:sym typeface="+mn-ea"/>
              </a:rPr>
              <a:t>   </a:t>
            </a:r>
            <a:r>
              <a:rPr lang="zh-CN" altLang="en-US" sz="1800" dirty="0">
                <a:latin typeface="仿宋" panose="02010609060101010101" charset="-122"/>
                <a:ea typeface="仿宋" panose="02010609060101010101" charset="-122"/>
                <a:cs typeface="仿宋" panose="02010609060101010101" charset="-122"/>
                <a:sym typeface="+mn-ea"/>
              </a:rPr>
              <a:t>在解除或者终止劳动合同后，前款规定的人员到与本单位生产或者经营同类产品、从事同类业务的有竞争关系的其他用人单位，或者自己开业生产或者经营同类产品、从事同类业务的竞业限制期限，不得超过二年。</a:t>
            </a:r>
            <a:endParaRPr lang="zh-CN" altLang="en-US" sz="1800" dirty="0">
              <a:latin typeface="仿宋" panose="02010609060101010101" charset="-122"/>
              <a:ea typeface="仿宋" panose="02010609060101010101" charset="-122"/>
              <a:cs typeface="仿宋" panose="02010609060101010101" charset="-122"/>
            </a:endParaRPr>
          </a:p>
          <a:p>
            <a:pPr algn="l" eaLnBrk="1" latinLnBrk="0" hangingPunct="1">
              <a:lnSpc>
                <a:spcPct val="100000"/>
              </a:lnSpc>
              <a:buClrTx/>
              <a:buSzTx/>
              <a:buFontTx/>
            </a:pPr>
            <a:r>
              <a:rPr lang="zh-CN" altLang="en-US" sz="1800" dirty="0">
                <a:latin typeface="仿宋" panose="02010609060101010101" charset="-122"/>
                <a:ea typeface="仿宋" panose="02010609060101010101" charset="-122"/>
                <a:cs typeface="仿宋" panose="02010609060101010101" charset="-122"/>
              </a:rPr>
              <a:t>1、限制对象原则上法定，在法定范围内可作具体的可操作的约定</a:t>
            </a:r>
            <a:endParaRPr lang="zh-CN" altLang="en-US" sz="1800" dirty="0">
              <a:latin typeface="仿宋" panose="02010609060101010101" charset="-122"/>
              <a:ea typeface="仿宋" panose="02010609060101010101" charset="-122"/>
              <a:cs typeface="仿宋" panose="02010609060101010101" charset="-122"/>
            </a:endParaRPr>
          </a:p>
          <a:p>
            <a:pPr algn="l" eaLnBrk="1" latinLnBrk="0" hangingPunct="1">
              <a:lnSpc>
                <a:spcPct val="100000"/>
              </a:lnSpc>
              <a:buClrTx/>
              <a:buSzTx/>
              <a:buFontTx/>
            </a:pPr>
            <a:r>
              <a:rPr lang="zh-CN" altLang="en-US" sz="1800" dirty="0">
                <a:latin typeface="仿宋" panose="02010609060101010101" charset="-122"/>
                <a:ea typeface="仿宋" panose="02010609060101010101" charset="-122"/>
                <a:cs typeface="仿宋" panose="02010609060101010101" charset="-122"/>
              </a:rPr>
              <a:t>2、限制范围、地域、期限约定，但不得违法；</a:t>
            </a:r>
            <a:endParaRPr lang="zh-CN" altLang="en-US" sz="1800" dirty="0">
              <a:latin typeface="仿宋" panose="02010609060101010101" charset="-122"/>
              <a:ea typeface="仿宋" panose="02010609060101010101" charset="-122"/>
              <a:cs typeface="仿宋" panose="02010609060101010101" charset="-122"/>
            </a:endParaRPr>
          </a:p>
          <a:p>
            <a:pPr algn="l" eaLnBrk="1" latinLnBrk="0" hangingPunct="1">
              <a:lnSpc>
                <a:spcPct val="100000"/>
              </a:lnSpc>
              <a:buClrTx/>
              <a:buSzTx/>
              <a:buFontTx/>
            </a:pPr>
            <a:r>
              <a:rPr lang="zh-CN" altLang="en-US" sz="1800" dirty="0">
                <a:latin typeface="仿宋" panose="02010609060101010101" charset="-122"/>
                <a:ea typeface="仿宋" panose="02010609060101010101" charset="-122"/>
                <a:cs typeface="仿宋" panose="02010609060101010101" charset="-122"/>
              </a:rPr>
              <a:t>3、期限不超过2年；</a:t>
            </a:r>
            <a:endParaRPr lang="zh-CN" altLang="en-US" sz="1800" dirty="0">
              <a:latin typeface="仿宋" panose="02010609060101010101" charset="-122"/>
              <a:ea typeface="仿宋" panose="02010609060101010101" charset="-122"/>
              <a:cs typeface="仿宋" panose="02010609060101010101"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2" name="图片 1"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91783"/>
            <a:ext cx="8623300"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621665" y="1034098"/>
            <a:ext cx="7900670" cy="5446395"/>
          </a:xfrm>
          <a:prstGeom prst="rect">
            <a:avLst/>
          </a:prstGeom>
          <a:noFill/>
          <a:ln w="9525">
            <a:noFill/>
            <a:miter lim="800000"/>
          </a:ln>
        </p:spPr>
        <p:txBody>
          <a:bodyPr wrap="square">
            <a:spAutoFit/>
          </a:bodyPr>
          <a:lstStyle/>
          <a:p>
            <a:pPr>
              <a:lnSpc>
                <a:spcPct val="150000"/>
              </a:lnSpc>
            </a:pPr>
            <a:r>
              <a:rPr lang="en-US" altLang="zh-CN" sz="1600" dirty="0">
                <a:latin typeface="仿宋" panose="02010609060101010101" charset="-122"/>
                <a:ea typeface="仿宋" panose="02010609060101010101" charset="-122"/>
                <a:cs typeface="仿宋" panose="02010609060101010101" charset="-122"/>
              </a:rPr>
              <a:t>    4</a:t>
            </a:r>
            <a:r>
              <a:rPr lang="zh-CN" altLang="en-US" sz="1600" dirty="0">
                <a:latin typeface="仿宋" panose="02010609060101010101" charset="-122"/>
                <a:ea typeface="仿宋" panose="02010609060101010101" charset="-122"/>
                <a:cs typeface="仿宋" panose="02010609060101010101" charset="-122"/>
              </a:rPr>
              <a:t>、表现形式：合同、协议、专门条款等</a:t>
            </a:r>
            <a:r>
              <a:rPr lang="zh-CN" altLang="en-US" sz="1600" dirty="0">
                <a:solidFill>
                  <a:srgbClr val="FF0000"/>
                </a:solidFill>
                <a:latin typeface="仿宋" panose="02010609060101010101" charset="-122"/>
                <a:ea typeface="仿宋" panose="02010609060101010101" charset="-122"/>
                <a:cs typeface="仿宋" panose="02010609060101010101" charset="-122"/>
              </a:rPr>
              <a:t>书面文件</a:t>
            </a:r>
            <a:r>
              <a:rPr lang="zh-CN" altLang="en-US" sz="1600" dirty="0">
                <a:latin typeface="仿宋" panose="02010609060101010101" charset="-122"/>
                <a:ea typeface="仿宋" panose="02010609060101010101" charset="-122"/>
                <a:cs typeface="仿宋" panose="02010609060101010101" charset="-122"/>
              </a:rPr>
              <a:t>，不宜口头约定，合同的</a:t>
            </a:r>
            <a:r>
              <a:rPr lang="zh-CN" altLang="en-GB" sz="1600" dirty="0">
                <a:latin typeface="仿宋" panose="02010609060101010101" charset="-122"/>
                <a:ea typeface="仿宋" panose="02010609060101010101" charset="-122"/>
                <a:cs typeface="仿宋" panose="02010609060101010101" charset="-122"/>
              </a:rPr>
              <a:t>主体</a:t>
            </a:r>
            <a:r>
              <a:rPr lang="zh-CN" altLang="en-US" sz="1600" dirty="0">
                <a:latin typeface="仿宋" panose="02010609060101010101" charset="-122"/>
                <a:ea typeface="仿宋" panose="02010609060101010101" charset="-122"/>
                <a:cs typeface="仿宋" panose="02010609060101010101" charset="-122"/>
              </a:rPr>
              <a:t>是用人单位与劳动者。</a:t>
            </a:r>
            <a:endParaRPr lang="en-US" sz="1600" dirty="0">
              <a:latin typeface="仿宋" panose="02010609060101010101" charset="-122"/>
              <a:ea typeface="仿宋" panose="02010609060101010101" charset="-122"/>
              <a:cs typeface="仿宋" panose="02010609060101010101" charset="-122"/>
            </a:endParaRPr>
          </a:p>
          <a:p>
            <a:pPr>
              <a:lnSpc>
                <a:spcPct val="150000"/>
              </a:lnSpc>
            </a:pPr>
            <a:r>
              <a:rPr lang="en-US" sz="1600" dirty="0" err="1">
                <a:latin typeface="仿宋" panose="02010609060101010101" charset="-122"/>
                <a:ea typeface="仿宋" panose="02010609060101010101" charset="-122"/>
                <a:cs typeface="仿宋" panose="02010609060101010101" charset="-122"/>
              </a:rPr>
              <a:t>    </a:t>
            </a:r>
            <a:r>
              <a:rPr sz="1600" dirty="0" err="1">
                <a:latin typeface="仿宋" panose="02010609060101010101" charset="-122"/>
                <a:ea typeface="仿宋" panose="02010609060101010101" charset="-122"/>
                <a:cs typeface="仿宋" panose="02010609060101010101" charset="-122"/>
              </a:rPr>
              <a:t>根据《劳动合同法》第二十四条的规定，竞业限制的人员限于用人单位的</a:t>
            </a:r>
            <a:r>
              <a:rPr sz="1600" dirty="0">
                <a:latin typeface="仿宋" panose="02010609060101010101" charset="-122"/>
                <a:ea typeface="仿宋" panose="02010609060101010101" charset="-122"/>
                <a:cs typeface="仿宋" panose="02010609060101010101" charset="-122"/>
              </a:rPr>
              <a:t>：</a:t>
            </a:r>
            <a:endParaRPr sz="1600" dirty="0">
              <a:latin typeface="仿宋" panose="02010609060101010101" charset="-122"/>
              <a:ea typeface="仿宋" panose="02010609060101010101" charset="-122"/>
              <a:cs typeface="仿宋" panose="02010609060101010101" charset="-122"/>
            </a:endParaRPr>
          </a:p>
          <a:p>
            <a:pPr>
              <a:lnSpc>
                <a:spcPct val="150000"/>
              </a:lnSpc>
            </a:pPr>
            <a:r>
              <a:rPr lang="zh-CN" altLang="en-US" sz="1600" b="1" dirty="0">
                <a:latin typeface="仿宋" panose="02010609060101010101" charset="-122"/>
                <a:ea typeface="仿宋" panose="02010609060101010101" charset="-122"/>
                <a:cs typeface="仿宋" panose="02010609060101010101" charset="-122"/>
              </a:rPr>
              <a:t>（</a:t>
            </a:r>
            <a:r>
              <a:rPr sz="1600" b="1" dirty="0">
                <a:latin typeface="仿宋" panose="02010609060101010101" charset="-122"/>
                <a:ea typeface="仿宋" panose="02010609060101010101" charset="-122"/>
                <a:cs typeface="仿宋" panose="02010609060101010101" charset="-122"/>
              </a:rPr>
              <a:t>1</a:t>
            </a:r>
            <a:r>
              <a:rPr lang="zh-CN" altLang="en-US" sz="1600" b="1" dirty="0">
                <a:latin typeface="仿宋" panose="02010609060101010101" charset="-122"/>
                <a:ea typeface="仿宋" panose="02010609060101010101" charset="-122"/>
                <a:cs typeface="仿宋" panose="02010609060101010101" charset="-122"/>
              </a:rPr>
              <a:t>）高级技术人员</a:t>
            </a:r>
            <a:endParaRPr lang="zh-CN" altLang="en-US" sz="1600" dirty="0">
              <a:latin typeface="仿宋" panose="02010609060101010101" charset="-122"/>
              <a:ea typeface="仿宋" panose="02010609060101010101" charset="-122"/>
              <a:cs typeface="仿宋" panose="02010609060101010101" charset="-122"/>
            </a:endParaRPr>
          </a:p>
          <a:p>
            <a:pPr>
              <a:lnSpc>
                <a:spcPct val="150000"/>
              </a:lnSpc>
            </a:pPr>
            <a:r>
              <a:rPr lang="zh-CN" altLang="en-US" sz="1600" dirty="0">
                <a:latin typeface="仿宋" panose="02010609060101010101" charset="-122"/>
                <a:ea typeface="仿宋" panose="02010609060101010101" charset="-122"/>
                <a:cs typeface="仿宋" panose="02010609060101010101" charset="-122"/>
              </a:rPr>
              <a:t>高级研究开发人员、技术人员、关键岗位的技术工人等容易接触到商业秘密的人员。</a:t>
            </a:r>
            <a:endParaRPr sz="1600" dirty="0">
              <a:latin typeface="仿宋" panose="02010609060101010101" charset="-122"/>
              <a:ea typeface="仿宋" panose="02010609060101010101" charset="-122"/>
              <a:cs typeface="仿宋" panose="02010609060101010101" charset="-122"/>
            </a:endParaRPr>
          </a:p>
          <a:p>
            <a:pPr>
              <a:lnSpc>
                <a:spcPct val="150000"/>
              </a:lnSpc>
            </a:pPr>
            <a:r>
              <a:rPr lang="zh-CN" altLang="en-US" sz="1600" b="1" dirty="0">
                <a:latin typeface="仿宋" panose="02010609060101010101" charset="-122"/>
                <a:ea typeface="仿宋" panose="02010609060101010101" charset="-122"/>
                <a:cs typeface="仿宋" panose="02010609060101010101" charset="-122"/>
              </a:rPr>
              <a:t>（</a:t>
            </a:r>
            <a:r>
              <a:rPr sz="1600" b="1" dirty="0">
                <a:latin typeface="仿宋" panose="02010609060101010101" charset="-122"/>
                <a:ea typeface="仿宋" panose="02010609060101010101" charset="-122"/>
                <a:cs typeface="仿宋" panose="02010609060101010101" charset="-122"/>
              </a:rPr>
              <a:t>2</a:t>
            </a:r>
            <a:r>
              <a:rPr lang="zh-CN" altLang="en-US" sz="1600" b="1" dirty="0">
                <a:latin typeface="仿宋" panose="02010609060101010101" charset="-122"/>
                <a:ea typeface="仿宋" panose="02010609060101010101" charset="-122"/>
                <a:cs typeface="仿宋" panose="02010609060101010101" charset="-122"/>
              </a:rPr>
              <a:t>）高级管理人员</a:t>
            </a:r>
            <a:endParaRPr lang="zh-CN" altLang="en-US" sz="1600" dirty="0">
              <a:latin typeface="仿宋" panose="02010609060101010101" charset="-122"/>
              <a:ea typeface="仿宋" panose="02010609060101010101" charset="-122"/>
              <a:cs typeface="仿宋" panose="02010609060101010101" charset="-122"/>
            </a:endParaRPr>
          </a:p>
          <a:p>
            <a:pPr>
              <a:lnSpc>
                <a:spcPct val="150000"/>
              </a:lnSpc>
            </a:pPr>
            <a:r>
              <a:rPr lang="zh-CN" altLang="en-US" sz="1600" dirty="0">
                <a:latin typeface="仿宋" panose="02010609060101010101" charset="-122"/>
                <a:ea typeface="仿宋" panose="02010609060101010101" charset="-122"/>
                <a:cs typeface="仿宋" panose="02010609060101010101" charset="-122"/>
              </a:rPr>
              <a:t>公司经理、副经理、财务负责人、上市公司董事会秘书和</a:t>
            </a:r>
            <a:r>
              <a:rPr lang="zh-CN" altLang="en-US" sz="1600" dirty="0">
                <a:solidFill>
                  <a:srgbClr val="FF0000"/>
                </a:solidFill>
                <a:latin typeface="仿宋" panose="02010609060101010101" charset="-122"/>
                <a:ea typeface="仿宋" panose="02010609060101010101" charset="-122"/>
                <a:cs typeface="仿宋" panose="02010609060101010101" charset="-122"/>
              </a:rPr>
              <a:t>公司章程规定的其他人员</a:t>
            </a:r>
            <a:r>
              <a:rPr lang="zh-CN" altLang="en-US" sz="1600" dirty="0">
                <a:latin typeface="仿宋" panose="02010609060101010101" charset="-122"/>
                <a:ea typeface="仿宋" panose="02010609060101010101" charset="-122"/>
                <a:cs typeface="仿宋" panose="02010609060101010101" charset="-122"/>
              </a:rPr>
              <a:t>。</a:t>
            </a:r>
            <a:endParaRPr sz="1600" dirty="0">
              <a:latin typeface="仿宋" panose="02010609060101010101" charset="-122"/>
              <a:ea typeface="仿宋" panose="02010609060101010101" charset="-122"/>
              <a:cs typeface="仿宋" panose="02010609060101010101" charset="-122"/>
            </a:endParaRPr>
          </a:p>
          <a:p>
            <a:pPr>
              <a:lnSpc>
                <a:spcPct val="150000"/>
              </a:lnSpc>
            </a:pPr>
            <a:r>
              <a:rPr lang="zh-CN" altLang="en-US" sz="1600" b="1" dirty="0">
                <a:latin typeface="仿宋" panose="02010609060101010101" charset="-122"/>
                <a:ea typeface="仿宋" panose="02010609060101010101" charset="-122"/>
                <a:cs typeface="仿宋" panose="02010609060101010101" charset="-122"/>
              </a:rPr>
              <a:t>（</a:t>
            </a:r>
            <a:r>
              <a:rPr sz="1600" b="1" dirty="0">
                <a:latin typeface="仿宋" panose="02010609060101010101" charset="-122"/>
                <a:ea typeface="仿宋" panose="02010609060101010101" charset="-122"/>
                <a:cs typeface="仿宋" panose="02010609060101010101" charset="-122"/>
              </a:rPr>
              <a:t>3</a:t>
            </a:r>
            <a:r>
              <a:rPr lang="zh-CN" altLang="en-US" sz="1600" b="1" dirty="0">
                <a:latin typeface="仿宋" panose="02010609060101010101" charset="-122"/>
                <a:ea typeface="仿宋" panose="02010609060101010101" charset="-122"/>
                <a:cs typeface="仿宋" panose="02010609060101010101" charset="-122"/>
              </a:rPr>
              <a:t>）</a:t>
            </a:r>
            <a:r>
              <a:rPr sz="1600" b="1" dirty="0" err="1">
                <a:latin typeface="仿宋" panose="02010609060101010101" charset="-122"/>
                <a:ea typeface="仿宋" panose="02010609060101010101" charset="-122"/>
                <a:cs typeface="仿宋" panose="02010609060101010101" charset="-122"/>
              </a:rPr>
              <a:t>其他负有保密义务的人员</a:t>
            </a:r>
            <a:endParaRPr sz="1600" dirty="0">
              <a:latin typeface="仿宋" panose="02010609060101010101" charset="-122"/>
              <a:ea typeface="仿宋" panose="02010609060101010101" charset="-122"/>
              <a:cs typeface="仿宋" panose="02010609060101010101" charset="-122"/>
            </a:endParaRPr>
          </a:p>
          <a:p>
            <a:pPr>
              <a:lnSpc>
                <a:spcPct val="150000"/>
              </a:lnSpc>
            </a:pPr>
            <a:r>
              <a:rPr sz="1600" dirty="0" err="1">
                <a:latin typeface="仿宋" panose="02010609060101010101" charset="-122"/>
                <a:ea typeface="仿宋" panose="02010609060101010101" charset="-122"/>
                <a:cs typeface="仿宋" panose="02010609060101010101" charset="-122"/>
              </a:rPr>
              <a:t>其他可能知悉企业商业秘密的人员，如市场销售人员、财会人员、秘书等</a:t>
            </a:r>
            <a:r>
              <a:rPr sz="1600" dirty="0">
                <a:latin typeface="仿宋" panose="02010609060101010101" charset="-122"/>
                <a:ea typeface="仿宋" panose="02010609060101010101" charset="-122"/>
                <a:cs typeface="仿宋" panose="02010609060101010101" charset="-122"/>
              </a:rPr>
              <a:t>。</a:t>
            </a:r>
            <a:endParaRPr sz="1600" b="1" dirty="0">
              <a:latin typeface="仿宋" panose="02010609060101010101" charset="-122"/>
              <a:ea typeface="仿宋" panose="02010609060101010101" charset="-122"/>
              <a:cs typeface="仿宋" panose="02010609060101010101" charset="-122"/>
            </a:endParaRPr>
          </a:p>
          <a:p>
            <a:pPr>
              <a:lnSpc>
                <a:spcPct val="150000"/>
              </a:lnSpc>
            </a:pPr>
            <a:endParaRPr lang="en-US" altLang="zh-CN" sz="1600" dirty="0">
              <a:latin typeface="宋体" panose="02010600030101010101" pitchFamily="2" charset="-122"/>
            </a:endParaRPr>
          </a:p>
          <a:p>
            <a:pPr>
              <a:lnSpc>
                <a:spcPct val="150000"/>
              </a:lnSpc>
            </a:pPr>
            <a:endParaRPr lang="zh-CN" altLang="en-US" sz="1600" dirty="0">
              <a:latin typeface="宋体" panose="02010600030101010101" pitchFamily="2" charset="-122"/>
            </a:endParaRPr>
          </a:p>
          <a:p>
            <a:pPr>
              <a:lnSpc>
                <a:spcPct val="150000"/>
              </a:lnSpc>
            </a:pPr>
            <a:endParaRPr lang="en-US" altLang="zh-CN" sz="1600" dirty="0">
              <a:latin typeface="Calibri" panose="020F0502020204030204" charset="0"/>
            </a:endParaRPr>
          </a:p>
          <a:p>
            <a:pPr>
              <a:lnSpc>
                <a:spcPct val="150000"/>
              </a:lnSpc>
            </a:pPr>
            <a:endParaRPr lang="zh-CN" altLang="en-GB" sz="1400" dirty="0">
              <a:latin typeface="楷体" panose="02010609060101010101" pitchFamily="49" charset="-122"/>
              <a:ea typeface="楷体" panose="02010609060101010101" pitchFamily="49" charset="-122"/>
            </a:endParaRPr>
          </a:p>
          <a:p>
            <a:pPr>
              <a:lnSpc>
                <a:spcPct val="150000"/>
              </a:lnSpc>
            </a:pPr>
            <a:endParaRPr lang="en-GB" sz="1300" dirty="0">
              <a:latin typeface="楷体" panose="02010609060101010101" pitchFamily="49" charset="-122"/>
              <a:ea typeface="楷体" panose="02010609060101010101" pitchFamily="49" charset="-122"/>
            </a:endParaRPr>
          </a:p>
          <a:p>
            <a:pPr>
              <a:lnSpc>
                <a:spcPct val="150000"/>
              </a:lnSpc>
            </a:pPr>
            <a:endParaRPr lang="zh-CN" altLang="en-US" sz="1300" dirty="0">
              <a:latin typeface="楷体" panose="02010609060101010101" pitchFamily="49" charset="-122"/>
              <a:ea typeface="楷体" panose="02010609060101010101" pitchFamily="49" charset="-122"/>
            </a:endParaRPr>
          </a:p>
        </p:txBody>
      </p:sp>
      <p:sp>
        <p:nvSpPr>
          <p:cNvPr id="13" name="流程图: 可选过程 12"/>
          <p:cNvSpPr/>
          <p:nvPr/>
        </p:nvSpPr>
        <p:spPr>
          <a:xfrm>
            <a:off x="467995" y="506730"/>
            <a:ext cx="2014220" cy="527685"/>
          </a:xfrm>
          <a:prstGeom prst="flowChartAlternateProcess">
            <a:avLst/>
          </a:prstGeom>
          <a:noFill/>
          <a:ln w="12700" cmpd="sng">
            <a:solidFill>
              <a:srgbClr val="CCE0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latin typeface="+mn-ea"/>
            </a:endParaRPr>
          </a:p>
        </p:txBody>
      </p:sp>
      <p:sp>
        <p:nvSpPr>
          <p:cNvPr id="2" name="文本框 1"/>
          <p:cNvSpPr txBox="1">
            <a:spLocks noChangeArrowheads="1"/>
          </p:cNvSpPr>
          <p:nvPr/>
        </p:nvSpPr>
        <p:spPr bwMode="auto">
          <a:xfrm>
            <a:off x="468630" y="591820"/>
            <a:ext cx="2013585" cy="368300"/>
          </a:xfrm>
          <a:prstGeom prst="rect">
            <a:avLst/>
          </a:prstGeom>
          <a:noFill/>
          <a:ln w="9525">
            <a:noFill/>
            <a:miter lim="800000"/>
          </a:ln>
        </p:spPr>
        <p:txBody>
          <a:bodyPr wrap="square">
            <a:spAutoFit/>
          </a:bodyPr>
          <a:lstStyle/>
          <a:p>
            <a:pPr algn="ctr"/>
            <a:r>
              <a:rPr lang="zh-CN" altLang="en-US" b="1">
                <a:solidFill>
                  <a:srgbClr val="FF0000"/>
                </a:solidFill>
                <a:latin typeface="楷体" panose="02010609060101010101" pitchFamily="49" charset="-122"/>
                <a:ea typeface="楷体" panose="02010609060101010101" pitchFamily="49" charset="-122"/>
              </a:rPr>
              <a:t>（</a:t>
            </a:r>
            <a:r>
              <a:rPr lang="zh-CN" altLang="en-US" b="1">
                <a:solidFill>
                  <a:srgbClr val="FF0000"/>
                </a:solidFill>
                <a:latin typeface="楷体" panose="02010609060101010101" pitchFamily="49" charset="-122"/>
                <a:ea typeface="楷体" panose="02010609060101010101" pitchFamily="49" charset="-122"/>
              </a:rPr>
              <a:t>二）限制对象</a:t>
            </a:r>
            <a:endParaRPr lang="zh-CN" altLang="en-US" b="1">
              <a:solidFill>
                <a:srgbClr val="FF0000"/>
              </a:solidFill>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4" name="图片 3"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bldLvl="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91783"/>
            <a:ext cx="8623300"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497205" y="1095375"/>
            <a:ext cx="8197215" cy="3415030"/>
          </a:xfrm>
          <a:prstGeom prst="rect">
            <a:avLst/>
          </a:prstGeom>
          <a:noFill/>
          <a:ln w="9525">
            <a:noFill/>
            <a:miter lim="800000"/>
          </a:ln>
        </p:spPr>
        <p:txBody>
          <a:bodyPr wrap="square">
            <a:spAutoFit/>
          </a:bodyPr>
          <a:lstStyle/>
          <a:p>
            <a:pPr indent="0" algn="l">
              <a:lnSpc>
                <a:spcPct val="150000"/>
              </a:lnSpc>
              <a:buFont typeface="Wingdings" panose="05000000000000000000" pitchFamily="2" charset="2"/>
              <a:buNone/>
            </a:pPr>
            <a:r>
              <a:rPr lang="en-US" altLang="zh-CN" sz="1600" dirty="0">
                <a:latin typeface="仿宋" panose="02010609060101010101" charset="-122"/>
                <a:ea typeface="仿宋" panose="02010609060101010101" charset="-122"/>
                <a:cs typeface="仿宋" panose="02010609060101010101" charset="-122"/>
                <a:sym typeface="+mn-ea"/>
              </a:rPr>
              <a:t>    </a:t>
            </a:r>
            <a:r>
              <a:rPr lang="zh-CN" sz="1600" dirty="0">
                <a:latin typeface="仿宋" panose="02010609060101010101" charset="-122"/>
                <a:ea typeface="仿宋" panose="02010609060101010101" charset="-122"/>
                <a:cs typeface="仿宋" panose="02010609060101010101" charset="-122"/>
                <a:sym typeface="+mn-ea"/>
              </a:rPr>
              <a:t>竞业限制经济补偿，是指用人单位与劳动者约定劳动者接受竞业限制，而由用人单位在劳动合同解除或者终止后的竞业限制期限内按月支付劳动者的货币。之所以规定按月支付，是因为劳动者接受竞业限制与用人单位支付竞业限制经济补偿是相对应的。接受竞业限制，对劳动者来说是义务，对用人单位来说则是权利；支付经济补偿，对用人单位来说是义务，对劳动者来说则是权利。劳动者如果不再接受竞业限制，则用人单位就无须支付竞业限制经济补偿。如果一次性支付，则对用人单位不公平。劳动者违反约定时，还有返还的麻烦。如果劳动者违反了竞业限制，用人单位则不支付经济补偿，此外，劳动者仍然需要承担违约责任。</a:t>
            </a:r>
            <a:endParaRPr lang="zh-CN" sz="1600" dirty="0">
              <a:latin typeface="仿宋" panose="02010609060101010101" charset="-122"/>
              <a:ea typeface="仿宋" panose="02010609060101010101" charset="-122"/>
              <a:cs typeface="仿宋" panose="02010609060101010101" charset="-122"/>
              <a:sym typeface="+mn-ea"/>
            </a:endParaRPr>
          </a:p>
          <a:p>
            <a:pPr indent="0" algn="l">
              <a:lnSpc>
                <a:spcPct val="150000"/>
              </a:lnSpc>
              <a:buFont typeface="Wingdings" panose="05000000000000000000" pitchFamily="2" charset="2"/>
              <a:buNone/>
            </a:pPr>
            <a:r>
              <a:rPr lang="zh-CN" sz="1600" dirty="0">
                <a:latin typeface="仿宋" panose="02010609060101010101" charset="-122"/>
                <a:ea typeface="仿宋" panose="02010609060101010101" charset="-122"/>
                <a:cs typeface="仿宋" panose="02010609060101010101" charset="-122"/>
                <a:sym typeface="+mn-ea"/>
              </a:rPr>
              <a:t>　　</a:t>
            </a:r>
            <a:endParaRPr lang="zh-CN" sz="1600" dirty="0">
              <a:latin typeface="仿宋" panose="02010609060101010101" charset="-122"/>
              <a:ea typeface="仿宋" panose="02010609060101010101" charset="-122"/>
              <a:cs typeface="仿宋" panose="02010609060101010101" charset="-122"/>
              <a:sym typeface="+mn-ea"/>
            </a:endParaRPr>
          </a:p>
        </p:txBody>
      </p:sp>
      <p:sp>
        <p:nvSpPr>
          <p:cNvPr id="13" name="流程图: 可选过程 12"/>
          <p:cNvSpPr/>
          <p:nvPr/>
        </p:nvSpPr>
        <p:spPr>
          <a:xfrm>
            <a:off x="449580" y="522605"/>
            <a:ext cx="2667635" cy="524510"/>
          </a:xfrm>
          <a:prstGeom prst="flowChartAlternateProcess">
            <a:avLst/>
          </a:prstGeom>
          <a:noFill/>
          <a:ln w="12700" cmpd="sng">
            <a:solidFill>
              <a:srgbClr val="CCE0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latin typeface="+mn-ea"/>
            </a:endParaRPr>
          </a:p>
        </p:txBody>
      </p:sp>
      <p:sp>
        <p:nvSpPr>
          <p:cNvPr id="2" name="文本框 1"/>
          <p:cNvSpPr txBox="1">
            <a:spLocks noChangeArrowheads="1"/>
          </p:cNvSpPr>
          <p:nvPr/>
        </p:nvSpPr>
        <p:spPr bwMode="auto">
          <a:xfrm>
            <a:off x="449580" y="681355"/>
            <a:ext cx="2788285" cy="368300"/>
          </a:xfrm>
          <a:prstGeom prst="rect">
            <a:avLst/>
          </a:prstGeom>
          <a:noFill/>
          <a:ln w="9525">
            <a:noFill/>
            <a:miter lim="800000"/>
          </a:ln>
        </p:spPr>
        <p:txBody>
          <a:bodyPr wrap="square">
            <a:spAutoFit/>
          </a:bodyPr>
          <a:lstStyle/>
          <a:p>
            <a:pPr algn="ctr"/>
            <a:r>
              <a:rPr lang="zh-CN" altLang="en-US" b="1">
                <a:solidFill>
                  <a:srgbClr val="FF0000"/>
                </a:solidFill>
                <a:latin typeface="楷体" panose="02010609060101010101" pitchFamily="49" charset="-122"/>
                <a:ea typeface="楷体" panose="02010609060101010101" pitchFamily="49" charset="-122"/>
              </a:rPr>
              <a:t>（</a:t>
            </a:r>
            <a:r>
              <a:rPr lang="zh-CN" altLang="en-US" b="1">
                <a:solidFill>
                  <a:srgbClr val="FF0000"/>
                </a:solidFill>
                <a:latin typeface="楷体" panose="02010609060101010101" pitchFamily="49" charset="-122"/>
                <a:ea typeface="楷体" panose="02010609060101010101" pitchFamily="49" charset="-122"/>
              </a:rPr>
              <a:t>三）竞业限制补偿标准</a:t>
            </a:r>
            <a:endParaRPr lang="zh-CN" altLang="en-US" b="1">
              <a:solidFill>
                <a:srgbClr val="FF0000"/>
              </a:solidFill>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4" name="图片 3"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bldLvl="0" animBg="1"/>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91783"/>
            <a:ext cx="8623300"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497205" y="1277620"/>
            <a:ext cx="8197215" cy="1938020"/>
          </a:xfrm>
          <a:prstGeom prst="rect">
            <a:avLst/>
          </a:prstGeom>
          <a:noFill/>
          <a:ln w="9525">
            <a:noFill/>
            <a:miter lim="800000"/>
          </a:ln>
        </p:spPr>
        <p:txBody>
          <a:bodyPr wrap="square">
            <a:spAutoFit/>
          </a:bodyPr>
          <a:lstStyle/>
          <a:p>
            <a:pPr indent="0" algn="l">
              <a:lnSpc>
                <a:spcPct val="150000"/>
              </a:lnSpc>
              <a:buFont typeface="Wingdings" panose="05000000000000000000" pitchFamily="2" charset="2"/>
              <a:buNone/>
            </a:pPr>
            <a:r>
              <a:rPr lang="zh-CN" sz="1600" dirty="0">
                <a:latin typeface="仿宋" panose="02010609060101010101" charset="-122"/>
                <a:ea typeface="仿宋" panose="02010609060101010101" charset="-122"/>
                <a:cs typeface="仿宋" panose="02010609060101010101" charset="-122"/>
                <a:sym typeface="+mn-ea"/>
              </a:rPr>
              <a:t>　　用人单位与劳动者约定竞业限制条款的，必须同时约定在解除或者终止劳动合同后，在竞业限制期限内按月给予劳动者经济补偿。这是因为职业化的劳动者再次就业时可选择的范围就比较窄，加之不能从事自己已从事多年、积累了丰富经验的工作，这一限制在一定程度上对劳动者的利益造成了损害。竞业限制经济补偿就是对劳动者接受限制而使利益减损的补偿。所以，约定竞业限制必须同时约定竞业限制经济补偿。</a:t>
            </a:r>
            <a:endParaRPr lang="zh-CN" sz="1600" dirty="0">
              <a:latin typeface="仿宋" panose="02010609060101010101" charset="-122"/>
              <a:ea typeface="仿宋" panose="02010609060101010101" charset="-122"/>
              <a:cs typeface="仿宋" panose="02010609060101010101" charset="-122"/>
              <a:sym typeface="+mn-ea"/>
            </a:endParaRPr>
          </a:p>
        </p:txBody>
      </p:sp>
      <p:sp>
        <p:nvSpPr>
          <p:cNvPr id="13" name="流程图: 可选过程 12"/>
          <p:cNvSpPr/>
          <p:nvPr/>
        </p:nvSpPr>
        <p:spPr>
          <a:xfrm>
            <a:off x="449580" y="664845"/>
            <a:ext cx="2667635" cy="524510"/>
          </a:xfrm>
          <a:prstGeom prst="flowChartAlternateProcess">
            <a:avLst/>
          </a:prstGeom>
          <a:noFill/>
          <a:ln w="12700" cmpd="sng">
            <a:solidFill>
              <a:srgbClr val="CCE0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latin typeface="+mn-ea"/>
            </a:endParaRPr>
          </a:p>
        </p:txBody>
      </p:sp>
      <p:sp>
        <p:nvSpPr>
          <p:cNvPr id="2" name="文本框 1"/>
          <p:cNvSpPr txBox="1">
            <a:spLocks noChangeArrowheads="1"/>
          </p:cNvSpPr>
          <p:nvPr/>
        </p:nvSpPr>
        <p:spPr bwMode="auto">
          <a:xfrm>
            <a:off x="497205" y="823595"/>
            <a:ext cx="2509520" cy="368300"/>
          </a:xfrm>
          <a:prstGeom prst="rect">
            <a:avLst/>
          </a:prstGeom>
          <a:noFill/>
          <a:ln w="9525">
            <a:noFill/>
            <a:miter lim="800000"/>
          </a:ln>
        </p:spPr>
        <p:txBody>
          <a:bodyPr wrap="square">
            <a:spAutoFit/>
          </a:bodyPr>
          <a:lstStyle/>
          <a:p>
            <a:pPr algn="ctr"/>
            <a:r>
              <a:rPr lang="zh-CN" altLang="en-US" b="1">
                <a:solidFill>
                  <a:srgbClr val="FF0000"/>
                </a:solidFill>
                <a:latin typeface="楷体" panose="02010609060101010101" pitchFamily="49" charset="-122"/>
                <a:ea typeface="楷体" panose="02010609060101010101" pitchFamily="49" charset="-122"/>
              </a:rPr>
              <a:t>竞业限制补偿标准</a:t>
            </a:r>
            <a:endParaRPr lang="zh-CN" altLang="en-US" b="1">
              <a:solidFill>
                <a:srgbClr val="FF0000"/>
              </a:solidFill>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4" name="图片 3"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bldLvl="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91783"/>
            <a:ext cx="8623300"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449263" y="1141882"/>
            <a:ext cx="8168755" cy="2976880"/>
          </a:xfrm>
          <a:prstGeom prst="rect">
            <a:avLst/>
          </a:prstGeom>
          <a:noFill/>
          <a:ln w="9525">
            <a:noFill/>
            <a:miter lim="800000"/>
          </a:ln>
        </p:spPr>
        <p:txBody>
          <a:bodyPr wrap="square">
            <a:spAutoFit/>
          </a:bodyPr>
          <a:lstStyle/>
          <a:p>
            <a:pPr>
              <a:lnSpc>
                <a:spcPct val="150000"/>
              </a:lnSpc>
            </a:pPr>
            <a:r>
              <a:rPr lang="en-US" sz="1600" dirty="0">
                <a:latin typeface="仿宋" panose="02010609060101010101" charset="-122"/>
                <a:ea typeface="仿宋" panose="02010609060101010101" charset="-122"/>
                <a:cs typeface="仿宋" panose="02010609060101010101" charset="-122"/>
              </a:rPr>
              <a:t>     </a:t>
            </a:r>
            <a:r>
              <a:rPr sz="1600" dirty="0">
                <a:latin typeface="仿宋" panose="02010609060101010101" charset="-122"/>
                <a:ea typeface="仿宋" panose="02010609060101010101" charset="-122"/>
                <a:cs typeface="仿宋" panose="02010609060101010101" charset="-122"/>
              </a:rPr>
              <a:t>一般而言，满足秘密性、价值性以及保密性三个构成要件的商业信息即可构成商业秘密。但在</a:t>
            </a:r>
            <a:r>
              <a:rPr lang="zh-CN" sz="1600" dirty="0">
                <a:latin typeface="仿宋" panose="02010609060101010101" charset="-122"/>
                <a:ea typeface="仿宋" panose="02010609060101010101" charset="-122"/>
                <a:cs typeface="仿宋" panose="02010609060101010101" charset="-122"/>
              </a:rPr>
              <a:t>现实</a:t>
            </a:r>
            <a:r>
              <a:rPr sz="1600" dirty="0">
                <a:latin typeface="仿宋" panose="02010609060101010101" charset="-122"/>
                <a:ea typeface="仿宋" panose="02010609060101010101" charset="-122"/>
                <a:cs typeface="仿宋" panose="02010609060101010101" charset="-122"/>
              </a:rPr>
              <a:t>中，商业秘密的认定是建立在商业秘密具体内容明确的前提下，在商业秘密侵权案件中，权利人首先要明确商业秘密的具体内容，才能证明商业秘密权利的存在。</a:t>
            </a:r>
            <a:endParaRPr sz="1600" dirty="0">
              <a:latin typeface="仿宋" panose="02010609060101010101" charset="-122"/>
              <a:ea typeface="仿宋" panose="02010609060101010101" charset="-122"/>
              <a:cs typeface="仿宋" panose="02010609060101010101" charset="-122"/>
            </a:endParaRPr>
          </a:p>
          <a:p>
            <a:pPr>
              <a:lnSpc>
                <a:spcPct val="150000"/>
              </a:lnSpc>
            </a:pPr>
            <a:r>
              <a:rPr lang="en-US" sz="1600" b="1" dirty="0">
                <a:latin typeface="仿宋" panose="02010609060101010101" charset="-122"/>
                <a:ea typeface="仿宋" panose="02010609060101010101" charset="-122"/>
                <a:cs typeface="仿宋" panose="02010609060101010101" charset="-122"/>
              </a:rPr>
              <a:t>   </a:t>
            </a:r>
            <a:r>
              <a:rPr sz="1600" b="1" dirty="0">
                <a:latin typeface="仿宋" panose="02010609060101010101" charset="-122"/>
                <a:ea typeface="仿宋" panose="02010609060101010101" charset="-122"/>
                <a:cs typeface="仿宋" panose="02010609060101010101" charset="-122"/>
              </a:rPr>
              <a:t>《最高人民法院关于审理不正当竞争民事案件应用法律若干问题的解释》</a:t>
            </a:r>
            <a:r>
              <a:rPr lang="en-US" sz="1600" dirty="0">
                <a:latin typeface="仿宋" panose="02010609060101010101" charset="-122"/>
                <a:ea typeface="仿宋" panose="02010609060101010101" charset="-122"/>
                <a:cs typeface="仿宋" panose="02010609060101010101" charset="-122"/>
              </a:rPr>
              <a:t>(2022年3月20日</a:t>
            </a:r>
            <a:r>
              <a:rPr lang="zh-CN" altLang="en-US" sz="1600" dirty="0">
                <a:latin typeface="仿宋" panose="02010609060101010101" charset="-122"/>
                <a:ea typeface="仿宋" panose="02010609060101010101" charset="-122"/>
                <a:cs typeface="仿宋" panose="02010609060101010101" charset="-122"/>
              </a:rPr>
              <a:t>失效）</a:t>
            </a:r>
            <a:endParaRPr lang="en-US" sz="1600" dirty="0">
              <a:latin typeface="仿宋" panose="02010609060101010101" charset="-122"/>
              <a:ea typeface="仿宋" panose="02010609060101010101" charset="-122"/>
              <a:cs typeface="仿宋" panose="02010609060101010101" charset="-122"/>
            </a:endParaRPr>
          </a:p>
          <a:p>
            <a:pPr>
              <a:lnSpc>
                <a:spcPct val="150000"/>
              </a:lnSpc>
            </a:pPr>
            <a:r>
              <a:rPr lang="en-US" sz="1600" dirty="0">
                <a:latin typeface="仿宋" panose="02010609060101010101" charset="-122"/>
                <a:ea typeface="仿宋" panose="02010609060101010101" charset="-122"/>
                <a:cs typeface="仿宋" panose="02010609060101010101" charset="-122"/>
              </a:rPr>
              <a:t>   </a:t>
            </a:r>
            <a:r>
              <a:rPr sz="1600" dirty="0">
                <a:latin typeface="仿宋" panose="02010609060101010101" charset="-122"/>
                <a:ea typeface="仿宋" panose="02010609060101010101" charset="-122"/>
                <a:cs typeface="仿宋" panose="02010609060101010101" charset="-122"/>
              </a:rPr>
              <a:t>第十四条</a:t>
            </a:r>
            <a:r>
              <a:rPr lang="en-US" sz="1600" dirty="0">
                <a:latin typeface="仿宋" panose="02010609060101010101" charset="-122"/>
                <a:ea typeface="仿宋" panose="02010609060101010101" charset="-122"/>
                <a:cs typeface="仿宋" panose="02010609060101010101" charset="-122"/>
              </a:rPr>
              <a:t> </a:t>
            </a:r>
            <a:r>
              <a:rPr sz="1600" dirty="0">
                <a:latin typeface="仿宋" panose="02010609060101010101" charset="-122"/>
                <a:ea typeface="仿宋" panose="02010609060101010101" charset="-122"/>
                <a:cs typeface="仿宋" panose="02010609060101010101" charset="-122"/>
              </a:rPr>
              <a:t>商业秘密的认定应包括商业秘密的载体、具体内容、商业价值和对该项商业秘密所采取的具体保密措施等。</a:t>
            </a:r>
            <a:endParaRPr sz="1600" dirty="0">
              <a:latin typeface="仿宋" panose="02010609060101010101" charset="-122"/>
              <a:ea typeface="仿宋" panose="02010609060101010101" charset="-122"/>
              <a:cs typeface="仿宋" panose="02010609060101010101" charset="-122"/>
            </a:endParaRPr>
          </a:p>
          <a:p>
            <a:pPr>
              <a:lnSpc>
                <a:spcPct val="150000"/>
              </a:lnSpc>
            </a:pPr>
            <a:endParaRPr lang="zh-CN" altLang="en-US" sz="1300" dirty="0">
              <a:latin typeface="楷体" panose="02010609060101010101" pitchFamily="49" charset="-122"/>
              <a:ea typeface="楷体" panose="02010609060101010101" pitchFamily="49" charset="-122"/>
            </a:endParaRPr>
          </a:p>
        </p:txBody>
      </p:sp>
      <p:sp>
        <p:nvSpPr>
          <p:cNvPr id="13" name="流程图: 可选过程 12"/>
          <p:cNvSpPr/>
          <p:nvPr/>
        </p:nvSpPr>
        <p:spPr>
          <a:xfrm>
            <a:off x="449263" y="522288"/>
            <a:ext cx="2014537" cy="685800"/>
          </a:xfrm>
          <a:prstGeom prst="flowChartAlternateProcess">
            <a:avLst/>
          </a:prstGeom>
          <a:noFill/>
          <a:ln w="12700" cmpd="sng">
            <a:solidFill>
              <a:srgbClr val="CCE0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latin typeface="+mn-ea"/>
            </a:endParaRPr>
          </a:p>
        </p:txBody>
      </p:sp>
      <p:sp>
        <p:nvSpPr>
          <p:cNvPr id="2" name="文本框 1"/>
          <p:cNvSpPr txBox="1">
            <a:spLocks noChangeArrowheads="1"/>
          </p:cNvSpPr>
          <p:nvPr/>
        </p:nvSpPr>
        <p:spPr bwMode="auto">
          <a:xfrm>
            <a:off x="365125" y="688975"/>
            <a:ext cx="209867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商业秘密认定</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374650"/>
            <a:ext cx="1401445" cy="355600"/>
          </a:xfrm>
          <a:prstGeom prst="rect">
            <a:avLst/>
          </a:prstGeom>
        </p:spPr>
      </p:pic>
      <p:pic>
        <p:nvPicPr>
          <p:cNvPr id="4" name="图片 3" descr="议和网logo"/>
          <p:cNvPicPr>
            <a:picLocks noChangeAspect="1"/>
          </p:cNvPicPr>
          <p:nvPr/>
        </p:nvPicPr>
        <p:blipFill>
          <a:blip r:embed="rId3"/>
          <a:stretch>
            <a:fillRect/>
          </a:stretch>
        </p:blipFill>
        <p:spPr>
          <a:xfrm>
            <a:off x="5989955" y="32956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bldLvl="0" animBg="1"/>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91783"/>
            <a:ext cx="8623300"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497205" y="1095375"/>
            <a:ext cx="8197215" cy="3046095"/>
          </a:xfrm>
          <a:prstGeom prst="rect">
            <a:avLst/>
          </a:prstGeom>
          <a:noFill/>
          <a:ln w="9525">
            <a:noFill/>
            <a:miter lim="800000"/>
          </a:ln>
        </p:spPr>
        <p:txBody>
          <a:bodyPr wrap="square">
            <a:spAutoFit/>
          </a:bodyPr>
          <a:lstStyle/>
          <a:p>
            <a:pPr indent="0" algn="l">
              <a:lnSpc>
                <a:spcPct val="150000"/>
              </a:lnSpc>
              <a:buFont typeface="Wingdings" panose="05000000000000000000" pitchFamily="2" charset="2"/>
              <a:buNone/>
            </a:pPr>
            <a:r>
              <a:rPr lang="zh-CN" sz="1600" dirty="0">
                <a:latin typeface="仿宋" panose="02010609060101010101" charset="-122"/>
                <a:ea typeface="仿宋" panose="02010609060101010101" charset="-122"/>
                <a:cs typeface="仿宋" panose="02010609060101010101" charset="-122"/>
                <a:sym typeface="+mn-ea"/>
              </a:rPr>
              <a:t>　　实践中，用人单位往往在签订竞业限制协议时称日常工资中已经包含了竞业限制的经济补偿，实际上不支付劳动者经济补偿。对此，《劳动合同法》明确规定，对负有保密义务的劳动者，用人单位可以在劳动合同或者保密协议中与劳动者约定竞业限制条款，并约定在解除或者终止劳动合同后，在竞业限制期限内按月给予劳动者经济补偿。由于竞业限制使劳动者掌握的赖以谋生的知识、经验和技能不能充分发挥，一定期限内无法从事自己擅长的专业和熟悉的工作，收入和生活质量降低在所难免，因此用人单位必须给予劳动者一定的经济补偿金。规定竞业限制补偿金及其支付时间，有利于劳动者在具备一定经济条件的基础上遵守禁业限制义务。</a:t>
            </a:r>
            <a:endParaRPr lang="zh-CN" sz="1600" dirty="0">
              <a:latin typeface="仿宋" panose="02010609060101010101" charset="-122"/>
              <a:ea typeface="仿宋" panose="02010609060101010101" charset="-122"/>
              <a:cs typeface="仿宋" panose="02010609060101010101" charset="-122"/>
              <a:sym typeface="+mn-ea"/>
            </a:endParaRPr>
          </a:p>
        </p:txBody>
      </p:sp>
      <p:sp>
        <p:nvSpPr>
          <p:cNvPr id="13" name="流程图: 可选过程 12"/>
          <p:cNvSpPr/>
          <p:nvPr/>
        </p:nvSpPr>
        <p:spPr>
          <a:xfrm>
            <a:off x="449580" y="522605"/>
            <a:ext cx="2667635" cy="524510"/>
          </a:xfrm>
          <a:prstGeom prst="flowChartAlternateProcess">
            <a:avLst/>
          </a:prstGeom>
          <a:noFill/>
          <a:ln w="12700" cmpd="sng">
            <a:solidFill>
              <a:srgbClr val="CCE0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latin typeface="+mn-ea"/>
            </a:endParaRPr>
          </a:p>
        </p:txBody>
      </p:sp>
      <p:sp>
        <p:nvSpPr>
          <p:cNvPr id="2" name="文本框 1"/>
          <p:cNvSpPr txBox="1">
            <a:spLocks noChangeArrowheads="1"/>
          </p:cNvSpPr>
          <p:nvPr/>
        </p:nvSpPr>
        <p:spPr bwMode="auto">
          <a:xfrm>
            <a:off x="497205" y="681355"/>
            <a:ext cx="2509520" cy="368300"/>
          </a:xfrm>
          <a:prstGeom prst="rect">
            <a:avLst/>
          </a:prstGeom>
          <a:noFill/>
          <a:ln w="9525">
            <a:noFill/>
            <a:miter lim="800000"/>
          </a:ln>
        </p:spPr>
        <p:txBody>
          <a:bodyPr wrap="square">
            <a:spAutoFit/>
          </a:bodyPr>
          <a:lstStyle/>
          <a:p>
            <a:pPr algn="ctr"/>
            <a:r>
              <a:rPr lang="zh-CN" altLang="en-US" b="1">
                <a:solidFill>
                  <a:srgbClr val="FF0000"/>
                </a:solidFill>
                <a:latin typeface="楷体" panose="02010609060101010101" pitchFamily="49" charset="-122"/>
                <a:ea typeface="楷体" panose="02010609060101010101" pitchFamily="49" charset="-122"/>
              </a:rPr>
              <a:t>竞业限制补偿标准</a:t>
            </a:r>
            <a:endParaRPr lang="zh-CN" altLang="en-US" b="1">
              <a:solidFill>
                <a:srgbClr val="FF0000"/>
              </a:solidFill>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4" name="图片 3"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bldLvl="0" animBg="1"/>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91783"/>
            <a:ext cx="8623300"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497205" y="1095375"/>
            <a:ext cx="8197215" cy="3291840"/>
          </a:xfrm>
          <a:prstGeom prst="rect">
            <a:avLst/>
          </a:prstGeom>
          <a:noFill/>
          <a:ln w="9525">
            <a:noFill/>
            <a:miter lim="800000"/>
          </a:ln>
        </p:spPr>
        <p:txBody>
          <a:bodyPr wrap="square">
            <a:spAutoFit/>
          </a:bodyPr>
          <a:lstStyle/>
          <a:p>
            <a:pPr indent="0" algn="l">
              <a:lnSpc>
                <a:spcPct val="100000"/>
              </a:lnSpc>
              <a:buFont typeface="Wingdings" panose="05000000000000000000" pitchFamily="2" charset="2"/>
              <a:buNone/>
            </a:pPr>
            <a:r>
              <a:rPr lang="zh-CN" sz="1600" dirty="0">
                <a:latin typeface="仿宋" panose="02010609060101010101" charset="-122"/>
                <a:ea typeface="仿宋" panose="02010609060101010101" charset="-122"/>
                <a:cs typeface="仿宋" panose="02010609060101010101" charset="-122"/>
                <a:sym typeface="+mn-ea"/>
              </a:rPr>
              <a:t>　　劳动合同解除或者终止后的竞业限制，由用人单位和劳动者双方约定，经济补偿是其中一项重要内容。竞业限制补偿金是用人单位对劳动者履行竞业限制义务的补偿，用人单位与劳动者有竞业限制约定的，应当同时与劳动者约定在劳动合同解除或者终止后向劳动者支付的竞业限制经济补偿。竞业限制经济补偿金不能包含在工资中，而应当在劳动关系结束后，在竞业限制期限内按月支付给劳动者。补偿金的数额由双方协商确定。</a:t>
            </a:r>
            <a:endParaRPr lang="zh-CN" sz="1600" dirty="0">
              <a:latin typeface="仿宋" panose="02010609060101010101" charset="-122"/>
              <a:ea typeface="仿宋" panose="02010609060101010101" charset="-122"/>
              <a:cs typeface="仿宋" panose="02010609060101010101" charset="-122"/>
              <a:sym typeface="+mn-ea"/>
            </a:endParaRPr>
          </a:p>
          <a:p>
            <a:pPr indent="0" algn="l">
              <a:lnSpc>
                <a:spcPct val="100000"/>
              </a:lnSpc>
              <a:buFont typeface="Wingdings" panose="05000000000000000000" pitchFamily="2" charset="2"/>
              <a:buNone/>
            </a:pPr>
            <a:r>
              <a:rPr lang="zh-CN" sz="1600" dirty="0">
                <a:latin typeface="仿宋" panose="02010609060101010101" charset="-122"/>
                <a:ea typeface="仿宋" panose="02010609060101010101" charset="-122"/>
                <a:cs typeface="仿宋" panose="02010609060101010101" charset="-122"/>
                <a:sym typeface="+mn-ea"/>
              </a:rPr>
              <a:t> </a:t>
            </a:r>
            <a:r>
              <a:rPr lang="en-US" altLang="zh-CN" sz="1600" dirty="0">
                <a:latin typeface="仿宋" panose="02010609060101010101" charset="-122"/>
                <a:ea typeface="仿宋" panose="02010609060101010101" charset="-122"/>
                <a:cs typeface="仿宋" panose="02010609060101010101" charset="-122"/>
                <a:sym typeface="+mn-ea"/>
              </a:rPr>
              <a:t>   </a:t>
            </a:r>
            <a:r>
              <a:rPr lang="zh-CN" sz="1600" dirty="0">
                <a:latin typeface="仿宋" panose="02010609060101010101" charset="-122"/>
                <a:ea typeface="仿宋" panose="02010609060101010101" charset="-122"/>
                <a:cs typeface="仿宋" panose="02010609060101010101" charset="-122"/>
                <a:sym typeface="+mn-ea"/>
              </a:rPr>
              <a:t>根据2013年2月1日起施行的《最高人民法院关于审理劳动争议案件适用法律若干问题的解释（四）》规定，当事人在劳动合同或者保密协议中约定了竞业限制，但未约定解除或者终止劳动合同后给予劳动者经济补偿，劳动者履行了竞业限制义务，要求用人单位按照劳动者在劳动合同解除或者终止前十二个月平均工资的30%按月支付经济补偿的，人民法院应予支持。前款规定的月平均工资的30%低于劳动合同履行地最低工资标准的，按照劳动合同履行地最低工资标准支付。当事人在劳动合同或者保密协议中约定了竞业限制和经济补偿，劳动合同解除或者终止后，因用人单位的原因导致三个月未支付经济补偿，劳动者请求解除竞业限制约定的，人民法院应予支持。</a:t>
            </a:r>
            <a:endParaRPr lang="zh-CN" sz="1600" dirty="0">
              <a:latin typeface="仿宋" panose="02010609060101010101" charset="-122"/>
              <a:ea typeface="仿宋" panose="02010609060101010101" charset="-122"/>
              <a:cs typeface="仿宋" panose="02010609060101010101" charset="-122"/>
              <a:sym typeface="+mn-ea"/>
            </a:endParaRPr>
          </a:p>
        </p:txBody>
      </p:sp>
      <p:sp>
        <p:nvSpPr>
          <p:cNvPr id="13" name="流程图: 可选过程 12"/>
          <p:cNvSpPr/>
          <p:nvPr/>
        </p:nvSpPr>
        <p:spPr>
          <a:xfrm>
            <a:off x="449580" y="522605"/>
            <a:ext cx="2667635" cy="524510"/>
          </a:xfrm>
          <a:prstGeom prst="flowChartAlternateProcess">
            <a:avLst/>
          </a:prstGeom>
          <a:noFill/>
          <a:ln w="12700" cmpd="sng">
            <a:solidFill>
              <a:srgbClr val="CCE0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latin typeface="+mn-ea"/>
            </a:endParaRPr>
          </a:p>
        </p:txBody>
      </p:sp>
      <p:sp>
        <p:nvSpPr>
          <p:cNvPr id="2" name="文本框 1"/>
          <p:cNvSpPr txBox="1">
            <a:spLocks noChangeArrowheads="1"/>
          </p:cNvSpPr>
          <p:nvPr/>
        </p:nvSpPr>
        <p:spPr bwMode="auto">
          <a:xfrm>
            <a:off x="497205" y="681355"/>
            <a:ext cx="2509520" cy="368300"/>
          </a:xfrm>
          <a:prstGeom prst="rect">
            <a:avLst/>
          </a:prstGeom>
          <a:noFill/>
          <a:ln w="9525">
            <a:noFill/>
            <a:miter lim="800000"/>
          </a:ln>
        </p:spPr>
        <p:txBody>
          <a:bodyPr wrap="square">
            <a:spAutoFit/>
          </a:bodyPr>
          <a:lstStyle/>
          <a:p>
            <a:pPr algn="ctr"/>
            <a:r>
              <a:rPr lang="zh-CN" altLang="en-US" b="1">
                <a:solidFill>
                  <a:srgbClr val="FF0000"/>
                </a:solidFill>
                <a:latin typeface="楷体" panose="02010609060101010101" pitchFamily="49" charset="-122"/>
                <a:ea typeface="楷体" panose="02010609060101010101" pitchFamily="49" charset="-122"/>
              </a:rPr>
              <a:t>竞业限制补偿标准</a:t>
            </a:r>
            <a:endParaRPr lang="zh-CN" altLang="en-US" b="1">
              <a:solidFill>
                <a:srgbClr val="FF0000"/>
              </a:solidFill>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4" name="图片 3"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bldLvl="0" animBg="1"/>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91783"/>
            <a:ext cx="8623300"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855980" y="1180465"/>
            <a:ext cx="7803515" cy="3300095"/>
          </a:xfrm>
          <a:prstGeom prst="rect">
            <a:avLst/>
          </a:prstGeom>
          <a:noFill/>
          <a:ln w="9525">
            <a:noFill/>
            <a:miter lim="800000"/>
          </a:ln>
        </p:spPr>
        <p:txBody>
          <a:bodyPr wrap="square">
            <a:spAutoFit/>
          </a:bodyPr>
          <a:lstStyle/>
          <a:p>
            <a:pPr algn="l">
              <a:lnSpc>
                <a:spcPct val="150000"/>
              </a:lnSpc>
            </a:pPr>
            <a:r>
              <a:rPr lang="en-US" altLang="zh-CN" b="1" dirty="0">
                <a:latin typeface="仿宋" panose="02010609060101010101" charset="-122"/>
                <a:ea typeface="仿宋" panose="02010609060101010101" charset="-122"/>
                <a:cs typeface="仿宋" panose="02010609060101010101" charset="-122"/>
                <a:sym typeface="+mn-ea"/>
              </a:rPr>
              <a:t>《</a:t>
            </a:r>
            <a:r>
              <a:rPr lang="zh-CN" altLang="en-US" b="1" dirty="0">
                <a:latin typeface="仿宋" panose="02010609060101010101" charset="-122"/>
                <a:ea typeface="仿宋" panose="02010609060101010101" charset="-122"/>
                <a:cs typeface="仿宋" panose="02010609060101010101" charset="-122"/>
                <a:sym typeface="+mn-ea"/>
              </a:rPr>
              <a:t>劳动合同法</a:t>
            </a:r>
            <a:r>
              <a:rPr lang="en-US" altLang="zh-CN" b="1" dirty="0">
                <a:latin typeface="仿宋" panose="02010609060101010101" charset="-122"/>
                <a:ea typeface="仿宋" panose="02010609060101010101" charset="-122"/>
                <a:cs typeface="仿宋" panose="02010609060101010101" charset="-122"/>
                <a:sym typeface="+mn-ea"/>
              </a:rPr>
              <a:t>》</a:t>
            </a:r>
            <a:r>
              <a:rPr lang="zh-CN" altLang="en-US" b="1" dirty="0">
                <a:latin typeface="仿宋" panose="02010609060101010101" charset="-122"/>
                <a:ea typeface="仿宋" panose="02010609060101010101" charset="-122"/>
                <a:cs typeface="仿宋" panose="02010609060101010101" charset="-122"/>
                <a:sym typeface="+mn-ea"/>
              </a:rPr>
              <a:t>第</a:t>
            </a:r>
            <a:r>
              <a:rPr lang="en-US" altLang="zh-CN" b="1" dirty="0">
                <a:latin typeface="仿宋" panose="02010609060101010101" charset="-122"/>
                <a:ea typeface="仿宋" panose="02010609060101010101" charset="-122"/>
                <a:cs typeface="仿宋" panose="02010609060101010101" charset="-122"/>
                <a:sym typeface="+mn-ea"/>
              </a:rPr>
              <a:t>23</a:t>
            </a:r>
            <a:r>
              <a:rPr lang="zh-CN" altLang="en-US" b="1" dirty="0">
                <a:latin typeface="仿宋" panose="02010609060101010101" charset="-122"/>
                <a:ea typeface="仿宋" panose="02010609060101010101" charset="-122"/>
                <a:cs typeface="仿宋" panose="02010609060101010101" charset="-122"/>
                <a:sym typeface="+mn-ea"/>
              </a:rPr>
              <a:t>条</a:t>
            </a:r>
            <a:endParaRPr lang="zh-CN" altLang="en-US" dirty="0">
              <a:latin typeface="仿宋" panose="02010609060101010101" charset="-122"/>
              <a:ea typeface="仿宋" panose="02010609060101010101" charset="-122"/>
              <a:cs typeface="仿宋" panose="02010609060101010101" charset="-122"/>
            </a:endParaRPr>
          </a:p>
          <a:p>
            <a:pPr algn="l" eaLnBrk="1" latinLnBrk="0" hangingPunct="1">
              <a:lnSpc>
                <a:spcPct val="100000"/>
              </a:lnSpc>
            </a:pPr>
            <a:r>
              <a:rPr lang="en-US" altLang="zh-CN" dirty="0">
                <a:latin typeface="仿宋" panose="02010609060101010101" charset="-122"/>
                <a:ea typeface="仿宋" panose="02010609060101010101" charset="-122"/>
                <a:cs typeface="仿宋" panose="02010609060101010101" charset="-122"/>
                <a:sym typeface="+mn-ea"/>
              </a:rPr>
              <a:t>    </a:t>
            </a:r>
            <a:r>
              <a:rPr lang="zh-CN" altLang="en-US" dirty="0">
                <a:latin typeface="仿宋" panose="02010609060101010101" charset="-122"/>
                <a:ea typeface="仿宋" panose="02010609060101010101" charset="-122"/>
                <a:cs typeface="仿宋" panose="02010609060101010101" charset="-122"/>
                <a:sym typeface="+mn-ea"/>
              </a:rPr>
              <a:t>用人单位与劳动者可以在劳动合同中约定保守用人单位的</a:t>
            </a:r>
            <a:r>
              <a:rPr lang="zh-CN" altLang="en-US" dirty="0">
                <a:solidFill>
                  <a:srgbClr val="FF0000"/>
                </a:solidFill>
                <a:latin typeface="仿宋" panose="02010609060101010101" charset="-122"/>
                <a:ea typeface="仿宋" panose="02010609060101010101" charset="-122"/>
                <a:cs typeface="仿宋" panose="02010609060101010101" charset="-122"/>
                <a:sym typeface="+mn-ea"/>
              </a:rPr>
              <a:t>商业秘密和与知识产权</a:t>
            </a:r>
            <a:r>
              <a:rPr lang="zh-CN" altLang="en-US" dirty="0">
                <a:latin typeface="仿宋" panose="02010609060101010101" charset="-122"/>
                <a:ea typeface="仿宋" panose="02010609060101010101" charset="-122"/>
                <a:cs typeface="仿宋" panose="02010609060101010101" charset="-122"/>
                <a:sym typeface="+mn-ea"/>
              </a:rPr>
              <a:t>相关的</a:t>
            </a:r>
            <a:r>
              <a:rPr lang="zh-CN" altLang="en-US" dirty="0">
                <a:solidFill>
                  <a:srgbClr val="FF0000"/>
                </a:solidFill>
                <a:latin typeface="仿宋" panose="02010609060101010101" charset="-122"/>
                <a:ea typeface="仿宋" panose="02010609060101010101" charset="-122"/>
                <a:cs typeface="仿宋" panose="02010609060101010101" charset="-122"/>
                <a:sym typeface="+mn-ea"/>
              </a:rPr>
              <a:t>保密事项。</a:t>
            </a:r>
            <a:endParaRPr lang="zh-CN" altLang="en-US" dirty="0">
              <a:solidFill>
                <a:srgbClr val="FF0000"/>
              </a:solidFill>
              <a:latin typeface="仿宋" panose="02010609060101010101" charset="-122"/>
              <a:ea typeface="仿宋" panose="02010609060101010101" charset="-122"/>
              <a:cs typeface="仿宋" panose="02010609060101010101" charset="-122"/>
            </a:endParaRPr>
          </a:p>
          <a:p>
            <a:pPr algn="l" eaLnBrk="1" latinLnBrk="0" hangingPunct="1">
              <a:lnSpc>
                <a:spcPct val="100000"/>
              </a:lnSpc>
            </a:pPr>
            <a:r>
              <a:rPr lang="en-US" altLang="zh-CN" dirty="0">
                <a:latin typeface="仿宋" panose="02010609060101010101" charset="-122"/>
                <a:ea typeface="仿宋" panose="02010609060101010101" charset="-122"/>
                <a:cs typeface="仿宋" panose="02010609060101010101" charset="-122"/>
                <a:sym typeface="+mn-ea"/>
              </a:rPr>
              <a:t>    </a:t>
            </a:r>
            <a:r>
              <a:rPr lang="zh-CN" altLang="en-US" dirty="0">
                <a:latin typeface="仿宋" panose="02010609060101010101" charset="-122"/>
                <a:ea typeface="仿宋" panose="02010609060101010101" charset="-122"/>
                <a:cs typeface="仿宋" panose="02010609060101010101" charset="-122"/>
                <a:sym typeface="+mn-ea"/>
              </a:rPr>
              <a:t>对负有保密义务的劳动者，用人单位可以在劳动合同或者保密协议中与劳动者约定竞业限制条款，并约定在解除或者</a:t>
            </a:r>
            <a:r>
              <a:rPr lang="zh-CN" altLang="en-US" dirty="0">
                <a:solidFill>
                  <a:srgbClr val="FF0000"/>
                </a:solidFill>
                <a:latin typeface="仿宋" panose="02010609060101010101" charset="-122"/>
                <a:ea typeface="仿宋" panose="02010609060101010101" charset="-122"/>
                <a:cs typeface="仿宋" panose="02010609060101010101" charset="-122"/>
                <a:sym typeface="+mn-ea"/>
              </a:rPr>
              <a:t>终止劳动合同</a:t>
            </a:r>
            <a:r>
              <a:rPr lang="zh-CN" altLang="en-US" dirty="0">
                <a:latin typeface="仿宋" panose="02010609060101010101" charset="-122"/>
                <a:ea typeface="仿宋" panose="02010609060101010101" charset="-122"/>
                <a:cs typeface="仿宋" panose="02010609060101010101" charset="-122"/>
                <a:sym typeface="+mn-ea"/>
              </a:rPr>
              <a:t>后，在竞业限制期限内按月给予劳动者经济补偿。劳动者违反竞业限制约定的，应当按照约定向用人单位支付违约金。</a:t>
            </a:r>
            <a:endParaRPr lang="zh-CN" altLang="en-US" dirty="0">
              <a:latin typeface="仿宋" panose="02010609060101010101" charset="-122"/>
              <a:ea typeface="仿宋" panose="02010609060101010101" charset="-122"/>
              <a:cs typeface="仿宋" panose="02010609060101010101" charset="-122"/>
            </a:endParaRPr>
          </a:p>
          <a:p>
            <a:r>
              <a:rPr lang="en-GB" dirty="0">
                <a:latin typeface="仿宋" panose="02010609060101010101" charset="-122"/>
                <a:ea typeface="仿宋" panose="02010609060101010101" charset="-122"/>
                <a:cs typeface="仿宋" panose="02010609060101010101" charset="-122"/>
              </a:rPr>
              <a:t>1</a:t>
            </a:r>
            <a:r>
              <a:rPr lang="zh-CN" altLang="en-US" dirty="0">
                <a:latin typeface="仿宋" panose="02010609060101010101" charset="-122"/>
                <a:ea typeface="仿宋" panose="02010609060101010101" charset="-122"/>
                <a:cs typeface="仿宋" panose="02010609060101010101" charset="-122"/>
              </a:rPr>
              <a:t>、可以针对保密事项（商业秘密</a:t>
            </a:r>
            <a:r>
              <a:rPr lang="en-US" altLang="zh-CN" dirty="0">
                <a:latin typeface="仿宋" panose="02010609060101010101" charset="-122"/>
                <a:ea typeface="仿宋" panose="02010609060101010101" charset="-122"/>
                <a:cs typeface="仿宋" panose="02010609060101010101" charset="-122"/>
              </a:rPr>
              <a:t>+</a:t>
            </a:r>
            <a:r>
              <a:rPr lang="zh-CN" altLang="en-US" dirty="0">
                <a:latin typeface="仿宋" panose="02010609060101010101" charset="-122"/>
                <a:ea typeface="仿宋" panose="02010609060101010101" charset="-122"/>
                <a:cs typeface="仿宋" panose="02010609060101010101" charset="-122"/>
              </a:rPr>
              <a:t>知识产权）约定竞业限制条款；</a:t>
            </a:r>
            <a:endParaRPr lang="en-US" altLang="zh-CN" dirty="0">
              <a:latin typeface="仿宋" panose="02010609060101010101" charset="-122"/>
              <a:ea typeface="仿宋" panose="02010609060101010101" charset="-122"/>
              <a:cs typeface="仿宋" panose="02010609060101010101" charset="-122"/>
            </a:endParaRPr>
          </a:p>
          <a:p>
            <a:r>
              <a:rPr lang="en-US" dirty="0">
                <a:latin typeface="仿宋" panose="02010609060101010101" charset="-122"/>
                <a:ea typeface="仿宋" panose="02010609060101010101" charset="-122"/>
                <a:cs typeface="仿宋" panose="02010609060101010101" charset="-122"/>
              </a:rPr>
              <a:t>2</a:t>
            </a:r>
            <a:r>
              <a:rPr lang="zh-CN" altLang="en-US" dirty="0">
                <a:latin typeface="仿宋" panose="02010609060101010101" charset="-122"/>
                <a:ea typeface="仿宋" panose="02010609060101010101" charset="-122"/>
                <a:cs typeface="仿宋" panose="02010609060101010101" charset="-122"/>
              </a:rPr>
              <a:t>、离职后应按月支付经济补偿金；</a:t>
            </a:r>
            <a:endParaRPr lang="en-US" altLang="zh-CN" dirty="0">
              <a:latin typeface="仿宋" panose="02010609060101010101" charset="-122"/>
              <a:ea typeface="仿宋" panose="02010609060101010101" charset="-122"/>
              <a:cs typeface="仿宋" panose="02010609060101010101" charset="-122"/>
            </a:endParaRPr>
          </a:p>
          <a:p>
            <a:r>
              <a:rPr lang="en-US" dirty="0">
                <a:latin typeface="仿宋" panose="02010609060101010101" charset="-122"/>
                <a:ea typeface="仿宋" panose="02010609060101010101" charset="-122"/>
                <a:cs typeface="仿宋" panose="02010609060101010101" charset="-122"/>
              </a:rPr>
              <a:t>3</a:t>
            </a:r>
            <a:r>
              <a:rPr lang="zh-CN" altLang="en-US" dirty="0">
                <a:latin typeface="仿宋" panose="02010609060101010101" charset="-122"/>
                <a:ea typeface="仿宋" panose="02010609060101010101" charset="-122"/>
                <a:cs typeface="仿宋" panose="02010609060101010101" charset="-122"/>
              </a:rPr>
              <a:t>、违反竞业限制要承担违约金。</a:t>
            </a:r>
            <a:endParaRPr lang="en-GB" dirty="0">
              <a:latin typeface="仿宋" panose="02010609060101010101" charset="-122"/>
              <a:ea typeface="仿宋" panose="02010609060101010101" charset="-122"/>
              <a:cs typeface="仿宋" panose="02010609060101010101" charset="-122"/>
            </a:endParaRPr>
          </a:p>
          <a:p>
            <a:pPr>
              <a:lnSpc>
                <a:spcPct val="150000"/>
              </a:lnSpc>
            </a:pPr>
            <a:endParaRPr lang="zh-CN" altLang="en-US" sz="1300" dirty="0">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67995"/>
            <a:ext cx="1401445" cy="355600"/>
          </a:xfrm>
          <a:prstGeom prst="rect">
            <a:avLst/>
          </a:prstGeom>
        </p:spPr>
      </p:pic>
      <p:pic>
        <p:nvPicPr>
          <p:cNvPr id="2" name="图片 1" descr="议和网logo"/>
          <p:cNvPicPr>
            <a:picLocks noChangeAspect="1"/>
          </p:cNvPicPr>
          <p:nvPr/>
        </p:nvPicPr>
        <p:blipFill>
          <a:blip r:embed="rId3"/>
          <a:stretch>
            <a:fillRect/>
          </a:stretch>
        </p:blipFill>
        <p:spPr>
          <a:xfrm>
            <a:off x="5989955" y="422910"/>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9240" y="291783"/>
            <a:ext cx="8623300"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441778" y="1155358"/>
            <a:ext cx="8260563" cy="3784600"/>
          </a:xfrm>
          <a:prstGeom prst="rect">
            <a:avLst/>
          </a:prstGeom>
          <a:noFill/>
          <a:ln w="9525">
            <a:noFill/>
            <a:miter lim="800000"/>
          </a:ln>
        </p:spPr>
        <p:txBody>
          <a:bodyPr wrap="square">
            <a:spAutoFit/>
          </a:bodyPr>
          <a:lstStyle/>
          <a:p>
            <a:pPr indent="0" algn="l">
              <a:lnSpc>
                <a:spcPct val="150000"/>
              </a:lnSpc>
              <a:buFont typeface="Wingdings" panose="05000000000000000000" pitchFamily="2" charset="2"/>
              <a:buNone/>
            </a:pPr>
            <a:r>
              <a:rPr lang="en-US" altLang="zh-CN" sz="1600" dirty="0">
                <a:latin typeface="仿宋" panose="02010609060101010101" charset="-122"/>
                <a:ea typeface="仿宋" panose="02010609060101010101" charset="-122"/>
                <a:cs typeface="仿宋" panose="02010609060101010101" charset="-122"/>
                <a:sym typeface="+mn-ea"/>
              </a:rPr>
              <a:t>    </a:t>
            </a:r>
            <a:r>
              <a:rPr lang="zh-CN" sz="1600" dirty="0">
                <a:latin typeface="仿宋" panose="02010609060101010101" charset="-122"/>
                <a:ea typeface="仿宋" panose="02010609060101010101" charset="-122"/>
                <a:cs typeface="仿宋" panose="02010609060101010101" charset="-122"/>
                <a:sym typeface="+mn-ea"/>
              </a:rPr>
              <a:t>劳动者违反竞业限制约定，在竞业限制期间到与本单位生产或者经营同类产品、从事同类业务的有竞争关系的其他用人单位，或者自己开业生产或者经营同类产品、从事同类业务的，就应当依照约定的违约金数额支付违约金。如果双方事先未对违约金进行约定，劳动者即使违反了竞业限制，也无需支付违约金。</a:t>
            </a:r>
            <a:endParaRPr lang="zh-CN" sz="1600" dirty="0">
              <a:latin typeface="仿宋" panose="02010609060101010101" charset="-122"/>
              <a:ea typeface="仿宋" panose="02010609060101010101" charset="-122"/>
              <a:cs typeface="仿宋" panose="02010609060101010101" charset="-122"/>
              <a:sym typeface="+mn-ea"/>
            </a:endParaRPr>
          </a:p>
          <a:p>
            <a:pPr indent="0" algn="l">
              <a:lnSpc>
                <a:spcPct val="150000"/>
              </a:lnSpc>
              <a:buFont typeface="Wingdings" panose="05000000000000000000" pitchFamily="2" charset="2"/>
              <a:buNone/>
            </a:pPr>
            <a:r>
              <a:rPr lang="zh-CN" sz="1600" dirty="0">
                <a:latin typeface="仿宋" panose="02010609060101010101" charset="-122"/>
                <a:ea typeface="仿宋" panose="02010609060101010101" charset="-122"/>
                <a:cs typeface="仿宋" panose="02010609060101010101" charset="-122"/>
                <a:sym typeface="+mn-ea"/>
              </a:rPr>
              <a:t>　　劳动合同法草案曾规定，违约金不得超过竞业限制经济补偿的三倍。很多劳动者提出，违约金为竞业限制补偿金的三倍标准过高，为公平起见，违约金应与竞业限制补偿金一致。有一些用人单位提出，仅仅规定违约金是不够的，很多情况下由于劳动者违反竞业限制约定，导致用人单位遭到巨大的损失，因此还要明确规定损害赔偿金，违约金与损害赔偿金并行不悖。由于各方意见不一致，与补偿金的处理方法一样，劳动合同法规定违约金数额由双方协商约定。</a:t>
            </a:r>
            <a:endParaRPr lang="zh-CN" sz="1600" dirty="0">
              <a:latin typeface="仿宋" panose="02010609060101010101" charset="-122"/>
              <a:ea typeface="仿宋" panose="02010609060101010101" charset="-122"/>
              <a:cs typeface="仿宋" panose="02010609060101010101" charset="-122"/>
              <a:sym typeface="+mn-ea"/>
            </a:endParaRPr>
          </a:p>
        </p:txBody>
      </p:sp>
      <p:sp>
        <p:nvSpPr>
          <p:cNvPr id="13" name="流程图: 可选过程 12"/>
          <p:cNvSpPr/>
          <p:nvPr/>
        </p:nvSpPr>
        <p:spPr>
          <a:xfrm>
            <a:off x="449580" y="522605"/>
            <a:ext cx="2470785" cy="527050"/>
          </a:xfrm>
          <a:prstGeom prst="flowChartAlternateProcess">
            <a:avLst/>
          </a:prstGeom>
          <a:noFill/>
          <a:ln w="12700" cmpd="sng">
            <a:solidFill>
              <a:srgbClr val="CCE0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latin typeface="+mn-ea"/>
            </a:endParaRPr>
          </a:p>
        </p:txBody>
      </p:sp>
      <p:sp>
        <p:nvSpPr>
          <p:cNvPr id="2" name="文本框 1"/>
          <p:cNvSpPr txBox="1">
            <a:spLocks noChangeArrowheads="1"/>
          </p:cNvSpPr>
          <p:nvPr/>
        </p:nvSpPr>
        <p:spPr bwMode="auto">
          <a:xfrm>
            <a:off x="602615" y="601980"/>
            <a:ext cx="1918970" cy="368300"/>
          </a:xfrm>
          <a:prstGeom prst="rect">
            <a:avLst/>
          </a:prstGeom>
          <a:noFill/>
          <a:ln w="9525">
            <a:noFill/>
            <a:miter lim="800000"/>
          </a:ln>
        </p:spPr>
        <p:txBody>
          <a:bodyPr wrap="square">
            <a:spAutoFit/>
          </a:bodyPr>
          <a:lstStyle/>
          <a:p>
            <a:pPr algn="ctr"/>
            <a:r>
              <a:rPr lang="zh-CN" altLang="en-US" b="1">
                <a:solidFill>
                  <a:srgbClr val="FF0000"/>
                </a:solidFill>
                <a:latin typeface="楷体" panose="02010609060101010101" pitchFamily="49" charset="-122"/>
                <a:ea typeface="楷体" panose="02010609060101010101" pitchFamily="49" charset="-122"/>
              </a:rPr>
              <a:t>（</a:t>
            </a:r>
            <a:r>
              <a:rPr lang="zh-CN" altLang="en-US" b="1">
                <a:solidFill>
                  <a:srgbClr val="FF0000"/>
                </a:solidFill>
                <a:latin typeface="楷体" panose="02010609060101010101" pitchFamily="49" charset="-122"/>
                <a:ea typeface="楷体" panose="02010609060101010101" pitchFamily="49" charset="-122"/>
              </a:rPr>
              <a:t>四）违约金</a:t>
            </a:r>
            <a:endParaRPr lang="zh-CN" altLang="en-US" b="1">
              <a:solidFill>
                <a:srgbClr val="FF0000"/>
              </a:solidFill>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23545"/>
            <a:ext cx="1401445" cy="355600"/>
          </a:xfrm>
          <a:prstGeom prst="rect">
            <a:avLst/>
          </a:prstGeom>
        </p:spPr>
      </p:pic>
      <p:pic>
        <p:nvPicPr>
          <p:cNvPr id="4" name="图片 3" descr="议和网logo"/>
          <p:cNvPicPr>
            <a:picLocks noChangeAspect="1"/>
          </p:cNvPicPr>
          <p:nvPr/>
        </p:nvPicPr>
        <p:blipFill>
          <a:blip r:embed="rId3"/>
          <a:stretch>
            <a:fillRect/>
          </a:stretch>
        </p:blipFill>
        <p:spPr>
          <a:xfrm>
            <a:off x="5989955" y="378460"/>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bldLvl="0" animBg="1"/>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91783"/>
            <a:ext cx="8623300"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13" name="流程图: 可选过程 12"/>
          <p:cNvSpPr/>
          <p:nvPr/>
        </p:nvSpPr>
        <p:spPr>
          <a:xfrm>
            <a:off x="350520" y="402590"/>
            <a:ext cx="2999105" cy="428625"/>
          </a:xfrm>
          <a:prstGeom prst="flowChartAlternateProcess">
            <a:avLst/>
          </a:prstGeom>
          <a:noFill/>
          <a:ln w="12700" cmpd="sng">
            <a:solidFill>
              <a:srgbClr val="CCE0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latin typeface="+mn-ea"/>
            </a:endParaRPr>
          </a:p>
        </p:txBody>
      </p:sp>
      <p:sp>
        <p:nvSpPr>
          <p:cNvPr id="2" name="文本框 1"/>
          <p:cNvSpPr txBox="1">
            <a:spLocks noChangeArrowheads="1"/>
          </p:cNvSpPr>
          <p:nvPr/>
        </p:nvSpPr>
        <p:spPr bwMode="auto">
          <a:xfrm>
            <a:off x="350520" y="402590"/>
            <a:ext cx="2999105" cy="368300"/>
          </a:xfrm>
          <a:prstGeom prst="rect">
            <a:avLst/>
          </a:prstGeom>
          <a:noFill/>
          <a:ln w="9525">
            <a:noFill/>
            <a:miter lim="800000"/>
          </a:ln>
        </p:spPr>
        <p:txBody>
          <a:bodyPr wrap="square">
            <a:spAutoFit/>
          </a:bodyPr>
          <a:lstStyle/>
          <a:p>
            <a:pPr eaLnBrk="1" latinLnBrk="0" hangingPunct="1"/>
            <a:r>
              <a:rPr lang="zh-CN" altLang="en-US"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五）竞业限制</a:t>
            </a:r>
            <a:r>
              <a:rPr lang="en-US" altLang="zh-CN" b="1" dirty="0">
                <a:solidFill>
                  <a:srgbClr val="FF0000"/>
                </a:solidFill>
                <a:latin typeface="楷体" panose="02010609060101010101" pitchFamily="49" charset="-122"/>
                <a:ea typeface="楷体" panose="02010609060101010101" pitchFamily="49" charset="-122"/>
              </a:rPr>
              <a:t>VS</a:t>
            </a:r>
            <a:r>
              <a:rPr lang="zh-CN" altLang="en-US" b="1" dirty="0">
                <a:solidFill>
                  <a:srgbClr val="FF0000"/>
                </a:solidFill>
                <a:latin typeface="楷体" panose="02010609060101010101" pitchFamily="49" charset="-122"/>
                <a:ea typeface="楷体" panose="02010609060101010101" pitchFamily="49" charset="-122"/>
              </a:rPr>
              <a:t>竞业禁止</a:t>
            </a:r>
            <a:endParaRPr lang="zh-CN" altLang="en-US" b="1" dirty="0">
              <a:solidFill>
                <a:srgbClr val="FF0000"/>
              </a:solidFill>
              <a:latin typeface="楷体" panose="02010609060101010101" pitchFamily="49" charset="-122"/>
              <a:ea typeface="楷体" panose="02010609060101010101" pitchFamily="49" charset="-122"/>
            </a:endParaRPr>
          </a:p>
        </p:txBody>
      </p:sp>
      <p:graphicFrame>
        <p:nvGraphicFramePr>
          <p:cNvPr id="17455" name="Group 47"/>
          <p:cNvGraphicFramePr>
            <a:graphicFrameLocks noGrp="1"/>
          </p:cNvGraphicFramePr>
          <p:nvPr>
            <p:custDataLst>
              <p:tags r:id="rId2"/>
            </p:custDataLst>
          </p:nvPr>
        </p:nvGraphicFramePr>
        <p:xfrm>
          <a:off x="1282700" y="1152525"/>
          <a:ext cx="6818630" cy="3432810"/>
        </p:xfrm>
        <a:graphic>
          <a:graphicData uri="http://schemas.openxmlformats.org/drawingml/2006/table">
            <a:tbl>
              <a:tblPr/>
              <a:tblGrid>
                <a:gridCol w="1360805"/>
                <a:gridCol w="2583180"/>
                <a:gridCol w="2874645"/>
              </a:tblGrid>
              <a:tr h="502285">
                <a:tc>
                  <a:txBody>
                    <a:bodyPr/>
                    <a:lstStyle/>
                    <a:p>
                      <a:pPr marL="0" marR="0" lvl="0" indent="0" algn="ctr" defTabSz="914400" rtl="0" eaLnBrk="1" fontAlgn="base" latinLnBrk="1" hangingPunct="1">
                        <a:lnSpc>
                          <a:spcPts val="2090"/>
                        </a:lnSpc>
                        <a:spcBef>
                          <a:spcPct val="0"/>
                        </a:spcBef>
                        <a:spcAft>
                          <a:spcPct val="0"/>
                        </a:spcAft>
                        <a:buClrTx/>
                        <a:buSzTx/>
                        <a:buFontTx/>
                        <a:buNone/>
                      </a:pPr>
                      <a:r>
                        <a:rPr kumimoji="0" lang="en-US" altLang="zh-CN" sz="1350" b="1" i="0" u="none" strike="noStrike" cap="none" normalizeH="0" baseline="0" dirty="0">
                          <a:ln>
                            <a:noFill/>
                          </a:ln>
                          <a:solidFill>
                            <a:srgbClr val="FFFFFF"/>
                          </a:solidFill>
                          <a:effectLst/>
                          <a:latin typeface="微软雅黑" panose="020B0503020204020204" charset="-122"/>
                          <a:ea typeface="微软雅黑" panose="020B0503020204020204" charset="-122"/>
                          <a:sym typeface="Calibri" panose="020F0502020204030204" charset="0"/>
                        </a:rPr>
                        <a:t> </a:t>
                      </a:r>
                      <a:endParaRPr kumimoji="0" lang="zh-CN" altLang="zh-CN" sz="1350" b="1" i="0" u="none" strike="noStrike" cap="none" normalizeH="0" baseline="0" dirty="0">
                        <a:ln>
                          <a:noFill/>
                        </a:ln>
                        <a:solidFill>
                          <a:srgbClr val="FFFFFF"/>
                        </a:solidFill>
                        <a:effectLst/>
                        <a:latin typeface="微软雅黑" panose="020B0503020204020204" charset="-122"/>
                        <a:ea typeface="微软雅黑" panose="020B0503020204020204"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dirty="0">
                          <a:ln>
                            <a:noFill/>
                          </a:ln>
                          <a:solidFill>
                            <a:srgbClr val="FFFFFF"/>
                          </a:solidFill>
                          <a:effectLst/>
                          <a:latin typeface="微软雅黑" panose="020B0503020204020204" charset="-122"/>
                          <a:ea typeface="微软雅黑" panose="020B0503020204020204" charset="-122"/>
                          <a:sym typeface="Calibri" panose="020F0502020204030204" charset="0"/>
                        </a:rPr>
                        <a:t>竞业限制</a:t>
                      </a:r>
                      <a:endParaRPr kumimoji="0" lang="zh-CN" altLang="en-US" sz="1350" b="1" i="0" u="none" strike="noStrike" cap="none" normalizeH="0" baseline="0" dirty="0">
                        <a:ln>
                          <a:noFill/>
                        </a:ln>
                        <a:solidFill>
                          <a:srgbClr val="FFFFFF"/>
                        </a:solidFill>
                        <a:effectLst/>
                        <a:latin typeface="微软雅黑" panose="020B0503020204020204" charset="-122"/>
                        <a:ea typeface="微软雅黑" panose="020B0503020204020204"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dirty="0">
                          <a:ln>
                            <a:noFill/>
                          </a:ln>
                          <a:solidFill>
                            <a:srgbClr val="FFFFFF"/>
                          </a:solidFill>
                          <a:effectLst/>
                          <a:latin typeface="微软雅黑" panose="020B0503020204020204" charset="-122"/>
                          <a:ea typeface="微软雅黑" panose="020B0503020204020204" charset="-122"/>
                          <a:sym typeface="Calibri" panose="020F0502020204030204" charset="0"/>
                        </a:rPr>
                        <a:t>竞业禁止</a:t>
                      </a:r>
                      <a:endParaRPr kumimoji="0" lang="zh-CN" altLang="en-US" sz="1350" b="1" i="0" u="none" strike="noStrike" cap="none" normalizeH="0" baseline="0" dirty="0">
                        <a:ln>
                          <a:noFill/>
                        </a:ln>
                        <a:solidFill>
                          <a:srgbClr val="FFFFFF"/>
                        </a:solidFill>
                        <a:effectLst/>
                        <a:latin typeface="微软雅黑" panose="020B0503020204020204" charset="-122"/>
                        <a:ea typeface="微软雅黑" panose="020B0503020204020204"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r>
              <a:tr h="332740">
                <a:tc>
                  <a:txBody>
                    <a:bodyPr/>
                    <a:lstStyle/>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a:ln>
                            <a:noFill/>
                          </a:ln>
                          <a:solidFill>
                            <a:srgbClr val="FFFFFF"/>
                          </a:solidFill>
                          <a:effectLst/>
                          <a:latin typeface="微软雅黑" panose="020B0503020204020204" charset="-122"/>
                          <a:ea typeface="微软雅黑" panose="020B0503020204020204" charset="-122"/>
                          <a:sym typeface="Calibri" panose="020F0502020204030204" charset="0"/>
                        </a:rPr>
                        <a:t>性质不同</a:t>
                      </a:r>
                      <a:endParaRPr kumimoji="0" lang="zh-CN" altLang="en-US" sz="1350" b="1" i="0" u="none" strike="noStrike" cap="none" normalizeH="0" baseline="0">
                        <a:ln>
                          <a:noFill/>
                        </a:ln>
                        <a:solidFill>
                          <a:srgbClr val="FFFFFF"/>
                        </a:solidFill>
                        <a:effectLst/>
                        <a:latin typeface="微软雅黑" panose="020B0503020204020204" charset="-122"/>
                        <a:ea typeface="微软雅黑" panose="020B0503020204020204"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40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rPr>
                        <a:t>约定义务</a:t>
                      </a:r>
                      <a:endParaRPr kumimoji="0" lang="zh-CN" altLang="en-US" sz="140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400" b="1" i="0" u="none" strike="noStrike" cap="none" normalizeH="0" baseline="0">
                          <a:ln>
                            <a:noFill/>
                          </a:ln>
                          <a:solidFill>
                            <a:srgbClr val="000000"/>
                          </a:solidFill>
                          <a:effectLst/>
                          <a:latin typeface="仿宋" panose="02010609060101010101" charset="-122"/>
                          <a:ea typeface="仿宋" panose="02010609060101010101" charset="-122"/>
                          <a:sym typeface="Calibri" panose="020F0502020204030204" charset="0"/>
                        </a:rPr>
                        <a:t>法定义务</a:t>
                      </a:r>
                      <a:endParaRPr kumimoji="0" lang="zh-CN" altLang="en-US" sz="1400" b="1" i="0" u="none" strike="noStrike" cap="none" normalizeH="0" baseline="0">
                        <a:ln>
                          <a:noFill/>
                        </a:ln>
                        <a:solidFill>
                          <a:srgbClr val="000000"/>
                        </a:solidFill>
                        <a:effectLst/>
                        <a:latin typeface="仿宋" panose="02010609060101010101" charset="-122"/>
                        <a:ea typeface="仿宋" panose="02010609060101010101"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r>
              <a:tr h="675640">
                <a:tc>
                  <a:txBody>
                    <a:bodyPr/>
                    <a:lstStyle/>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a:ln>
                            <a:noFill/>
                          </a:ln>
                          <a:solidFill>
                            <a:srgbClr val="FFFFFF"/>
                          </a:solidFill>
                          <a:effectLst/>
                          <a:latin typeface="微软雅黑" panose="020B0503020204020204" charset="-122"/>
                          <a:ea typeface="微软雅黑" panose="020B0503020204020204" charset="-122"/>
                          <a:sym typeface="Calibri" panose="020F0502020204030204" charset="0"/>
                        </a:rPr>
                        <a:t>对象不同</a:t>
                      </a:r>
                      <a:endParaRPr kumimoji="0" lang="zh-CN" altLang="en-US" sz="1350" b="1" i="0" u="none" strike="noStrike" cap="none" normalizeH="0" baseline="0">
                        <a:ln>
                          <a:noFill/>
                        </a:ln>
                        <a:solidFill>
                          <a:srgbClr val="FFFFFF"/>
                        </a:solidFill>
                        <a:effectLst/>
                        <a:latin typeface="微软雅黑" panose="020B0503020204020204" charset="-122"/>
                        <a:ea typeface="微软雅黑" panose="020B0503020204020204"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1" hangingPunct="1">
                        <a:lnSpc>
                          <a:spcPts val="2090"/>
                        </a:lnSpc>
                        <a:spcBef>
                          <a:spcPct val="0"/>
                        </a:spcBef>
                        <a:spcAft>
                          <a:spcPct val="0"/>
                        </a:spcAft>
                        <a:buClrTx/>
                        <a:buSzTx/>
                        <a:buFontTx/>
                        <a:buNone/>
                      </a:pPr>
                      <a:r>
                        <a:rPr kumimoji="0" lang="zh-CN" altLang="en-US" sz="1400" b="1" i="0" u="none" strike="noStrike" cap="none" normalizeH="0" baseline="0" dirty="0">
                          <a:ln>
                            <a:noFill/>
                          </a:ln>
                          <a:solidFill>
                            <a:srgbClr val="FF0000"/>
                          </a:solidFill>
                          <a:effectLst/>
                          <a:latin typeface="仿宋" panose="02010609060101010101" charset="-122"/>
                          <a:ea typeface="仿宋" panose="02010609060101010101" charset="-122"/>
                          <a:sym typeface="Calibri" panose="020F0502020204030204" charset="0"/>
                        </a:rPr>
                        <a:t>高级管理人员、</a:t>
                      </a:r>
                      <a:r>
                        <a:rPr kumimoji="0" lang="zh-CN" altLang="en-US" sz="140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rPr>
                        <a:t>高级技术人员和其他负有保密义务的人员</a:t>
                      </a:r>
                      <a:endParaRPr kumimoji="0" lang="zh-CN" altLang="en-US" sz="140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40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rPr>
                        <a:t>公司董事、</a:t>
                      </a:r>
                      <a:r>
                        <a:rPr kumimoji="0" lang="zh-CN" altLang="en-US" sz="1400" b="1" i="0" u="none" strike="noStrike" cap="none" normalizeH="0" baseline="0" dirty="0">
                          <a:ln>
                            <a:noFill/>
                          </a:ln>
                          <a:solidFill>
                            <a:srgbClr val="FF0000"/>
                          </a:solidFill>
                          <a:effectLst/>
                          <a:latin typeface="仿宋" panose="02010609060101010101" charset="-122"/>
                          <a:ea typeface="仿宋" panose="02010609060101010101" charset="-122"/>
                          <a:sym typeface="Calibri" panose="020F0502020204030204" charset="0"/>
                        </a:rPr>
                        <a:t>高级管理人员</a:t>
                      </a:r>
                      <a:endParaRPr kumimoji="0" lang="zh-CN" altLang="en-US" sz="1400" b="1" i="0" u="none" strike="noStrike" cap="none" normalizeH="0" baseline="0" dirty="0">
                        <a:ln>
                          <a:noFill/>
                        </a:ln>
                        <a:solidFill>
                          <a:srgbClr val="FF0000"/>
                        </a:solidFill>
                        <a:effectLst/>
                        <a:latin typeface="仿宋" panose="02010609060101010101" charset="-122"/>
                        <a:ea typeface="仿宋" panose="02010609060101010101"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r>
              <a:tr h="547370">
                <a:tc>
                  <a:txBody>
                    <a:bodyPr/>
                    <a:lstStyle/>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a:ln>
                            <a:noFill/>
                          </a:ln>
                          <a:solidFill>
                            <a:srgbClr val="FFFFFF"/>
                          </a:solidFill>
                          <a:effectLst/>
                          <a:latin typeface="微软雅黑" panose="020B0503020204020204" charset="-122"/>
                          <a:ea typeface="微软雅黑" panose="020B0503020204020204" charset="-122"/>
                          <a:sym typeface="Calibri" panose="020F0502020204030204" charset="0"/>
                        </a:rPr>
                        <a:t>依据不同</a:t>
                      </a:r>
                      <a:endParaRPr kumimoji="0" lang="zh-CN" altLang="en-US" sz="1350" b="1" i="0" u="none" strike="noStrike" cap="none" normalizeH="0" baseline="0">
                        <a:ln>
                          <a:noFill/>
                        </a:ln>
                        <a:solidFill>
                          <a:srgbClr val="FFFFFF"/>
                        </a:solidFill>
                        <a:effectLst/>
                        <a:latin typeface="微软雅黑" panose="020B0503020204020204" charset="-122"/>
                        <a:ea typeface="微软雅黑" panose="020B0503020204020204"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1" hangingPunct="1">
                        <a:lnSpc>
                          <a:spcPts val="2090"/>
                        </a:lnSpc>
                        <a:spcBef>
                          <a:spcPct val="0"/>
                        </a:spcBef>
                        <a:spcAft>
                          <a:spcPct val="0"/>
                        </a:spcAft>
                        <a:buClrTx/>
                        <a:buSzTx/>
                        <a:buFontTx/>
                        <a:buNone/>
                      </a:pPr>
                      <a:endParaRPr kumimoji="0" lang="en-US" altLang="zh-CN" sz="140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endParaRPr>
                    </a:p>
                    <a:p>
                      <a:pPr marL="0" marR="0" lvl="0" indent="0" algn="ctr" defTabSz="914400" rtl="0" eaLnBrk="1" fontAlgn="base" latinLnBrk="1" hangingPunct="1">
                        <a:lnSpc>
                          <a:spcPts val="2090"/>
                        </a:lnSpc>
                        <a:spcBef>
                          <a:spcPct val="0"/>
                        </a:spcBef>
                        <a:spcAft>
                          <a:spcPct val="0"/>
                        </a:spcAft>
                        <a:buClrTx/>
                        <a:buSzTx/>
                        <a:buFontTx/>
                        <a:buNone/>
                      </a:pPr>
                      <a:r>
                        <a:rPr kumimoji="0" lang="en-US" altLang="zh-CN" sz="140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rPr>
                        <a:t>《</a:t>
                      </a:r>
                      <a:r>
                        <a:rPr kumimoji="0" lang="zh-CN" altLang="en-US" sz="140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rPr>
                        <a:t>劳动合同法</a:t>
                      </a:r>
                      <a:r>
                        <a:rPr kumimoji="0" lang="en-US" altLang="zh-CN" sz="140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rPr>
                        <a:t>》</a:t>
                      </a:r>
                      <a:endParaRPr kumimoji="0" lang="zh-CN" altLang="zh-CN" sz="140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1" hangingPunct="1">
                        <a:lnSpc>
                          <a:spcPts val="2090"/>
                        </a:lnSpc>
                        <a:spcBef>
                          <a:spcPct val="0"/>
                        </a:spcBef>
                        <a:spcAft>
                          <a:spcPct val="0"/>
                        </a:spcAft>
                        <a:buClrTx/>
                        <a:buSzTx/>
                        <a:buFontTx/>
                        <a:buNone/>
                      </a:pPr>
                      <a:r>
                        <a:rPr kumimoji="0" lang="en-US" altLang="zh-CN" sz="1400" b="1" i="0" u="none" strike="noStrike" cap="none" normalizeH="0" baseline="0">
                          <a:ln>
                            <a:noFill/>
                          </a:ln>
                          <a:solidFill>
                            <a:srgbClr val="000000"/>
                          </a:solidFill>
                          <a:effectLst/>
                          <a:latin typeface="仿宋" panose="02010609060101010101" charset="-122"/>
                          <a:ea typeface="仿宋" panose="02010609060101010101" charset="-122"/>
                          <a:sym typeface="Calibri" panose="020F0502020204030204" charset="0"/>
                        </a:rPr>
                        <a:t>《</a:t>
                      </a:r>
                      <a:r>
                        <a:rPr kumimoji="0" lang="zh-CN" altLang="en-US" sz="1400" b="1" i="0" u="none" strike="noStrike" cap="none" normalizeH="0" baseline="0">
                          <a:ln>
                            <a:noFill/>
                          </a:ln>
                          <a:solidFill>
                            <a:srgbClr val="000000"/>
                          </a:solidFill>
                          <a:effectLst/>
                          <a:latin typeface="仿宋" panose="02010609060101010101" charset="-122"/>
                          <a:ea typeface="仿宋" panose="02010609060101010101" charset="-122"/>
                          <a:sym typeface="Calibri" panose="020F0502020204030204" charset="0"/>
                        </a:rPr>
                        <a:t>公司法</a:t>
                      </a:r>
                      <a:r>
                        <a:rPr kumimoji="0" lang="en-US" altLang="zh-CN" sz="1400" b="1" i="0" u="none" strike="noStrike" cap="none" normalizeH="0" baseline="0">
                          <a:ln>
                            <a:noFill/>
                          </a:ln>
                          <a:solidFill>
                            <a:srgbClr val="000000"/>
                          </a:solidFill>
                          <a:effectLst/>
                          <a:latin typeface="仿宋" panose="02010609060101010101" charset="-122"/>
                          <a:ea typeface="仿宋" panose="02010609060101010101" charset="-122"/>
                          <a:sym typeface="Calibri" panose="020F0502020204030204" charset="0"/>
                        </a:rPr>
                        <a:t>》</a:t>
                      </a:r>
                      <a:endParaRPr kumimoji="0" lang="zh-CN" altLang="zh-CN" sz="1400" b="1" i="0" u="none" strike="noStrike" cap="none" normalizeH="0" baseline="0">
                        <a:ln>
                          <a:noFill/>
                        </a:ln>
                        <a:solidFill>
                          <a:srgbClr val="000000"/>
                        </a:solidFill>
                        <a:effectLst/>
                        <a:latin typeface="仿宋" panose="02010609060101010101" charset="-122"/>
                        <a:ea typeface="仿宋" panose="02010609060101010101"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r>
              <a:tr h="494030">
                <a:tc>
                  <a:txBody>
                    <a:bodyPr/>
                    <a:lstStyle/>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dirty="0">
                          <a:ln>
                            <a:noFill/>
                          </a:ln>
                          <a:solidFill>
                            <a:srgbClr val="FFFFFF"/>
                          </a:solidFill>
                          <a:effectLst/>
                          <a:latin typeface="微软雅黑" panose="020B0503020204020204" charset="-122"/>
                          <a:ea typeface="微软雅黑" panose="020B0503020204020204" charset="-122"/>
                          <a:sym typeface="Calibri" panose="020F0502020204030204" charset="0"/>
                        </a:rPr>
                        <a:t>期限不同</a:t>
                      </a:r>
                      <a:endParaRPr kumimoji="0" lang="zh-CN" altLang="en-US" sz="1350" b="1" i="0" u="none" strike="noStrike" cap="none" normalizeH="0" baseline="0" dirty="0">
                        <a:ln>
                          <a:noFill/>
                        </a:ln>
                        <a:solidFill>
                          <a:srgbClr val="FFFFFF"/>
                        </a:solidFill>
                        <a:effectLst/>
                        <a:latin typeface="微软雅黑" panose="020B0503020204020204" charset="-122"/>
                        <a:ea typeface="微软雅黑" panose="020B0503020204020204"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40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rPr>
                        <a:t>限制不超过两年</a:t>
                      </a:r>
                      <a:endParaRPr kumimoji="0" lang="zh-CN" altLang="en-US" sz="140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40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rPr>
                        <a:t>在职期间禁止</a:t>
                      </a:r>
                      <a:endParaRPr kumimoji="0" lang="zh-CN" altLang="en-US" sz="140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r>
              <a:tr h="547370">
                <a:tc>
                  <a:txBody>
                    <a:bodyPr/>
                    <a:lstStyle/>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dirty="0">
                          <a:ln>
                            <a:noFill/>
                          </a:ln>
                          <a:solidFill>
                            <a:srgbClr val="FFFFFF"/>
                          </a:solidFill>
                          <a:effectLst/>
                          <a:latin typeface="微软雅黑" panose="020B0503020204020204" charset="-122"/>
                          <a:ea typeface="微软雅黑" panose="020B0503020204020204" charset="-122"/>
                          <a:sym typeface="Calibri" panose="020F0502020204030204" charset="0"/>
                        </a:rPr>
                        <a:t>法律责任不同</a:t>
                      </a:r>
                      <a:endParaRPr kumimoji="0" lang="zh-CN" altLang="en-US" sz="1350" b="1" i="0" u="none" strike="noStrike" cap="none" normalizeH="0" baseline="0" dirty="0">
                        <a:ln>
                          <a:noFill/>
                        </a:ln>
                        <a:solidFill>
                          <a:srgbClr val="FFFFFF"/>
                        </a:solidFill>
                        <a:effectLst/>
                        <a:latin typeface="微软雅黑" panose="020B0503020204020204" charset="-122"/>
                        <a:ea typeface="微软雅黑" panose="020B0503020204020204"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1" hangingPunct="1">
                        <a:lnSpc>
                          <a:spcPts val="2090"/>
                        </a:lnSpc>
                        <a:spcBef>
                          <a:spcPct val="0"/>
                        </a:spcBef>
                        <a:spcAft>
                          <a:spcPct val="0"/>
                        </a:spcAft>
                        <a:buClrTx/>
                        <a:buSzTx/>
                        <a:buFontTx/>
                        <a:buNone/>
                      </a:pPr>
                      <a:r>
                        <a:rPr kumimoji="0" lang="zh-CN" altLang="en-US" sz="140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rPr>
                        <a:t>不但返还应得补偿，还应赔偿公司的损失</a:t>
                      </a:r>
                      <a:endParaRPr kumimoji="0" lang="zh-CN" altLang="en-US" sz="140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400" b="1" i="0" u="none" strike="noStrike" cap="none" normalizeH="0" baseline="0" dirty="0">
                          <a:ln>
                            <a:noFill/>
                          </a:ln>
                          <a:solidFill>
                            <a:schemeClr val="tx1"/>
                          </a:solidFill>
                          <a:effectLst/>
                          <a:latin typeface="仿宋" panose="02010609060101010101" charset="-122"/>
                          <a:ea typeface="仿宋" panose="02010609060101010101" charset="-122"/>
                          <a:sym typeface="Calibri" panose="020F0502020204030204" charset="0"/>
                        </a:rPr>
                        <a:t>应当赔偿公司的损失</a:t>
                      </a:r>
                      <a:endParaRPr kumimoji="0" lang="zh-CN" altLang="en-US" sz="1400" b="1" i="0" u="none" strike="noStrike" cap="none" normalizeH="0" baseline="0" dirty="0">
                        <a:ln>
                          <a:noFill/>
                        </a:ln>
                        <a:solidFill>
                          <a:schemeClr val="tx1"/>
                        </a:solidFill>
                        <a:effectLst/>
                        <a:latin typeface="仿宋" panose="02010609060101010101" charset="-122"/>
                        <a:ea typeface="仿宋" panose="02010609060101010101"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r>
              <a:tr h="333375">
                <a:tc>
                  <a:txBody>
                    <a:bodyPr/>
                    <a:lstStyle/>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a:ln>
                            <a:noFill/>
                          </a:ln>
                          <a:solidFill>
                            <a:srgbClr val="FFFFFF"/>
                          </a:solidFill>
                          <a:effectLst/>
                          <a:latin typeface="微软雅黑" panose="020B0503020204020204" charset="-122"/>
                          <a:ea typeface="微软雅黑" panose="020B0503020204020204" charset="-122"/>
                          <a:sym typeface="Calibri" panose="020F0502020204030204" charset="0"/>
                        </a:rPr>
                        <a:t>补偿不同</a:t>
                      </a:r>
                      <a:endParaRPr kumimoji="0" lang="zh-CN" altLang="en-US" sz="1350" b="1" i="0" u="none" strike="noStrike" cap="none" normalizeH="0" baseline="0">
                        <a:ln>
                          <a:noFill/>
                        </a:ln>
                        <a:solidFill>
                          <a:srgbClr val="FFFFFF"/>
                        </a:solidFill>
                        <a:effectLst/>
                        <a:latin typeface="微软雅黑" panose="020B0503020204020204" charset="-122"/>
                        <a:ea typeface="微软雅黑" panose="020B0503020204020204"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400" b="1" i="0" u="none" strike="noStrike" cap="none" normalizeH="0" baseline="0" dirty="0">
                          <a:ln>
                            <a:noFill/>
                          </a:ln>
                          <a:solidFill>
                            <a:schemeClr val="tx1"/>
                          </a:solidFill>
                          <a:effectLst/>
                          <a:latin typeface="仿宋" panose="02010609060101010101" charset="-122"/>
                          <a:ea typeface="仿宋" panose="02010609060101010101" charset="-122"/>
                          <a:sym typeface="Calibri" panose="020F0502020204030204" charset="0"/>
                        </a:rPr>
                        <a:t>有经济补偿</a:t>
                      </a:r>
                      <a:endParaRPr kumimoji="0" lang="zh-CN" altLang="en-US" sz="1400" b="1" i="0" u="none" strike="noStrike" cap="none" normalizeH="0" baseline="0" dirty="0">
                        <a:ln>
                          <a:noFill/>
                        </a:ln>
                        <a:solidFill>
                          <a:schemeClr val="tx1"/>
                        </a:solidFill>
                        <a:effectLst/>
                        <a:latin typeface="仿宋" panose="02010609060101010101" charset="-122"/>
                        <a:ea typeface="仿宋" panose="02010609060101010101"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400" b="1" i="0" u="none" strike="noStrike" cap="none" normalizeH="0" baseline="0" dirty="0">
                          <a:ln>
                            <a:noFill/>
                          </a:ln>
                          <a:solidFill>
                            <a:schemeClr val="tx1"/>
                          </a:solidFill>
                          <a:effectLst/>
                          <a:latin typeface="仿宋" panose="02010609060101010101" charset="-122"/>
                          <a:ea typeface="仿宋" panose="02010609060101010101" charset="-122"/>
                          <a:sym typeface="Calibri" panose="020F0502020204030204" charset="0"/>
                        </a:rPr>
                        <a:t>附随义务，无补偿</a:t>
                      </a:r>
                      <a:endParaRPr kumimoji="0" lang="zh-CN" altLang="en-US" sz="1400" b="1" i="0" u="none" strike="noStrike" cap="none" normalizeH="0" baseline="0" dirty="0">
                        <a:ln>
                          <a:noFill/>
                        </a:ln>
                        <a:solidFill>
                          <a:schemeClr val="tx1"/>
                        </a:solidFill>
                        <a:effectLst/>
                        <a:latin typeface="仿宋" panose="02010609060101010101" charset="-122"/>
                        <a:ea typeface="仿宋" panose="02010609060101010101"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pic>
        <p:nvPicPr>
          <p:cNvPr id="3" name="图片 2" descr="议和劳动人事学院logo"/>
          <p:cNvPicPr>
            <a:picLocks noChangeAspect="1"/>
          </p:cNvPicPr>
          <p:nvPr/>
        </p:nvPicPr>
        <p:blipFill>
          <a:blip r:embed="rId3"/>
          <a:stretch>
            <a:fillRect/>
          </a:stretch>
        </p:blipFill>
        <p:spPr>
          <a:xfrm>
            <a:off x="7157085" y="481330"/>
            <a:ext cx="1401445" cy="355600"/>
          </a:xfrm>
          <a:prstGeom prst="rect">
            <a:avLst/>
          </a:prstGeom>
        </p:spPr>
      </p:pic>
      <p:pic>
        <p:nvPicPr>
          <p:cNvPr id="4" name="图片 3" descr="议和网logo"/>
          <p:cNvPicPr>
            <a:picLocks noChangeAspect="1"/>
          </p:cNvPicPr>
          <p:nvPr/>
        </p:nvPicPr>
        <p:blipFill>
          <a:blip r:embed="rId4"/>
          <a:stretch>
            <a:fillRect/>
          </a:stretch>
        </p:blipFill>
        <p:spPr>
          <a:xfrm>
            <a:off x="5989955" y="43624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114935" y="292100"/>
            <a:ext cx="8768715" cy="4850765"/>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4" name="文本框 3"/>
          <p:cNvSpPr txBox="1">
            <a:spLocks noChangeArrowheads="1"/>
          </p:cNvSpPr>
          <p:nvPr/>
        </p:nvSpPr>
        <p:spPr bwMode="auto">
          <a:xfrm>
            <a:off x="-184150" y="292100"/>
            <a:ext cx="383222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六）保密协议</a:t>
            </a:r>
            <a:r>
              <a:rPr lang="en-US" altLang="zh-CN" b="1" dirty="0">
                <a:solidFill>
                  <a:srgbClr val="FF0000"/>
                </a:solidFill>
                <a:latin typeface="楷体" panose="02010609060101010101" pitchFamily="49" charset="-122"/>
                <a:ea typeface="楷体" panose="02010609060101010101" pitchFamily="49" charset="-122"/>
              </a:rPr>
              <a:t>VS</a:t>
            </a:r>
            <a:r>
              <a:rPr lang="zh-CN" altLang="en-US" b="1" dirty="0">
                <a:solidFill>
                  <a:srgbClr val="FF0000"/>
                </a:solidFill>
                <a:latin typeface="楷体" panose="02010609060101010101" pitchFamily="49" charset="-122"/>
                <a:ea typeface="楷体" panose="02010609060101010101" pitchFamily="49" charset="-122"/>
              </a:rPr>
              <a:t>竞业限制</a:t>
            </a:r>
            <a:endParaRPr lang="zh-CN" altLang="en-US" b="1" dirty="0">
              <a:solidFill>
                <a:srgbClr val="FF0000"/>
              </a:solidFill>
              <a:latin typeface="楷体" panose="02010609060101010101" pitchFamily="49" charset="-122"/>
              <a:ea typeface="楷体" panose="02010609060101010101" pitchFamily="49" charset="-122"/>
            </a:endParaRPr>
          </a:p>
        </p:txBody>
      </p:sp>
      <p:graphicFrame>
        <p:nvGraphicFramePr>
          <p:cNvPr id="2" name="表格 1"/>
          <p:cNvGraphicFramePr>
            <a:graphicFrameLocks noGrp="1"/>
          </p:cNvGraphicFramePr>
          <p:nvPr>
            <p:custDataLst>
              <p:tags r:id="rId2"/>
            </p:custDataLst>
          </p:nvPr>
        </p:nvGraphicFramePr>
        <p:xfrm>
          <a:off x="568325" y="712470"/>
          <a:ext cx="7861935" cy="4010025"/>
        </p:xfrm>
        <a:graphic>
          <a:graphicData uri="http://schemas.openxmlformats.org/drawingml/2006/table">
            <a:tbl>
              <a:tblPr/>
              <a:tblGrid>
                <a:gridCol w="1579880"/>
                <a:gridCol w="3104515"/>
                <a:gridCol w="3177540"/>
              </a:tblGrid>
              <a:tr h="459740">
                <a:tc>
                  <a:txBody>
                    <a:bodyPr/>
                    <a:p>
                      <a:pPr marL="0" marR="0" lvl="0" indent="0" algn="ctr" defTabSz="914400" rtl="0" eaLnBrk="1" fontAlgn="base" latinLnBrk="1" hangingPunct="1">
                        <a:lnSpc>
                          <a:spcPts val="2090"/>
                        </a:lnSpc>
                        <a:spcBef>
                          <a:spcPct val="0"/>
                        </a:spcBef>
                        <a:spcAft>
                          <a:spcPct val="0"/>
                        </a:spcAft>
                        <a:buClrTx/>
                        <a:buSzTx/>
                        <a:buFontTx/>
                        <a:buNone/>
                      </a:pPr>
                      <a:r>
                        <a:rPr kumimoji="0" lang="en-US" altLang="zh-CN" sz="1350" b="1" i="0" u="none" strike="noStrike" cap="none" normalizeH="0" baseline="0">
                          <a:ln>
                            <a:noFill/>
                          </a:ln>
                          <a:solidFill>
                            <a:srgbClr val="FFFFFF"/>
                          </a:solidFill>
                          <a:effectLst/>
                          <a:latin typeface="微软雅黑" panose="020B0503020204020204" charset="-122"/>
                          <a:ea typeface="微软雅黑" panose="020B0503020204020204" charset="-122"/>
                          <a:sym typeface="Calibri" panose="020F0502020204030204" charset="0"/>
                        </a:rPr>
                        <a:t> </a:t>
                      </a:r>
                      <a:endParaRPr kumimoji="0" lang="zh-CN" altLang="zh-CN" sz="1350" b="1" i="0" u="none" strike="noStrike" cap="none" normalizeH="0" baseline="0">
                        <a:ln>
                          <a:noFill/>
                        </a:ln>
                        <a:solidFill>
                          <a:srgbClr val="FFFFFF"/>
                        </a:solidFill>
                        <a:effectLst/>
                        <a:latin typeface="微软雅黑" panose="020B0503020204020204" charset="-122"/>
                        <a:ea typeface="微软雅黑" panose="020B0503020204020204"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dirty="0">
                          <a:ln>
                            <a:noFill/>
                          </a:ln>
                          <a:solidFill>
                            <a:srgbClr val="FFFFFF"/>
                          </a:solidFill>
                          <a:effectLst/>
                          <a:latin typeface="微软雅黑" panose="020B0503020204020204" charset="-122"/>
                          <a:ea typeface="微软雅黑" panose="020B0503020204020204" charset="-122"/>
                          <a:sym typeface="Calibri" panose="020F0502020204030204" charset="0"/>
                        </a:rPr>
                        <a:t>保密义务</a:t>
                      </a:r>
                      <a:endParaRPr kumimoji="0" lang="zh-CN" altLang="en-US" sz="1350" b="1" i="0" u="none" strike="noStrike" cap="none" normalizeH="0" baseline="0" dirty="0">
                        <a:ln>
                          <a:noFill/>
                        </a:ln>
                        <a:solidFill>
                          <a:srgbClr val="FFFFFF"/>
                        </a:solidFill>
                        <a:effectLst/>
                        <a:latin typeface="微软雅黑" panose="020B0503020204020204" charset="-122"/>
                        <a:ea typeface="微软雅黑" panose="020B0503020204020204"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a:ln>
                            <a:noFill/>
                          </a:ln>
                          <a:solidFill>
                            <a:srgbClr val="FFFFFF"/>
                          </a:solidFill>
                          <a:effectLst/>
                          <a:latin typeface="微软雅黑" panose="020B0503020204020204" charset="-122"/>
                          <a:ea typeface="微软雅黑" panose="020B0503020204020204" charset="-122"/>
                          <a:sym typeface="Calibri" panose="020F0502020204030204" charset="0"/>
                        </a:rPr>
                        <a:t>竞业限制</a:t>
                      </a:r>
                      <a:endParaRPr kumimoji="0" lang="zh-CN" altLang="en-US" sz="1350" b="1" i="0" u="none" strike="noStrike" cap="none" normalizeH="0" baseline="0">
                        <a:ln>
                          <a:noFill/>
                        </a:ln>
                        <a:solidFill>
                          <a:srgbClr val="FFFFFF"/>
                        </a:solidFill>
                        <a:effectLst/>
                        <a:latin typeface="微软雅黑" panose="020B0503020204020204" charset="-122"/>
                        <a:ea typeface="微软雅黑" panose="020B0503020204020204"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r>
              <a:tr h="455295">
                <a:tc>
                  <a:txBody>
                    <a:bodyPr/>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a:ln>
                            <a:noFill/>
                          </a:ln>
                          <a:solidFill>
                            <a:srgbClr val="FFFFFF"/>
                          </a:solidFill>
                          <a:effectLst/>
                          <a:latin typeface="微软雅黑" panose="020B0503020204020204" charset="-122"/>
                          <a:ea typeface="微软雅黑" panose="020B0503020204020204" charset="-122"/>
                          <a:sym typeface="Calibri" panose="020F0502020204030204" charset="0"/>
                        </a:rPr>
                        <a:t>性质不同</a:t>
                      </a:r>
                      <a:endParaRPr kumimoji="0" lang="zh-CN" altLang="en-US" sz="1350" b="1" i="0" u="none" strike="noStrike" cap="none" normalizeH="0" baseline="0">
                        <a:ln>
                          <a:noFill/>
                        </a:ln>
                        <a:solidFill>
                          <a:srgbClr val="FFFFFF"/>
                        </a:solidFill>
                        <a:effectLst/>
                        <a:latin typeface="微软雅黑" panose="020B0503020204020204" charset="-122"/>
                        <a:ea typeface="微软雅黑" panose="020B0503020204020204"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rPr>
                        <a:t>法定义务</a:t>
                      </a:r>
                      <a:endParaRPr kumimoji="0" lang="zh-CN" altLang="en-US" sz="135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a:ln>
                            <a:noFill/>
                          </a:ln>
                          <a:solidFill>
                            <a:srgbClr val="000000"/>
                          </a:solidFill>
                          <a:effectLst/>
                          <a:latin typeface="仿宋" panose="02010609060101010101" charset="-122"/>
                          <a:ea typeface="仿宋" panose="02010609060101010101" charset="-122"/>
                          <a:sym typeface="Calibri" panose="020F0502020204030204" charset="0"/>
                        </a:rPr>
                        <a:t>约定义务</a:t>
                      </a:r>
                      <a:endParaRPr kumimoji="0" lang="zh-CN" altLang="en-US" sz="1350" b="1" i="0" u="none" strike="noStrike" cap="none" normalizeH="0" baseline="0">
                        <a:ln>
                          <a:noFill/>
                        </a:ln>
                        <a:solidFill>
                          <a:srgbClr val="000000"/>
                        </a:solidFill>
                        <a:effectLst/>
                        <a:latin typeface="仿宋" panose="02010609060101010101" charset="-122"/>
                        <a:ea typeface="仿宋" panose="02010609060101010101"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r>
              <a:tr h="826770">
                <a:tc>
                  <a:txBody>
                    <a:bodyPr/>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a:ln>
                            <a:noFill/>
                          </a:ln>
                          <a:solidFill>
                            <a:srgbClr val="FFFFFF"/>
                          </a:solidFill>
                          <a:effectLst/>
                          <a:latin typeface="微软雅黑" panose="020B0503020204020204" charset="-122"/>
                          <a:ea typeface="微软雅黑" panose="020B0503020204020204" charset="-122"/>
                          <a:sym typeface="Calibri" panose="020F0502020204030204" charset="0"/>
                        </a:rPr>
                        <a:t>禁止行为不同</a:t>
                      </a:r>
                      <a:endParaRPr kumimoji="0" lang="zh-CN" altLang="en-US" sz="1350" b="1" i="0" u="none" strike="noStrike" cap="none" normalizeH="0" baseline="0">
                        <a:ln>
                          <a:noFill/>
                        </a:ln>
                        <a:solidFill>
                          <a:srgbClr val="FFFFFF"/>
                        </a:solidFill>
                        <a:effectLst/>
                        <a:latin typeface="微软雅黑" panose="020B0503020204020204" charset="-122"/>
                        <a:ea typeface="微软雅黑" panose="020B0503020204020204"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p>
                      <a:pPr marL="0" marR="0" lvl="0" indent="0" algn="l"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dirty="0">
                          <a:ln>
                            <a:noFill/>
                          </a:ln>
                          <a:solidFill>
                            <a:srgbClr val="000000"/>
                          </a:solidFill>
                          <a:effectLst/>
                          <a:latin typeface="仿宋" panose="02010609060101010101" charset="-122"/>
                          <a:ea typeface="仿宋" panose="02010609060101010101" charset="-122"/>
                          <a:cs typeface="仿宋" panose="02010609060101010101" charset="-122"/>
                          <a:sym typeface="Calibri" panose="020F0502020204030204" charset="0"/>
                        </a:rPr>
                        <a:t>要求保密者不得泄露商业秘密，强调不能“说”</a:t>
                      </a:r>
                      <a:endParaRPr kumimoji="0" lang="zh-CN" altLang="en-US" sz="1350" b="1" i="0" u="none" strike="noStrike" cap="none" normalizeH="0" baseline="0" dirty="0">
                        <a:ln>
                          <a:noFill/>
                        </a:ln>
                        <a:solidFill>
                          <a:srgbClr val="000000"/>
                        </a:solidFill>
                        <a:effectLst/>
                        <a:latin typeface="仿宋" panose="02010609060101010101" charset="-122"/>
                        <a:ea typeface="仿宋" panose="02010609060101010101" charset="-122"/>
                        <a:cs typeface="仿宋" panose="02010609060101010101"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p>
                      <a:pPr marL="0" marR="0" lvl="0" indent="0" algn="l"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dirty="0">
                          <a:ln>
                            <a:noFill/>
                          </a:ln>
                          <a:solidFill>
                            <a:srgbClr val="000000"/>
                          </a:solidFill>
                          <a:effectLst/>
                          <a:latin typeface="仿宋" panose="02010609060101010101" charset="-122"/>
                          <a:ea typeface="仿宋" panose="02010609060101010101" charset="-122"/>
                          <a:cs typeface="仿宋" panose="02010609060101010101" charset="-122"/>
                          <a:sym typeface="Calibri" panose="020F0502020204030204" charset="0"/>
                        </a:rPr>
                        <a:t>要求涉密劳动者不能到竞争单位任职或自营竞争业务，强调不能“做”</a:t>
                      </a:r>
                      <a:endParaRPr kumimoji="0" lang="zh-CN" altLang="en-US" sz="1350" b="1" i="0" u="none" strike="noStrike" cap="none" normalizeH="0" baseline="0" dirty="0">
                        <a:ln>
                          <a:noFill/>
                        </a:ln>
                        <a:solidFill>
                          <a:srgbClr val="000000"/>
                        </a:solidFill>
                        <a:effectLst/>
                        <a:latin typeface="仿宋" panose="02010609060101010101" charset="-122"/>
                        <a:ea typeface="仿宋" panose="02010609060101010101" charset="-122"/>
                        <a:cs typeface="仿宋" panose="02010609060101010101"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r>
              <a:tr h="827405">
                <a:tc>
                  <a:txBody>
                    <a:bodyPr/>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a:ln>
                            <a:noFill/>
                          </a:ln>
                          <a:solidFill>
                            <a:srgbClr val="FFFFFF"/>
                          </a:solidFill>
                          <a:effectLst/>
                          <a:latin typeface="微软雅黑" panose="020B0503020204020204" charset="-122"/>
                          <a:ea typeface="微软雅黑" panose="020B0503020204020204" charset="-122"/>
                          <a:sym typeface="Calibri" panose="020F0502020204030204" charset="0"/>
                        </a:rPr>
                        <a:t>生效条件不同</a:t>
                      </a:r>
                      <a:endParaRPr kumimoji="0" lang="zh-CN" altLang="en-US" sz="1350" b="1" i="0" u="none" strike="noStrike" cap="none" normalizeH="0" baseline="0">
                        <a:ln>
                          <a:noFill/>
                        </a:ln>
                        <a:solidFill>
                          <a:srgbClr val="FFFFFF"/>
                        </a:solidFill>
                        <a:effectLst/>
                        <a:latin typeface="微软雅黑" panose="020B0503020204020204" charset="-122"/>
                        <a:ea typeface="微软雅黑" panose="020B0503020204020204"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p>
                      <a:pPr marL="0" marR="0" lvl="0" indent="0" algn="l"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dirty="0">
                          <a:ln>
                            <a:noFill/>
                          </a:ln>
                          <a:solidFill>
                            <a:srgbClr val="000000"/>
                          </a:solidFill>
                          <a:effectLst/>
                          <a:latin typeface="仿宋" panose="02010609060101010101" charset="-122"/>
                          <a:ea typeface="仿宋" panose="02010609060101010101" charset="-122"/>
                          <a:cs typeface="仿宋" panose="02010609060101010101" charset="-122"/>
                          <a:sym typeface="Calibri" panose="020F0502020204030204" charset="0"/>
                        </a:rPr>
                        <a:t>双方达成意思一致并签字或盖章后生效</a:t>
                      </a:r>
                      <a:endParaRPr kumimoji="0" lang="zh-CN" altLang="en-US" sz="1350" b="1" i="0" u="none" strike="noStrike" cap="none" normalizeH="0" baseline="0" dirty="0">
                        <a:ln>
                          <a:noFill/>
                        </a:ln>
                        <a:solidFill>
                          <a:srgbClr val="000000"/>
                        </a:solidFill>
                        <a:effectLst/>
                        <a:latin typeface="仿宋" panose="02010609060101010101" charset="-122"/>
                        <a:ea typeface="仿宋" panose="02010609060101010101" charset="-122"/>
                        <a:cs typeface="仿宋" panose="02010609060101010101"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p>
                      <a:pPr marL="0" marR="0" lvl="0" indent="0" algn="l"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dirty="0">
                          <a:ln>
                            <a:noFill/>
                          </a:ln>
                          <a:solidFill>
                            <a:srgbClr val="000000"/>
                          </a:solidFill>
                          <a:effectLst/>
                          <a:latin typeface="仿宋" panose="02010609060101010101" charset="-122"/>
                          <a:ea typeface="仿宋" panose="02010609060101010101" charset="-122"/>
                          <a:cs typeface="仿宋" panose="02010609060101010101" charset="-122"/>
                          <a:sym typeface="Calibri" panose="020F0502020204030204" charset="0"/>
                        </a:rPr>
                        <a:t>以用人单位向劳动者支付经济补偿金为生效要件</a:t>
                      </a:r>
                      <a:endParaRPr kumimoji="0" lang="zh-CN" altLang="en-US" sz="1350" b="1" i="0" u="none" strike="noStrike" cap="none" normalizeH="0" baseline="0" dirty="0">
                        <a:ln>
                          <a:noFill/>
                        </a:ln>
                        <a:solidFill>
                          <a:srgbClr val="000000"/>
                        </a:solidFill>
                        <a:effectLst/>
                        <a:latin typeface="仿宋" panose="02010609060101010101" charset="-122"/>
                        <a:ea typeface="仿宋" panose="02010609060101010101" charset="-122"/>
                        <a:cs typeface="仿宋" panose="02010609060101010101"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r>
              <a:tr h="909955">
                <a:tc>
                  <a:txBody>
                    <a:bodyPr/>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a:ln>
                            <a:noFill/>
                          </a:ln>
                          <a:solidFill>
                            <a:srgbClr val="FFFFFF"/>
                          </a:solidFill>
                          <a:effectLst/>
                          <a:latin typeface="微软雅黑" panose="020B0503020204020204" charset="-122"/>
                          <a:ea typeface="微软雅黑" panose="020B0503020204020204" charset="-122"/>
                          <a:sym typeface="Calibri" panose="020F0502020204030204" charset="0"/>
                        </a:rPr>
                        <a:t>限制程度不同</a:t>
                      </a:r>
                      <a:endParaRPr kumimoji="0" lang="zh-CN" altLang="en-US" sz="1350" b="1" i="0" u="none" strike="noStrike" cap="none" normalizeH="0" baseline="0">
                        <a:ln>
                          <a:noFill/>
                        </a:ln>
                        <a:solidFill>
                          <a:srgbClr val="FFFFFF"/>
                        </a:solidFill>
                        <a:effectLst/>
                        <a:latin typeface="微软雅黑" panose="020B0503020204020204" charset="-122"/>
                        <a:ea typeface="微软雅黑" panose="020B0503020204020204"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p>
                      <a:pPr marL="0" marR="0" lvl="0" indent="0" algn="l"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rPr>
                        <a:t>要求劳动者承担的义务仅限于保密，不限制劳动者的就业权</a:t>
                      </a:r>
                      <a:endParaRPr kumimoji="0" lang="zh-CN" altLang="en-US" sz="135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p>
                      <a:pPr marL="0" marR="0" lvl="0" indent="0" algn="l"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rPr>
                        <a:t>不但要求劳动者保密，还限制劳动者的就业、创业</a:t>
                      </a:r>
                      <a:endParaRPr kumimoji="0" lang="zh-CN" altLang="en-US" sz="135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r>
              <a:tr h="530860">
                <a:tc>
                  <a:txBody>
                    <a:bodyPr/>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a:ln>
                            <a:noFill/>
                          </a:ln>
                          <a:solidFill>
                            <a:srgbClr val="FFFFFF"/>
                          </a:solidFill>
                          <a:effectLst/>
                          <a:latin typeface="微软雅黑" panose="020B0503020204020204" charset="-122"/>
                          <a:ea typeface="微软雅黑" panose="020B0503020204020204" charset="-122"/>
                          <a:sym typeface="Calibri" panose="020F0502020204030204" charset="0"/>
                        </a:rPr>
                        <a:t>期限不同</a:t>
                      </a:r>
                      <a:endParaRPr kumimoji="0" lang="zh-CN" altLang="en-US" sz="1350" b="1" i="0" u="none" strike="noStrike" cap="none" normalizeH="0" baseline="0">
                        <a:ln>
                          <a:noFill/>
                        </a:ln>
                        <a:solidFill>
                          <a:srgbClr val="FFFFFF"/>
                        </a:solidFill>
                        <a:effectLst/>
                        <a:latin typeface="微软雅黑" panose="020B0503020204020204" charset="-122"/>
                        <a:ea typeface="微软雅黑" panose="020B0503020204020204"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p>
                      <a:pPr marL="0" marR="0" lvl="0" indent="0" algn="l"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rPr>
                        <a:t>只要商业秘密存在，劳动者的保密义务就存在</a:t>
                      </a:r>
                      <a:endParaRPr kumimoji="0" lang="zh-CN" altLang="en-US" sz="135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p>
                      <a:pPr marL="0" marR="0" lvl="0" indent="0" algn="ctr" defTabSz="914400" rtl="0" eaLnBrk="1" fontAlgn="base" latinLnBrk="1" hangingPunct="1">
                        <a:lnSpc>
                          <a:spcPts val="2090"/>
                        </a:lnSpc>
                        <a:spcBef>
                          <a:spcPct val="0"/>
                        </a:spcBef>
                        <a:spcAft>
                          <a:spcPct val="0"/>
                        </a:spcAft>
                        <a:buClrTx/>
                        <a:buSzTx/>
                        <a:buFontTx/>
                        <a:buNone/>
                      </a:pPr>
                      <a:r>
                        <a:rPr kumimoji="0" lang="zh-CN" altLang="en-US" sz="135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rPr>
                        <a:t>限制不超过两年</a:t>
                      </a:r>
                      <a:endParaRPr kumimoji="0" lang="zh-CN" altLang="en-US" sz="1350" b="1" i="0" u="none" strike="noStrike" cap="none" normalizeH="0" baseline="0" dirty="0">
                        <a:ln>
                          <a:noFill/>
                        </a:ln>
                        <a:solidFill>
                          <a:srgbClr val="000000"/>
                        </a:solidFill>
                        <a:effectLst/>
                        <a:latin typeface="仿宋" panose="02010609060101010101" charset="-122"/>
                        <a:ea typeface="仿宋" panose="02010609060101010101" charset="-122"/>
                        <a:sym typeface="Calibri" panose="020F0502020204030204" charset="0"/>
                      </a:endParaRPr>
                    </a:p>
                  </a:txBody>
                  <a:tcPr marL="50010" marR="5001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pic>
        <p:nvPicPr>
          <p:cNvPr id="3" name="图片 2" descr="议和劳动人事学院logo"/>
          <p:cNvPicPr>
            <a:picLocks noChangeAspect="1"/>
          </p:cNvPicPr>
          <p:nvPr/>
        </p:nvPicPr>
        <p:blipFill>
          <a:blip r:embed="rId3"/>
          <a:stretch>
            <a:fillRect/>
          </a:stretch>
        </p:blipFill>
        <p:spPr>
          <a:xfrm>
            <a:off x="7157085" y="330200"/>
            <a:ext cx="1401445" cy="355600"/>
          </a:xfrm>
          <a:prstGeom prst="rect">
            <a:avLst/>
          </a:prstGeom>
        </p:spPr>
      </p:pic>
      <p:pic>
        <p:nvPicPr>
          <p:cNvPr id="6" name="图片 5" descr="议和网logo"/>
          <p:cNvPicPr>
            <a:picLocks noChangeAspect="1"/>
          </p:cNvPicPr>
          <p:nvPr/>
        </p:nvPicPr>
        <p:blipFill>
          <a:blip r:embed="rId4"/>
          <a:stretch>
            <a:fillRect/>
          </a:stretch>
        </p:blipFill>
        <p:spPr>
          <a:xfrm>
            <a:off x="5989955" y="28511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8009" t="39933" r="52916" b="4901"/>
          <a:stretch>
            <a:fillRect/>
          </a:stretch>
        </p:blipFill>
        <p:spPr>
          <a:xfrm rot="10800000">
            <a:off x="564" y="450"/>
            <a:ext cx="1892165" cy="3152939"/>
          </a:xfrm>
          <a:prstGeom prst="rect">
            <a:avLst/>
          </a:prstGeom>
        </p:spPr>
      </p:pic>
      <p:sp>
        <p:nvSpPr>
          <p:cNvPr id="5" name="矩形 2"/>
          <p:cNvSpPr/>
          <p:nvPr/>
        </p:nvSpPr>
        <p:spPr>
          <a:xfrm rot="18827577">
            <a:off x="1809683" y="2162923"/>
            <a:ext cx="886221" cy="886892"/>
          </a:xfrm>
          <a:custGeom>
            <a:avLst/>
            <a:gdLst>
              <a:gd name="connsiteX0" fmla="*/ 0 w 1283878"/>
              <a:gd name="connsiteY0" fmla="*/ 0 h 1283878"/>
              <a:gd name="connsiteX1" fmla="*/ 1283878 w 1283878"/>
              <a:gd name="connsiteY1" fmla="*/ 0 h 1283878"/>
              <a:gd name="connsiteX2" fmla="*/ 1283878 w 1283878"/>
              <a:gd name="connsiteY2" fmla="*/ 1283878 h 1283878"/>
              <a:gd name="connsiteX3" fmla="*/ 0 w 1283878"/>
              <a:gd name="connsiteY3" fmla="*/ 1283878 h 1283878"/>
              <a:gd name="connsiteX4" fmla="*/ 0 w 1283878"/>
              <a:gd name="connsiteY4" fmla="*/ 0 h 1283878"/>
              <a:gd name="connsiteX0-1" fmla="*/ 0 w 1286237"/>
              <a:gd name="connsiteY0-2" fmla="*/ 0 h 1283878"/>
              <a:gd name="connsiteX1-3" fmla="*/ 1283878 w 1286237"/>
              <a:gd name="connsiteY1-4" fmla="*/ 0 h 1283878"/>
              <a:gd name="connsiteX2-5" fmla="*/ 1286237 w 1286237"/>
              <a:gd name="connsiteY2-6" fmla="*/ 960915 h 1283878"/>
              <a:gd name="connsiteX3-7" fmla="*/ 1283878 w 1286237"/>
              <a:gd name="connsiteY3-8" fmla="*/ 1283878 h 1283878"/>
              <a:gd name="connsiteX4-9" fmla="*/ 0 w 1286237"/>
              <a:gd name="connsiteY4-10" fmla="*/ 1283878 h 1283878"/>
              <a:gd name="connsiteX5" fmla="*/ 0 w 1286237"/>
              <a:gd name="connsiteY5" fmla="*/ 0 h 1283878"/>
              <a:gd name="connsiteX0-11" fmla="*/ 0 w 1286237"/>
              <a:gd name="connsiteY0-12" fmla="*/ 0 h 1287211"/>
              <a:gd name="connsiteX1-13" fmla="*/ 1283878 w 1286237"/>
              <a:gd name="connsiteY1-14" fmla="*/ 0 h 1287211"/>
              <a:gd name="connsiteX2-15" fmla="*/ 1286237 w 1286237"/>
              <a:gd name="connsiteY2-16" fmla="*/ 960915 h 1287211"/>
              <a:gd name="connsiteX3-17" fmla="*/ 1283878 w 1286237"/>
              <a:gd name="connsiteY3-18" fmla="*/ 1283878 h 1287211"/>
              <a:gd name="connsiteX4-19" fmla="*/ 945897 w 1286237"/>
              <a:gd name="connsiteY4-20" fmla="*/ 1287211 h 1287211"/>
              <a:gd name="connsiteX5-21" fmla="*/ 0 w 1286237"/>
              <a:gd name="connsiteY5-22" fmla="*/ 1283878 h 1287211"/>
              <a:gd name="connsiteX6" fmla="*/ 0 w 1286237"/>
              <a:gd name="connsiteY6" fmla="*/ 0 h 1287211"/>
              <a:gd name="connsiteX0-23" fmla="*/ 0 w 1286237"/>
              <a:gd name="connsiteY0-24" fmla="*/ 0 h 1287211"/>
              <a:gd name="connsiteX1-25" fmla="*/ 1283878 w 1286237"/>
              <a:gd name="connsiteY1-26" fmla="*/ 0 h 1287211"/>
              <a:gd name="connsiteX2-27" fmla="*/ 1286237 w 1286237"/>
              <a:gd name="connsiteY2-28" fmla="*/ 960915 h 1287211"/>
              <a:gd name="connsiteX3-29" fmla="*/ 960311 w 1286237"/>
              <a:gd name="connsiteY3-30" fmla="*/ 973909 h 1287211"/>
              <a:gd name="connsiteX4-31" fmla="*/ 945897 w 1286237"/>
              <a:gd name="connsiteY4-32" fmla="*/ 1287211 h 1287211"/>
              <a:gd name="connsiteX5-33" fmla="*/ 0 w 1286237"/>
              <a:gd name="connsiteY5-34" fmla="*/ 1283878 h 1287211"/>
              <a:gd name="connsiteX6-35" fmla="*/ 0 w 1286237"/>
              <a:gd name="connsiteY6-36" fmla="*/ 0 h 1287211"/>
              <a:gd name="connsiteX0-37" fmla="*/ 0 w 1286237"/>
              <a:gd name="connsiteY0-38" fmla="*/ 0 h 1287211"/>
              <a:gd name="connsiteX1-39" fmla="*/ 1283878 w 1286237"/>
              <a:gd name="connsiteY1-40" fmla="*/ 0 h 1287211"/>
              <a:gd name="connsiteX2-41" fmla="*/ 1286237 w 1286237"/>
              <a:gd name="connsiteY2-42" fmla="*/ 960915 h 1287211"/>
              <a:gd name="connsiteX3-43" fmla="*/ 960311 w 1286237"/>
              <a:gd name="connsiteY3-44" fmla="*/ 973909 h 1287211"/>
              <a:gd name="connsiteX4-45" fmla="*/ 945897 w 1286237"/>
              <a:gd name="connsiteY4-46" fmla="*/ 1287211 h 1287211"/>
              <a:gd name="connsiteX5-47" fmla="*/ 0 w 1286237"/>
              <a:gd name="connsiteY5-48" fmla="*/ 1283878 h 1287211"/>
              <a:gd name="connsiteX6-49" fmla="*/ 0 w 1286237"/>
              <a:gd name="connsiteY6-50" fmla="*/ 0 h 12872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1286237" h="1287211">
                <a:moveTo>
                  <a:pt x="0" y="0"/>
                </a:moveTo>
                <a:lnTo>
                  <a:pt x="1283878" y="0"/>
                </a:lnTo>
                <a:cubicBezTo>
                  <a:pt x="1284664" y="320305"/>
                  <a:pt x="1285451" y="640610"/>
                  <a:pt x="1286237" y="960915"/>
                </a:cubicBezTo>
                <a:lnTo>
                  <a:pt x="960311" y="973909"/>
                </a:lnTo>
                <a:lnTo>
                  <a:pt x="945897" y="1287211"/>
                </a:lnTo>
                <a:lnTo>
                  <a:pt x="0" y="1283878"/>
                </a:lnTo>
                <a:lnTo>
                  <a:pt x="0" y="0"/>
                </a:lnTo>
                <a:close/>
              </a:path>
            </a:pathLst>
          </a:custGeom>
          <a:solidFill>
            <a:srgbClr val="2D7CBF"/>
          </a:solidFill>
          <a:ln>
            <a:noFill/>
          </a:ln>
          <a:effectLst>
            <a:outerShdw blurRad="50800" dist="38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endParaRPr>
          </a:p>
        </p:txBody>
      </p:sp>
      <p:sp>
        <p:nvSpPr>
          <p:cNvPr id="6" name="菱形 5"/>
          <p:cNvSpPr/>
          <p:nvPr/>
        </p:nvSpPr>
        <p:spPr>
          <a:xfrm>
            <a:off x="2619291" y="2279642"/>
            <a:ext cx="633699" cy="633699"/>
          </a:xfrm>
          <a:prstGeom prst="diamond">
            <a:avLst/>
          </a:prstGeom>
          <a:solidFill>
            <a:srgbClr val="F8EFD8"/>
          </a:solidFill>
          <a:ln>
            <a:noFill/>
          </a:ln>
          <a:effectLst>
            <a:outerShdw blurRad="50800" dist="38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mn-ea"/>
            </a:endParaRPr>
          </a:p>
        </p:txBody>
      </p:sp>
      <p:sp>
        <p:nvSpPr>
          <p:cNvPr id="7" name="菱形 6"/>
          <p:cNvSpPr/>
          <p:nvPr/>
        </p:nvSpPr>
        <p:spPr>
          <a:xfrm>
            <a:off x="2602270" y="2112712"/>
            <a:ext cx="289870" cy="289870"/>
          </a:xfrm>
          <a:prstGeom prst="diamond">
            <a:avLst/>
          </a:prstGeom>
          <a:solidFill>
            <a:srgbClr val="F8EFD8"/>
          </a:solidFill>
          <a:ln>
            <a:noFill/>
          </a:ln>
          <a:effectLst>
            <a:outerShdw blurRad="50800" dist="381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mn-ea"/>
            </a:endParaRPr>
          </a:p>
        </p:txBody>
      </p:sp>
      <p:sp>
        <p:nvSpPr>
          <p:cNvPr id="8" name="文本框 7"/>
          <p:cNvSpPr txBox="1"/>
          <p:nvPr/>
        </p:nvSpPr>
        <p:spPr>
          <a:xfrm>
            <a:off x="1766694" y="2309315"/>
            <a:ext cx="949452" cy="645160"/>
          </a:xfrm>
          <a:prstGeom prst="rect">
            <a:avLst/>
          </a:prstGeom>
          <a:noFill/>
        </p:spPr>
        <p:txBody>
          <a:bodyPr wrap="square" rtlCol="0">
            <a:spAutoFit/>
          </a:bodyPr>
          <a:lstStyle/>
          <a:p>
            <a:pPr algn="ctr"/>
            <a:r>
              <a:rPr lang="zh-CN" altLang="en-US" sz="3600" b="1" dirty="0">
                <a:solidFill>
                  <a:schemeClr val="tx1"/>
                </a:solidFill>
                <a:latin typeface="楷体" panose="02010609060101010101" pitchFamily="49" charset="-122"/>
                <a:ea typeface="楷体" panose="02010609060101010101" pitchFamily="49" charset="-122"/>
              </a:rPr>
              <a:t>五</a:t>
            </a:r>
            <a:endParaRPr lang="zh-CN" altLang="en-US" sz="3600" b="1" dirty="0">
              <a:solidFill>
                <a:schemeClr val="tx1"/>
              </a:solidFill>
              <a:latin typeface="楷体" panose="02010609060101010101" pitchFamily="49" charset="-122"/>
              <a:ea typeface="楷体" panose="02010609060101010101" pitchFamily="49" charset="-122"/>
            </a:endParaRPr>
          </a:p>
        </p:txBody>
      </p:sp>
      <p:sp>
        <p:nvSpPr>
          <p:cNvPr id="9" name="文本框 8"/>
          <p:cNvSpPr txBox="1"/>
          <p:nvPr/>
        </p:nvSpPr>
        <p:spPr>
          <a:xfrm>
            <a:off x="3688715" y="2399030"/>
            <a:ext cx="4916805" cy="553085"/>
          </a:xfrm>
          <a:prstGeom prst="rect">
            <a:avLst/>
          </a:prstGeom>
          <a:noFill/>
          <a:ln w="19050">
            <a:noFill/>
            <a:prstDash val="dash"/>
          </a:ln>
        </p:spPr>
        <p:txBody>
          <a:bodyPr wrap="square" rtlCol="0">
            <a:spAutoFit/>
          </a:bodyPr>
          <a:lstStyle/>
          <a:p>
            <a:r>
              <a:rPr lang="zh-CN" altLang="en-US" sz="3000" b="1" dirty="0">
                <a:latin typeface="楷体" panose="02010609060101010101" pitchFamily="49" charset="-122"/>
                <a:ea typeface="楷体" panose="02010609060101010101" pitchFamily="49" charset="-122"/>
              </a:rPr>
              <a:t>典型案例与实务问题</a:t>
            </a:r>
            <a:endParaRPr lang="zh-CN" altLang="en-US" sz="3000" b="1" dirty="0">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2" name="图片 1"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90"/>
                                          </p:val>
                                        </p:tav>
                                        <p:tav tm="100000">
                                          <p:val>
                                            <p:fltVal val="0"/>
                                          </p:val>
                                        </p:tav>
                                      </p:tavLst>
                                    </p:anim>
                                    <p:animEffect transition="in" filter="fade">
                                      <p:cBhvr>
                                        <p:cTn id="17" dur="500"/>
                                        <p:tgtEl>
                                          <p:spTgt spid="5"/>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90"/>
                                          </p:val>
                                        </p:tav>
                                        <p:tav tm="100000">
                                          <p:val>
                                            <p:fltVal val="0"/>
                                          </p:val>
                                        </p:tav>
                                      </p:tavLst>
                                    </p:anim>
                                    <p:animEffect transition="in" filter="fade">
                                      <p:cBhvr>
                                        <p:cTn id="24" dur="500"/>
                                        <p:tgtEl>
                                          <p:spTgt spid="6"/>
                                        </p:tgtEl>
                                      </p:cBhvr>
                                    </p:animEffect>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1143" y="356519"/>
            <a:ext cx="8621713"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cxnSp>
        <p:nvCxnSpPr>
          <p:cNvPr id="2" name="直接连接符 1"/>
          <p:cNvCxnSpPr/>
          <p:nvPr/>
        </p:nvCxnSpPr>
        <p:spPr>
          <a:xfrm flipV="1">
            <a:off x="795338" y="1243013"/>
            <a:ext cx="5064125" cy="3175"/>
          </a:xfrm>
          <a:prstGeom prst="line">
            <a:avLst/>
          </a:prstGeom>
          <a:ln w="28575" cmpd="sng">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125538" y="633413"/>
            <a:ext cx="492125" cy="598487"/>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solidFill>
                  <a:srgbClr val="FF0000"/>
                </a:solidFill>
              </a:rPr>
              <a:t>解析</a:t>
            </a:r>
            <a:endParaRPr lang="zh-CN" altLang="en-US" sz="2000" dirty="0">
              <a:solidFill>
                <a:srgbClr val="FF0000"/>
              </a:solidFill>
            </a:endParaRPr>
          </a:p>
        </p:txBody>
      </p:sp>
      <p:sp>
        <p:nvSpPr>
          <p:cNvPr id="14" name="Title 4"/>
          <p:cNvSpPr txBox="1"/>
          <p:nvPr/>
        </p:nvSpPr>
        <p:spPr>
          <a:xfrm>
            <a:off x="1672590" y="730885"/>
            <a:ext cx="6848475" cy="404495"/>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fontAlgn="auto">
              <a:spcAft>
                <a:spcPts val="0"/>
              </a:spcAft>
              <a:defRPr/>
            </a:pPr>
            <a:r>
              <a:rPr lang="zh-CN" altLang="en-US" sz="1800" b="1" dirty="0">
                <a:solidFill>
                  <a:srgbClr val="FF0000"/>
                </a:solidFill>
                <a:latin typeface="楷体" panose="02010609060101010101" pitchFamily="49" charset="-122"/>
                <a:ea typeface="楷体" panose="02010609060101010101" pitchFamily="49" charset="-122"/>
                <a:cs typeface="+mn-ea"/>
                <a:sym typeface="+mn-lt"/>
              </a:rPr>
              <a:t>（一）</a:t>
            </a:r>
            <a:r>
              <a:rPr lang="zh-CN" altLang="en-US" sz="1800" b="1" dirty="0">
                <a:latin typeface="楷体" panose="02010609060101010101" pitchFamily="49" charset="-122"/>
                <a:ea typeface="楷体" panose="02010609060101010101" pitchFamily="49" charset="-122"/>
                <a:cs typeface="+mn-ea"/>
                <a:sym typeface="+mn-lt"/>
              </a:rPr>
              <a:t>【案例一】——</a:t>
            </a:r>
            <a:r>
              <a:rPr lang="zh-CN" altLang="en-US" sz="1200" dirty="0">
                <a:solidFill>
                  <a:srgbClr val="FF0000"/>
                </a:solidFill>
              </a:rPr>
              <a:t>海舟公司</a:t>
            </a:r>
            <a:r>
              <a:rPr lang="zh-CN" altLang="en-US" sz="1350" dirty="0"/>
              <a:t>诉某职工竞业限制纠纷案</a:t>
            </a:r>
            <a:endParaRPr lang="zh-CN" altLang="en-US" sz="1350" b="1" dirty="0">
              <a:latin typeface="楷体" panose="02010609060101010101" pitchFamily="49" charset="-122"/>
              <a:ea typeface="楷体" panose="02010609060101010101" pitchFamily="49" charset="-122"/>
              <a:cs typeface="+mn-ea"/>
              <a:sym typeface="+mn-lt"/>
            </a:endParaRPr>
          </a:p>
        </p:txBody>
      </p:sp>
      <p:sp>
        <p:nvSpPr>
          <p:cNvPr id="6" name="文本框 5"/>
          <p:cNvSpPr txBox="1">
            <a:spLocks noChangeArrowheads="1"/>
          </p:cNvSpPr>
          <p:nvPr/>
        </p:nvSpPr>
        <p:spPr bwMode="auto">
          <a:xfrm>
            <a:off x="380327" y="1135380"/>
            <a:ext cx="8302428" cy="3169285"/>
          </a:xfrm>
          <a:prstGeom prst="rect">
            <a:avLst/>
          </a:prstGeom>
          <a:noFill/>
          <a:ln w="9525">
            <a:noFill/>
            <a:miter lim="800000"/>
          </a:ln>
        </p:spPr>
        <p:txBody>
          <a:bodyPr wrap="square">
            <a:spAutoFit/>
          </a:bodyPr>
          <a:lstStyle/>
          <a:p>
            <a:pPr>
              <a:lnSpc>
                <a:spcPts val="3000"/>
              </a:lnSpc>
              <a:buFont typeface="Wingdings" panose="05000000000000000000" pitchFamily="2" charset="2"/>
              <a:buNone/>
            </a:pPr>
            <a:r>
              <a:rPr lang="zh-CN" altLang="en-US" sz="1600" dirty="0">
                <a:solidFill>
                  <a:srgbClr val="FF3300"/>
                </a:solidFill>
              </a:rPr>
              <a:t>案情：</a:t>
            </a:r>
            <a:endParaRPr lang="en-US" altLang="zh-CN" sz="1600" dirty="0">
              <a:solidFill>
                <a:srgbClr val="FF3300"/>
              </a:solidFill>
            </a:endParaRPr>
          </a:p>
          <a:p>
            <a:pPr>
              <a:lnSpc>
                <a:spcPts val="3000"/>
              </a:lnSpc>
            </a:pPr>
            <a:r>
              <a:rPr lang="en-US" altLang="zh-CN" sz="1600" dirty="0">
                <a:latin typeface="+mn-ea"/>
                <a:ea typeface="+mn-ea"/>
              </a:rPr>
              <a:t>   </a:t>
            </a:r>
            <a:r>
              <a:rPr lang="en-US" altLang="zh-CN" sz="1400" dirty="0">
                <a:latin typeface="+mn-ea"/>
                <a:ea typeface="+mn-ea"/>
              </a:rPr>
              <a:t>1</a:t>
            </a:r>
            <a:r>
              <a:rPr lang="zh-CN" altLang="en-US" sz="1400" dirty="0">
                <a:latin typeface="+mn-ea"/>
                <a:ea typeface="+mn-ea"/>
              </a:rPr>
              <a:t>、</a:t>
            </a:r>
            <a:r>
              <a:rPr lang="en-US" altLang="zh-CN" sz="1400" dirty="0">
                <a:latin typeface="+mn-ea"/>
                <a:ea typeface="+mn-ea"/>
              </a:rPr>
              <a:t> 2009</a:t>
            </a:r>
            <a:r>
              <a:rPr lang="zh-CN" altLang="zh-CN" sz="1400" dirty="0">
                <a:latin typeface="+mn-ea"/>
                <a:ea typeface="+mn-ea"/>
              </a:rPr>
              <a:t>年</a:t>
            </a:r>
            <a:r>
              <a:rPr lang="en-US" altLang="zh-CN" sz="1400" dirty="0">
                <a:latin typeface="+mn-ea"/>
                <a:ea typeface="+mn-ea"/>
              </a:rPr>
              <a:t>8</a:t>
            </a:r>
            <a:r>
              <a:rPr lang="zh-CN" altLang="zh-CN" sz="1400" dirty="0">
                <a:latin typeface="+mn-ea"/>
                <a:ea typeface="+mn-ea"/>
              </a:rPr>
              <a:t>月</a:t>
            </a:r>
            <a:r>
              <a:rPr lang="en-US" altLang="zh-CN" sz="1400" dirty="0">
                <a:latin typeface="+mn-ea"/>
                <a:ea typeface="+mn-ea"/>
              </a:rPr>
              <a:t>6</a:t>
            </a:r>
            <a:r>
              <a:rPr lang="zh-CN" altLang="zh-CN" sz="1400" dirty="0">
                <a:latin typeface="+mn-ea"/>
                <a:ea typeface="+mn-ea"/>
              </a:rPr>
              <a:t>日及</a:t>
            </a:r>
            <a:r>
              <a:rPr lang="en-US" altLang="zh-CN" sz="1400" dirty="0">
                <a:latin typeface="+mn-ea"/>
                <a:ea typeface="+mn-ea"/>
              </a:rPr>
              <a:t>2012</a:t>
            </a:r>
            <a:r>
              <a:rPr lang="zh-CN" altLang="zh-CN" sz="1400" dirty="0">
                <a:latin typeface="+mn-ea"/>
                <a:ea typeface="+mn-ea"/>
              </a:rPr>
              <a:t>年</a:t>
            </a:r>
            <a:r>
              <a:rPr lang="en-US" altLang="zh-CN" sz="1400" dirty="0">
                <a:latin typeface="+mn-ea"/>
                <a:ea typeface="+mn-ea"/>
              </a:rPr>
              <a:t>10</a:t>
            </a:r>
            <a:r>
              <a:rPr lang="zh-CN" altLang="zh-CN" sz="1400" dirty="0">
                <a:latin typeface="+mn-ea"/>
                <a:ea typeface="+mn-ea"/>
              </a:rPr>
              <a:t>月</a:t>
            </a:r>
            <a:r>
              <a:rPr lang="en-US" altLang="zh-CN" sz="1400" dirty="0">
                <a:latin typeface="+mn-ea"/>
                <a:ea typeface="+mn-ea"/>
              </a:rPr>
              <a:t>25</a:t>
            </a:r>
            <a:r>
              <a:rPr lang="zh-CN" altLang="zh-CN" sz="1400" dirty="0">
                <a:latin typeface="+mn-ea"/>
                <a:ea typeface="+mn-ea"/>
              </a:rPr>
              <a:t>日，</a:t>
            </a:r>
            <a:r>
              <a:rPr lang="zh-CN" altLang="en-US" sz="1400" dirty="0">
                <a:latin typeface="+mn-ea"/>
                <a:ea typeface="+mn-ea"/>
              </a:rPr>
              <a:t>原单位</a:t>
            </a:r>
            <a:r>
              <a:rPr lang="zh-CN" altLang="zh-CN" sz="1400" dirty="0">
                <a:latin typeface="+mn-ea"/>
                <a:ea typeface="+mn-ea"/>
              </a:rPr>
              <a:t>与</a:t>
            </a:r>
            <a:r>
              <a:rPr lang="zh-CN" altLang="en-US" sz="1400" dirty="0">
                <a:latin typeface="+mn-ea"/>
                <a:ea typeface="+mn-ea"/>
              </a:rPr>
              <a:t>职工</a:t>
            </a:r>
            <a:r>
              <a:rPr lang="zh-CN" altLang="zh-CN" sz="1400" dirty="0">
                <a:latin typeface="+mn-ea"/>
                <a:ea typeface="+mn-ea"/>
              </a:rPr>
              <a:t>徐某先后签订了两份主要内容相同的《保密与不竞争承诺协议书》</a:t>
            </a:r>
            <a:r>
              <a:rPr lang="zh-CN" altLang="en-US" sz="1400" dirty="0">
                <a:latin typeface="+mn-ea"/>
                <a:ea typeface="+mn-ea"/>
              </a:rPr>
              <a:t>，</a:t>
            </a:r>
            <a:r>
              <a:rPr lang="zh-CN" altLang="zh-CN" sz="1400" dirty="0">
                <a:latin typeface="+mn-ea"/>
                <a:ea typeface="+mn-ea"/>
              </a:rPr>
              <a:t>约定了月薪中有人民币</a:t>
            </a:r>
            <a:r>
              <a:rPr lang="en-US" altLang="zh-CN" sz="1400" dirty="0">
                <a:latin typeface="+mn-ea"/>
                <a:ea typeface="+mn-ea"/>
              </a:rPr>
              <a:t>200</a:t>
            </a:r>
            <a:r>
              <a:rPr lang="zh-CN" altLang="zh-CN" sz="1400" dirty="0">
                <a:latin typeface="+mn-ea"/>
                <a:ea typeface="+mn-ea"/>
              </a:rPr>
              <a:t>元作为离职后的竞业限制补偿费，竞业限制违约金为人民币</a:t>
            </a:r>
            <a:r>
              <a:rPr lang="en-US" altLang="zh-CN" sz="1400" dirty="0">
                <a:latin typeface="+mn-ea"/>
                <a:ea typeface="+mn-ea"/>
              </a:rPr>
              <a:t>10</a:t>
            </a:r>
            <a:r>
              <a:rPr lang="zh-CN" altLang="zh-CN" sz="1400" dirty="0">
                <a:latin typeface="+mn-ea"/>
                <a:ea typeface="+mn-ea"/>
              </a:rPr>
              <a:t>万元。</a:t>
            </a:r>
            <a:r>
              <a:rPr lang="zh-CN" altLang="en-US" sz="1400" dirty="0">
                <a:latin typeface="+mn-ea"/>
                <a:ea typeface="+mn-ea"/>
              </a:rPr>
              <a:t>另一份</a:t>
            </a:r>
            <a:r>
              <a:rPr lang="zh-CN" altLang="zh-CN" sz="1400" dirty="0">
                <a:latin typeface="+mn-ea"/>
                <a:ea typeface="+mn-ea"/>
              </a:rPr>
              <a:t>《协议书》中约定了股票期权及限制性股票作为竞业限制对价，违约责任包括损失赔偿责任及员工行使股权所产生的收益</a:t>
            </a:r>
            <a:r>
              <a:rPr lang="zh-CN" altLang="en-US" sz="1400" dirty="0">
                <a:latin typeface="+mn-ea"/>
                <a:ea typeface="+mn-ea"/>
              </a:rPr>
              <a:t>；员工离职后设立了竞争性企业自营同类业务。</a:t>
            </a:r>
            <a:endParaRPr lang="en-US" altLang="zh-CN" sz="1400" dirty="0">
              <a:latin typeface="+mn-ea"/>
              <a:ea typeface="+mn-ea"/>
            </a:endParaRPr>
          </a:p>
          <a:p>
            <a:pPr>
              <a:lnSpc>
                <a:spcPts val="3000"/>
              </a:lnSpc>
              <a:buFont typeface="Wingdings" panose="05000000000000000000" pitchFamily="2" charset="2"/>
              <a:buNone/>
            </a:pPr>
            <a:r>
              <a:rPr lang="en-US" altLang="zh-CN" sz="1400" dirty="0">
                <a:latin typeface="+mn-ea"/>
                <a:ea typeface="+mn-ea"/>
              </a:rPr>
              <a:t>    2</a:t>
            </a:r>
            <a:r>
              <a:rPr lang="zh-CN" altLang="en-US" sz="1400" dirty="0">
                <a:latin typeface="+mn-ea"/>
                <a:ea typeface="+mn-ea"/>
              </a:rPr>
              <a:t>、</a:t>
            </a:r>
            <a:r>
              <a:rPr lang="zh-CN" altLang="zh-CN" sz="1400" dirty="0">
                <a:latin typeface="+mn-ea"/>
                <a:ea typeface="+mn-ea"/>
              </a:rPr>
              <a:t>从仲裁阶段的</a:t>
            </a:r>
            <a:r>
              <a:rPr lang="en-US" altLang="zh-CN" sz="1400" dirty="0">
                <a:latin typeface="+mn-ea"/>
                <a:ea typeface="+mn-ea"/>
              </a:rPr>
              <a:t>“</a:t>
            </a:r>
            <a:r>
              <a:rPr lang="zh-CN" altLang="zh-CN" sz="1400" dirty="0">
                <a:latin typeface="+mn-ea"/>
                <a:ea typeface="+mn-ea"/>
              </a:rPr>
              <a:t>不属于劳动争议受理范围</a:t>
            </a:r>
            <a:r>
              <a:rPr lang="en-US" altLang="zh-CN" sz="1400" dirty="0">
                <a:latin typeface="+mn-ea"/>
                <a:ea typeface="+mn-ea"/>
              </a:rPr>
              <a:t>”</a:t>
            </a:r>
            <a:r>
              <a:rPr lang="zh-CN" altLang="zh-CN" sz="1400" dirty="0">
                <a:latin typeface="+mn-ea"/>
                <a:ea typeface="+mn-ea"/>
              </a:rPr>
              <a:t>而被上海市徐汇仲裁裁定</a:t>
            </a:r>
            <a:r>
              <a:rPr lang="en-US" altLang="zh-CN" sz="1400" dirty="0">
                <a:latin typeface="+mn-ea"/>
                <a:ea typeface="+mn-ea"/>
              </a:rPr>
              <a:t>“</a:t>
            </a:r>
            <a:r>
              <a:rPr lang="zh-CN" altLang="zh-CN" sz="1400" dirty="0">
                <a:latin typeface="+mn-ea"/>
                <a:ea typeface="+mn-ea"/>
              </a:rPr>
              <a:t>不予受理</a:t>
            </a:r>
            <a:r>
              <a:rPr lang="en-US" altLang="zh-CN" sz="1400" dirty="0">
                <a:latin typeface="+mn-ea"/>
                <a:ea typeface="+mn-ea"/>
              </a:rPr>
              <a:t>”</a:t>
            </a:r>
            <a:r>
              <a:rPr lang="zh-CN" altLang="zh-CN" sz="1400" dirty="0">
                <a:latin typeface="+mn-ea"/>
                <a:ea typeface="+mn-ea"/>
              </a:rPr>
              <a:t>，至一审法院判决徐某支付违约金</a:t>
            </a:r>
            <a:r>
              <a:rPr lang="en-US" altLang="zh-CN" sz="1400" dirty="0">
                <a:latin typeface="+mn-ea"/>
                <a:ea typeface="+mn-ea"/>
              </a:rPr>
              <a:t>372.3</a:t>
            </a:r>
            <a:r>
              <a:rPr lang="zh-CN" altLang="zh-CN" sz="1400" dirty="0">
                <a:latin typeface="+mn-ea"/>
                <a:ea typeface="+mn-ea"/>
              </a:rPr>
              <a:t>万元，再至二审法院最终改判徐某支付违约金</a:t>
            </a:r>
            <a:r>
              <a:rPr lang="en-US" altLang="zh-CN" sz="1400" dirty="0">
                <a:latin typeface="+mn-ea"/>
                <a:ea typeface="+mn-ea"/>
              </a:rPr>
              <a:t>1940</a:t>
            </a:r>
            <a:r>
              <a:rPr lang="zh-CN" altLang="zh-CN" sz="1400" dirty="0">
                <a:latin typeface="+mn-ea"/>
                <a:ea typeface="+mn-ea"/>
              </a:rPr>
              <a:t>余万，案情一波三折，并创下此类案件赔偿金额之最</a:t>
            </a:r>
            <a:r>
              <a:rPr lang="zh-CN" altLang="en-US" sz="1400" dirty="0">
                <a:latin typeface="+mn-ea"/>
                <a:ea typeface="+mn-ea"/>
              </a:rPr>
              <a:t>。</a:t>
            </a:r>
            <a:endParaRPr lang="en-US" altLang="zh-CN" sz="1400" dirty="0">
              <a:latin typeface="+mn-ea"/>
              <a:ea typeface="+mn-ea"/>
            </a:endParaRPr>
          </a:p>
        </p:txBody>
      </p:sp>
      <p:pic>
        <p:nvPicPr>
          <p:cNvPr id="4" name="图片 3"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7" name="图片 6"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4"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985" y="243231"/>
            <a:ext cx="8621713"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cxnSp>
        <p:nvCxnSpPr>
          <p:cNvPr id="2" name="直接连接符 1"/>
          <p:cNvCxnSpPr/>
          <p:nvPr/>
        </p:nvCxnSpPr>
        <p:spPr>
          <a:xfrm flipV="1">
            <a:off x="795338" y="1243013"/>
            <a:ext cx="5064125" cy="3175"/>
          </a:xfrm>
          <a:prstGeom prst="line">
            <a:avLst/>
          </a:prstGeom>
          <a:ln w="28575" cmpd="sng">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125538" y="633413"/>
            <a:ext cx="492125" cy="598487"/>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solidFill>
                  <a:srgbClr val="FF0000"/>
                </a:solidFill>
              </a:rPr>
              <a:t>解析</a:t>
            </a:r>
            <a:endParaRPr lang="zh-CN" altLang="en-US" sz="2000" dirty="0">
              <a:solidFill>
                <a:srgbClr val="FF0000"/>
              </a:solidFill>
            </a:endParaRPr>
          </a:p>
        </p:txBody>
      </p:sp>
      <p:sp>
        <p:nvSpPr>
          <p:cNvPr id="14" name="Title 4"/>
          <p:cNvSpPr txBox="1"/>
          <p:nvPr/>
        </p:nvSpPr>
        <p:spPr>
          <a:xfrm>
            <a:off x="1672590" y="730885"/>
            <a:ext cx="6848475" cy="404495"/>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fontAlgn="auto">
              <a:spcAft>
                <a:spcPts val="0"/>
              </a:spcAft>
              <a:defRPr/>
            </a:pPr>
            <a:r>
              <a:rPr lang="zh-CN" altLang="en-US" sz="1800" b="1" dirty="0">
                <a:solidFill>
                  <a:srgbClr val="FF0000"/>
                </a:solidFill>
                <a:latin typeface="楷体" panose="02010609060101010101" pitchFamily="49" charset="-122"/>
                <a:ea typeface="楷体" panose="02010609060101010101" pitchFamily="49" charset="-122"/>
                <a:cs typeface="+mn-ea"/>
                <a:sym typeface="+mn-lt"/>
              </a:rPr>
              <a:t>（一）</a:t>
            </a:r>
            <a:r>
              <a:rPr lang="zh-CN" altLang="en-US" sz="1800" b="1" dirty="0">
                <a:latin typeface="楷体" panose="02010609060101010101" pitchFamily="49" charset="-122"/>
                <a:ea typeface="楷体" panose="02010609060101010101" pitchFamily="49" charset="-122"/>
                <a:cs typeface="+mn-ea"/>
                <a:sym typeface="+mn-lt"/>
              </a:rPr>
              <a:t>【案例一】——</a:t>
            </a:r>
            <a:r>
              <a:rPr lang="zh-CN" altLang="en-US" sz="1200" dirty="0">
                <a:solidFill>
                  <a:srgbClr val="FF0000"/>
                </a:solidFill>
              </a:rPr>
              <a:t>海舟公司损失</a:t>
            </a:r>
            <a:r>
              <a:rPr lang="zh-CN" altLang="en-US" sz="1350" dirty="0"/>
              <a:t>诉某职工竞业限制纠纷案</a:t>
            </a:r>
            <a:endParaRPr lang="zh-CN" altLang="en-US" sz="1350" b="1" dirty="0">
              <a:latin typeface="楷体" panose="02010609060101010101" pitchFamily="49" charset="-122"/>
              <a:ea typeface="楷体" panose="02010609060101010101" pitchFamily="49" charset="-122"/>
              <a:cs typeface="+mn-ea"/>
              <a:sym typeface="+mn-lt"/>
            </a:endParaRPr>
          </a:p>
        </p:txBody>
      </p:sp>
      <p:sp>
        <p:nvSpPr>
          <p:cNvPr id="6" name="文本框 5"/>
          <p:cNvSpPr txBox="1">
            <a:spLocks noChangeArrowheads="1"/>
          </p:cNvSpPr>
          <p:nvPr/>
        </p:nvSpPr>
        <p:spPr bwMode="auto">
          <a:xfrm>
            <a:off x="952500" y="1546225"/>
            <a:ext cx="7489825" cy="3385542"/>
          </a:xfrm>
          <a:prstGeom prst="rect">
            <a:avLst/>
          </a:prstGeom>
          <a:noFill/>
          <a:ln w="9525">
            <a:noFill/>
            <a:miter lim="800000"/>
          </a:ln>
        </p:spPr>
        <p:txBody>
          <a:bodyPr>
            <a:spAutoFit/>
          </a:bodyPr>
          <a:lstStyle/>
          <a:p>
            <a:r>
              <a:rPr lang="en-US" altLang="zh-CN" sz="1400" dirty="0"/>
              <a:t>      1</a:t>
            </a:r>
            <a:r>
              <a:rPr lang="zh-CN" altLang="en-US" sz="1400" dirty="0"/>
              <a:t>、</a:t>
            </a:r>
            <a:r>
              <a:rPr lang="zh-CN" altLang="zh-CN" sz="1400" dirty="0"/>
              <a:t>根据沪高法</a:t>
            </a:r>
            <a:r>
              <a:rPr lang="en-US" altLang="zh-CN" sz="1400" dirty="0"/>
              <a:t>[2009]73</a:t>
            </a:r>
            <a:r>
              <a:rPr lang="zh-CN" altLang="zh-CN" sz="1400" dirty="0"/>
              <a:t>号文第</a:t>
            </a:r>
            <a:r>
              <a:rPr lang="en-US" altLang="zh-CN" sz="1400" dirty="0"/>
              <a:t>7</a:t>
            </a:r>
            <a:r>
              <a:rPr lang="zh-CN" altLang="zh-CN" sz="1400" dirty="0"/>
              <a:t>条关于</a:t>
            </a:r>
            <a:r>
              <a:rPr lang="en-US" altLang="zh-CN" sz="1400" dirty="0"/>
              <a:t>“</a:t>
            </a:r>
            <a:r>
              <a:rPr lang="zh-CN" altLang="zh-CN" sz="1400" dirty="0"/>
              <a:t>特殊待遇</a:t>
            </a:r>
            <a:r>
              <a:rPr lang="en-US" altLang="zh-CN" sz="1400" dirty="0"/>
              <a:t>”</a:t>
            </a:r>
            <a:r>
              <a:rPr lang="zh-CN" altLang="zh-CN" sz="1400" dirty="0"/>
              <a:t>的认定规则，考虑到上海本地的司法实践，更倾向于支持认可</a:t>
            </a:r>
            <a:r>
              <a:rPr lang="en-US" altLang="zh-CN" sz="1400" dirty="0"/>
              <a:t>“</a:t>
            </a:r>
            <a:r>
              <a:rPr lang="zh-CN" altLang="zh-CN" sz="1400" dirty="0">
                <a:solidFill>
                  <a:srgbClr val="FF0000"/>
                </a:solidFill>
              </a:rPr>
              <a:t>用人单位给予劳动者价值较高的财务，如汽车、房屋或住房补贴等特殊待遇的，属于预付性质</a:t>
            </a:r>
            <a:r>
              <a:rPr lang="en-US" altLang="zh-CN" sz="1400" dirty="0">
                <a:solidFill>
                  <a:srgbClr val="FF0000"/>
                </a:solidFill>
              </a:rPr>
              <a:t>”</a:t>
            </a:r>
            <a:r>
              <a:rPr lang="zh-CN" altLang="zh-CN" sz="1400" dirty="0">
                <a:solidFill>
                  <a:srgbClr val="FF0000"/>
                </a:solidFill>
              </a:rPr>
              <a:t>。</a:t>
            </a:r>
            <a:endParaRPr lang="en-US" altLang="zh-CN" sz="1400" dirty="0">
              <a:solidFill>
                <a:srgbClr val="FF0000"/>
              </a:solidFill>
            </a:endParaRPr>
          </a:p>
          <a:p>
            <a:endParaRPr lang="en-US" altLang="zh-CN" sz="1400" dirty="0"/>
          </a:p>
          <a:p>
            <a:r>
              <a:rPr lang="en-US" altLang="zh-CN" sz="1400" dirty="0"/>
              <a:t>       2</a:t>
            </a:r>
            <a:r>
              <a:rPr lang="zh-CN" altLang="en-US" sz="1400" dirty="0"/>
              <a:t>、</a:t>
            </a:r>
            <a:r>
              <a:rPr lang="zh-CN" altLang="zh-CN" sz="1400" dirty="0"/>
              <a:t>两份法律文件均是对员工竞业限制补偿金和违约金的约定，但文件前后缺乏应有之衔接，对不一致内容的效力优先等级适用上亦缺乏明确约定。这也成为员工在庭审中的有力抗辩点，认为《协议书》当属无效，不应以限制性股票的收益作为违约金的计算标准。即便其违反竞业限制义务，相应的违约金亦应以劳动合同中约定的违约金</a:t>
            </a:r>
            <a:r>
              <a:rPr lang="en-US" altLang="zh-CN" sz="1400" dirty="0"/>
              <a:t>10</a:t>
            </a:r>
            <a:r>
              <a:rPr lang="zh-CN" altLang="zh-CN" sz="1400" dirty="0"/>
              <a:t>万元作为支付依据。如若法院最终认可劳动合同中的违约金条款，势必导致本案结果</a:t>
            </a:r>
            <a:r>
              <a:rPr lang="en-US" altLang="zh-CN" sz="1400" dirty="0"/>
              <a:t>“</a:t>
            </a:r>
            <a:r>
              <a:rPr lang="zh-CN" altLang="zh-CN" sz="1400" dirty="0"/>
              <a:t>天壤之别</a:t>
            </a:r>
            <a:r>
              <a:rPr lang="en-US" altLang="zh-CN" sz="1400" dirty="0"/>
              <a:t>”</a:t>
            </a:r>
            <a:r>
              <a:rPr lang="zh-CN" altLang="zh-CN" sz="1400" dirty="0"/>
              <a:t>。</a:t>
            </a:r>
            <a:endParaRPr lang="zh-CN" altLang="zh-CN" sz="1400" dirty="0"/>
          </a:p>
          <a:p>
            <a:r>
              <a:rPr lang="en-US" altLang="zh-CN" sz="1400" dirty="0"/>
              <a:t> </a:t>
            </a:r>
            <a:endParaRPr lang="zh-CN" altLang="zh-CN" sz="1400" dirty="0"/>
          </a:p>
          <a:p>
            <a:r>
              <a:rPr lang="en-US" altLang="zh-CN" sz="1400" dirty="0"/>
              <a:t>       3</a:t>
            </a:r>
            <a:r>
              <a:rPr lang="zh-CN" altLang="en-US" sz="1400" dirty="0"/>
              <a:t>、</a:t>
            </a:r>
            <a:r>
              <a:rPr lang="zh-CN" altLang="zh-CN" sz="1400" dirty="0"/>
              <a:t>本案中，竞业限制与股权激励进行捆绑及混用，暂且不论股票及期权是否可以作为竞业限制的补偿对价，即便成立，在仲裁、诉讼过程中是否亦可能要求用人单位举证证明那一部分是激励对价，哪一部分是竞业限制补偿的对价，员工违反竞业限制义务的违约金是否亦相应按比例进行返还，亦存疑。</a:t>
            </a:r>
            <a:endParaRPr lang="zh-CN" altLang="zh-CN" sz="1400" dirty="0"/>
          </a:p>
          <a:p>
            <a:endParaRPr lang="zh-CN" altLang="zh-CN" dirty="0"/>
          </a:p>
        </p:txBody>
      </p:sp>
      <p:pic>
        <p:nvPicPr>
          <p:cNvPr id="4" name="图片 3"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7" name="图片 6"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4"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985" y="291783"/>
            <a:ext cx="8621713"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cxnSp>
        <p:nvCxnSpPr>
          <p:cNvPr id="2" name="直接连接符 1"/>
          <p:cNvCxnSpPr/>
          <p:nvPr/>
        </p:nvCxnSpPr>
        <p:spPr>
          <a:xfrm flipV="1">
            <a:off x="795338" y="1243013"/>
            <a:ext cx="5064125" cy="3175"/>
          </a:xfrm>
          <a:prstGeom prst="line">
            <a:avLst/>
          </a:prstGeom>
          <a:ln w="28575" cmpd="sng">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125538" y="633413"/>
            <a:ext cx="492125" cy="598487"/>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solidFill>
                  <a:srgbClr val="FF0000"/>
                </a:solidFill>
              </a:rPr>
              <a:t>解析</a:t>
            </a:r>
            <a:endParaRPr lang="zh-CN" altLang="en-US" sz="2000" dirty="0">
              <a:solidFill>
                <a:srgbClr val="FF0000"/>
              </a:solidFill>
            </a:endParaRPr>
          </a:p>
        </p:txBody>
      </p:sp>
      <p:sp>
        <p:nvSpPr>
          <p:cNvPr id="14" name="Title 4"/>
          <p:cNvSpPr txBox="1"/>
          <p:nvPr/>
        </p:nvSpPr>
        <p:spPr>
          <a:xfrm>
            <a:off x="1672590" y="730885"/>
            <a:ext cx="6848475" cy="404495"/>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fontAlgn="auto">
              <a:spcAft>
                <a:spcPts val="0"/>
              </a:spcAft>
              <a:defRPr/>
            </a:pPr>
            <a:r>
              <a:rPr lang="zh-CN" altLang="en-US" sz="1800" b="1" dirty="0">
                <a:solidFill>
                  <a:srgbClr val="FF0000"/>
                </a:solidFill>
                <a:latin typeface="楷体" panose="02010609060101010101" pitchFamily="49" charset="-122"/>
                <a:ea typeface="楷体" panose="02010609060101010101" pitchFamily="49" charset="-122"/>
                <a:cs typeface="+mn-ea"/>
                <a:sym typeface="+mn-lt"/>
              </a:rPr>
              <a:t>（一）</a:t>
            </a:r>
            <a:r>
              <a:rPr lang="zh-CN" altLang="en-US" sz="1800" b="1" dirty="0">
                <a:latin typeface="楷体" panose="02010609060101010101" pitchFamily="49" charset="-122"/>
                <a:ea typeface="楷体" panose="02010609060101010101" pitchFamily="49" charset="-122"/>
                <a:cs typeface="+mn-ea"/>
                <a:sym typeface="+mn-lt"/>
              </a:rPr>
              <a:t>【案例九】——</a:t>
            </a:r>
            <a:r>
              <a:rPr lang="zh-CN" altLang="en-US" sz="1350" dirty="0"/>
              <a:t>福建某网络科技有限公司诉某职工竞业限制纠纷案</a:t>
            </a:r>
            <a:endParaRPr lang="zh-CN" altLang="en-US" sz="1350" b="1" dirty="0">
              <a:latin typeface="楷体" panose="02010609060101010101" pitchFamily="49" charset="-122"/>
              <a:ea typeface="楷体" panose="02010609060101010101" pitchFamily="49" charset="-122"/>
              <a:cs typeface="+mn-ea"/>
              <a:sym typeface="+mn-lt"/>
            </a:endParaRPr>
          </a:p>
        </p:txBody>
      </p:sp>
      <p:sp>
        <p:nvSpPr>
          <p:cNvPr id="6" name="文本框 5"/>
          <p:cNvSpPr txBox="1">
            <a:spLocks noChangeArrowheads="1"/>
          </p:cNvSpPr>
          <p:nvPr/>
        </p:nvSpPr>
        <p:spPr bwMode="auto">
          <a:xfrm>
            <a:off x="481927" y="1135380"/>
            <a:ext cx="8302428" cy="3508781"/>
          </a:xfrm>
          <a:prstGeom prst="rect">
            <a:avLst/>
          </a:prstGeom>
          <a:noFill/>
          <a:ln w="9525">
            <a:noFill/>
            <a:miter lim="800000"/>
          </a:ln>
        </p:spPr>
        <p:txBody>
          <a:bodyPr wrap="square">
            <a:spAutoFit/>
          </a:bodyPr>
          <a:lstStyle/>
          <a:p>
            <a:pPr>
              <a:lnSpc>
                <a:spcPts val="3000"/>
              </a:lnSpc>
              <a:buFont typeface="Wingdings" panose="05000000000000000000" pitchFamily="2" charset="2"/>
              <a:buNone/>
            </a:pPr>
            <a:r>
              <a:rPr lang="zh-CN" altLang="en-US" sz="1600" dirty="0">
                <a:solidFill>
                  <a:srgbClr val="FF3300"/>
                </a:solidFill>
              </a:rPr>
              <a:t>案情：</a:t>
            </a:r>
            <a:endParaRPr lang="en-US" altLang="zh-CN" sz="1600" dirty="0">
              <a:solidFill>
                <a:srgbClr val="FF3300"/>
              </a:solidFill>
            </a:endParaRPr>
          </a:p>
          <a:p>
            <a:pPr>
              <a:lnSpc>
                <a:spcPts val="3000"/>
              </a:lnSpc>
              <a:buFont typeface="Wingdings" panose="05000000000000000000" pitchFamily="2" charset="2"/>
              <a:buNone/>
            </a:pPr>
            <a:r>
              <a:rPr lang="en-US" altLang="zh-CN" sz="1600" dirty="0"/>
              <a:t>      1</a:t>
            </a:r>
            <a:r>
              <a:rPr lang="zh-CN" altLang="en-US" sz="1600" dirty="0"/>
              <a:t>、双方签署</a:t>
            </a:r>
            <a:r>
              <a:rPr lang="en-US" altLang="zh-CN" sz="1600" dirty="0"/>
              <a:t>《</a:t>
            </a:r>
            <a:r>
              <a:rPr lang="zh-CN" altLang="en-US" sz="1600" dirty="0"/>
              <a:t>技术核心员工责任条款</a:t>
            </a:r>
            <a:r>
              <a:rPr lang="en-US" altLang="zh-CN" sz="1600" dirty="0"/>
              <a:t>》</a:t>
            </a:r>
            <a:r>
              <a:rPr lang="zh-CN" altLang="en-US" sz="1600" dirty="0"/>
              <a:t>、</a:t>
            </a:r>
            <a:r>
              <a:rPr lang="en-US" altLang="zh-CN" sz="1600" dirty="0"/>
              <a:t>《</a:t>
            </a:r>
            <a:r>
              <a:rPr lang="zh-CN" altLang="en-US" sz="1600" dirty="0"/>
              <a:t>员工保密协议</a:t>
            </a:r>
            <a:r>
              <a:rPr lang="en-US" altLang="zh-CN" sz="1600" dirty="0"/>
              <a:t>》</a:t>
            </a:r>
            <a:r>
              <a:rPr lang="zh-CN" altLang="en-US" sz="1600" dirty="0"/>
              <a:t>，就保守技术秘密和其他商业秘密作出权利义务约定，其中约定：“职工如违反本合同任何一款，应当一次性向用人单位支付违约金</a:t>
            </a:r>
            <a:r>
              <a:rPr lang="en-US" altLang="zh-CN" sz="1600" dirty="0"/>
              <a:t>10</a:t>
            </a:r>
            <a:r>
              <a:rPr lang="zh-CN" altLang="en-US" sz="1600" dirty="0"/>
              <a:t>万元</a:t>
            </a:r>
            <a:r>
              <a:rPr lang="en-US" altLang="zh-CN" sz="1600" dirty="0"/>
              <a:t>……”</a:t>
            </a:r>
            <a:r>
              <a:rPr lang="zh-CN" altLang="en-US" sz="1600" dirty="0"/>
              <a:t>同日，还签订了</a:t>
            </a:r>
            <a:r>
              <a:rPr lang="en-US" altLang="zh-CN" sz="1600" dirty="0"/>
              <a:t>《</a:t>
            </a:r>
            <a:r>
              <a:rPr lang="zh-CN" altLang="en-US" sz="1600" dirty="0"/>
              <a:t>竞业限制合同</a:t>
            </a:r>
            <a:r>
              <a:rPr lang="en-US" altLang="zh-CN" sz="1600" dirty="0"/>
              <a:t>》</a:t>
            </a:r>
            <a:r>
              <a:rPr lang="zh-CN" altLang="en-US" sz="1600" dirty="0"/>
              <a:t>，约定</a:t>
            </a:r>
            <a:r>
              <a:rPr lang="en-US" altLang="zh-CN" sz="1600" dirty="0"/>
              <a:t>36</a:t>
            </a:r>
            <a:r>
              <a:rPr lang="zh-CN" altLang="en-US" sz="1600" dirty="0"/>
              <a:t>万元；</a:t>
            </a:r>
            <a:endParaRPr lang="en-US" altLang="zh-CN" sz="1600" dirty="0"/>
          </a:p>
          <a:p>
            <a:pPr>
              <a:lnSpc>
                <a:spcPts val="3000"/>
              </a:lnSpc>
              <a:buFont typeface="Wingdings" panose="05000000000000000000" pitchFamily="2" charset="2"/>
              <a:buNone/>
            </a:pPr>
            <a:r>
              <a:rPr lang="en-US" altLang="zh-CN" sz="1500" dirty="0">
                <a:latin typeface="Calibri" panose="020F0502020204030204" charset="0"/>
              </a:rPr>
              <a:t>         2</a:t>
            </a:r>
            <a:r>
              <a:rPr lang="zh-CN" altLang="en-US" sz="1500" dirty="0">
                <a:latin typeface="Calibri" panose="020F0502020204030204" charset="0"/>
              </a:rPr>
              <a:t>、</a:t>
            </a:r>
            <a:r>
              <a:rPr lang="en-US" altLang="zh-CN" sz="1600" dirty="0"/>
              <a:t>2015</a:t>
            </a:r>
            <a:r>
              <a:rPr lang="zh-CN" altLang="en-US" sz="1600" dirty="0"/>
              <a:t>年</a:t>
            </a:r>
            <a:r>
              <a:rPr lang="en-US" altLang="zh-CN" sz="1600" dirty="0"/>
              <a:t>3</a:t>
            </a:r>
            <a:r>
              <a:rPr lang="zh-CN" altLang="en-US" sz="1600" dirty="0"/>
              <a:t>月</a:t>
            </a:r>
            <a:r>
              <a:rPr lang="en-US" altLang="zh-CN" sz="1600" dirty="0"/>
              <a:t>9</a:t>
            </a:r>
            <a:r>
              <a:rPr lang="zh-CN" altLang="en-US" sz="1600" dirty="0"/>
              <a:t>日，职工与公司的其他几个技术核心员工作为股东或发起人成立网络科技有限公司。该公司经营范围为：计算机网络及计算机软件技术开发、技术服务、技术转让及技术咨询；动漫的设计、制作，游戏的开发、设计与销售；美术设计、制作；计算机系统集成；产品包装设计；次日辞职，原用人单位未支付补偿金；</a:t>
            </a:r>
            <a:endParaRPr lang="en-US" altLang="zh-CN" sz="1600" dirty="0"/>
          </a:p>
          <a:p>
            <a:pPr>
              <a:lnSpc>
                <a:spcPts val="3000"/>
              </a:lnSpc>
              <a:buFont typeface="Wingdings" panose="05000000000000000000" pitchFamily="2" charset="2"/>
              <a:buNone/>
            </a:pPr>
            <a:r>
              <a:rPr lang="en-US" altLang="zh-CN" sz="1600" dirty="0">
                <a:latin typeface="Calibri" panose="020F0502020204030204" charset="0"/>
              </a:rPr>
              <a:t>        3</a:t>
            </a:r>
            <a:r>
              <a:rPr lang="zh-CN" altLang="en-US" sz="1600" dirty="0">
                <a:latin typeface="Calibri" panose="020F0502020204030204" charset="0"/>
              </a:rPr>
              <a:t>、判决职工</a:t>
            </a:r>
            <a:r>
              <a:rPr lang="zh-CN" altLang="en-US" sz="1400" dirty="0"/>
              <a:t>应向原用人单位支付竞业限制违约金</a:t>
            </a:r>
            <a:r>
              <a:rPr lang="en-US" altLang="zh-CN" sz="1400" dirty="0"/>
              <a:t>10</a:t>
            </a:r>
            <a:r>
              <a:rPr lang="zh-CN" altLang="en-US" sz="1400" dirty="0"/>
              <a:t>万元。</a:t>
            </a:r>
            <a:endParaRPr lang="en-US" altLang="zh-CN" sz="1500" dirty="0">
              <a:latin typeface="Calibri" panose="020F0502020204030204" charset="0"/>
            </a:endParaRPr>
          </a:p>
        </p:txBody>
      </p:sp>
      <p:pic>
        <p:nvPicPr>
          <p:cNvPr id="4" name="图片 3"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7" name="图片 6"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91783"/>
            <a:ext cx="8623300"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449263" y="1204112"/>
            <a:ext cx="8168755" cy="3415030"/>
          </a:xfrm>
          <a:prstGeom prst="rect">
            <a:avLst/>
          </a:prstGeom>
          <a:noFill/>
          <a:ln w="9525">
            <a:noFill/>
            <a:miter lim="800000"/>
          </a:ln>
        </p:spPr>
        <p:txBody>
          <a:bodyPr wrap="square">
            <a:spAutoFit/>
          </a:bodyPr>
          <a:lstStyle/>
          <a:p>
            <a:pPr>
              <a:lnSpc>
                <a:spcPct val="150000"/>
              </a:lnSpc>
            </a:pPr>
            <a:r>
              <a:rPr sz="1600" dirty="0">
                <a:latin typeface="仿宋" panose="02010609060101010101" charset="-122"/>
                <a:ea typeface="仿宋" panose="02010609060101010101" charset="-122"/>
                <a:cs typeface="仿宋" panose="02010609060101010101" charset="-122"/>
              </a:rPr>
              <a:t>（1）秘密性</a:t>
            </a:r>
            <a:endParaRPr sz="1600" dirty="0">
              <a:latin typeface="仿宋" panose="02010609060101010101" charset="-122"/>
              <a:ea typeface="仿宋" panose="02010609060101010101" charset="-122"/>
              <a:cs typeface="仿宋" panose="02010609060101010101" charset="-122"/>
            </a:endParaRPr>
          </a:p>
          <a:p>
            <a:pPr>
              <a:lnSpc>
                <a:spcPct val="150000"/>
              </a:lnSpc>
            </a:pPr>
            <a:r>
              <a:rPr lang="en-US" sz="1600" dirty="0">
                <a:latin typeface="仿宋" panose="02010609060101010101" charset="-122"/>
                <a:ea typeface="仿宋" panose="02010609060101010101" charset="-122"/>
                <a:cs typeface="仿宋" panose="02010609060101010101" charset="-122"/>
              </a:rPr>
              <a:t>    </a:t>
            </a:r>
            <a:r>
              <a:rPr sz="1600" dirty="0">
                <a:latin typeface="仿宋" panose="02010609060101010101" charset="-122"/>
                <a:ea typeface="仿宋" panose="02010609060101010101" charset="-122"/>
                <a:cs typeface="仿宋" panose="02010609060101010101" charset="-122"/>
              </a:rPr>
              <a:t>秘密性，即不为公众所知悉。根据《最高人民法院关于审理不正当竞争民事案件应用法律若干问题的解释》</a:t>
            </a:r>
            <a:r>
              <a:rPr lang="zh-CN" sz="1600" dirty="0">
                <a:latin typeface="仿宋" panose="02010609060101010101" charset="-122"/>
                <a:ea typeface="仿宋" panose="02010609060101010101" charset="-122"/>
                <a:cs typeface="仿宋" panose="02010609060101010101" charset="-122"/>
              </a:rPr>
              <a:t>（</a:t>
            </a:r>
            <a:r>
              <a:rPr lang="en-US" altLang="zh-CN" sz="1600" dirty="0">
                <a:latin typeface="仿宋" panose="02010609060101010101" charset="-122"/>
                <a:ea typeface="仿宋" panose="02010609060101010101" charset="-122"/>
                <a:cs typeface="仿宋" panose="02010609060101010101" charset="-122"/>
              </a:rPr>
              <a:t>2022</a:t>
            </a:r>
            <a:r>
              <a:rPr lang="zh-CN" altLang="en-US" sz="1600" dirty="0">
                <a:latin typeface="仿宋" panose="02010609060101010101" charset="-122"/>
                <a:ea typeface="仿宋" panose="02010609060101010101" charset="-122"/>
                <a:cs typeface="仿宋" panose="02010609060101010101" charset="-122"/>
              </a:rPr>
              <a:t>年</a:t>
            </a:r>
            <a:r>
              <a:rPr sz="1600" dirty="0">
                <a:latin typeface="仿宋" panose="02010609060101010101" charset="-122"/>
                <a:ea typeface="仿宋" panose="02010609060101010101" charset="-122"/>
                <a:cs typeface="仿宋" panose="02010609060101010101" charset="-122"/>
              </a:rPr>
              <a:t>第九条第一款的规定，不为公众所知悉是指有关信息不为其所属领域的相关人员普遍知悉和容易获得。</a:t>
            </a:r>
            <a:endParaRPr sz="1600" dirty="0">
              <a:latin typeface="仿宋" panose="02010609060101010101" charset="-122"/>
              <a:ea typeface="仿宋" panose="02010609060101010101" charset="-122"/>
              <a:cs typeface="仿宋" panose="02010609060101010101" charset="-122"/>
            </a:endParaRPr>
          </a:p>
          <a:p>
            <a:pPr>
              <a:lnSpc>
                <a:spcPct val="150000"/>
              </a:lnSpc>
            </a:pPr>
            <a:r>
              <a:rPr lang="en-US" sz="1600" dirty="0">
                <a:latin typeface="仿宋" panose="02010609060101010101" charset="-122"/>
                <a:ea typeface="仿宋" panose="02010609060101010101" charset="-122"/>
                <a:cs typeface="仿宋" panose="02010609060101010101" charset="-122"/>
              </a:rPr>
              <a:t>   </a:t>
            </a:r>
            <a:r>
              <a:rPr sz="1600" dirty="0">
                <a:latin typeface="仿宋" panose="02010609060101010101" charset="-122"/>
                <a:ea typeface="仿宋" panose="02010609060101010101" charset="-122"/>
                <a:cs typeface="仿宋" panose="02010609060101010101" charset="-122"/>
              </a:rPr>
              <a:t>“不为公众所知悉”应具有两方面的内容：</a:t>
            </a:r>
            <a:endParaRPr sz="1600" dirty="0">
              <a:latin typeface="仿宋" panose="02010609060101010101" charset="-122"/>
              <a:ea typeface="仿宋" panose="02010609060101010101" charset="-122"/>
              <a:cs typeface="仿宋" panose="02010609060101010101" charset="-122"/>
            </a:endParaRPr>
          </a:p>
          <a:p>
            <a:pPr>
              <a:lnSpc>
                <a:spcPct val="150000"/>
              </a:lnSpc>
            </a:pPr>
            <a:r>
              <a:rPr sz="1600" dirty="0">
                <a:latin typeface="仿宋" panose="02010609060101010101" charset="-122"/>
                <a:ea typeface="仿宋" panose="02010609060101010101" charset="-122"/>
                <a:cs typeface="仿宋" panose="02010609060101010101" charset="-122"/>
              </a:rPr>
              <a:t> </a:t>
            </a:r>
            <a:r>
              <a:rPr lang="en-US" sz="1600" dirty="0">
                <a:latin typeface="仿宋" panose="02010609060101010101" charset="-122"/>
                <a:ea typeface="仿宋" panose="02010609060101010101" charset="-122"/>
                <a:cs typeface="仿宋" panose="02010609060101010101" charset="-122"/>
              </a:rPr>
              <a:t>   </a:t>
            </a:r>
            <a:r>
              <a:rPr sz="1600" dirty="0">
                <a:latin typeface="仿宋" panose="02010609060101010101" charset="-122"/>
                <a:ea typeface="仿宋" panose="02010609060101010101" charset="-122"/>
                <a:cs typeface="仿宋" panose="02010609060101010101" charset="-122"/>
              </a:rPr>
              <a:t>第一，商业秘密应该不为所属领域的相关人员普遍知悉，即商业秘密未被相关公开出版物所披露，不属于公知技术或公知信息；</a:t>
            </a:r>
            <a:endParaRPr sz="1600" dirty="0">
              <a:latin typeface="仿宋" panose="02010609060101010101" charset="-122"/>
              <a:ea typeface="仿宋" panose="02010609060101010101" charset="-122"/>
              <a:cs typeface="仿宋" panose="02010609060101010101" charset="-122"/>
            </a:endParaRPr>
          </a:p>
          <a:p>
            <a:pPr>
              <a:lnSpc>
                <a:spcPct val="150000"/>
              </a:lnSpc>
            </a:pPr>
            <a:r>
              <a:rPr sz="1600" dirty="0">
                <a:latin typeface="仿宋" panose="02010609060101010101" charset="-122"/>
                <a:ea typeface="仿宋" panose="02010609060101010101" charset="-122"/>
                <a:cs typeface="仿宋" panose="02010609060101010101" charset="-122"/>
              </a:rPr>
              <a:t> </a:t>
            </a:r>
            <a:r>
              <a:rPr lang="en-US" sz="1600" dirty="0">
                <a:latin typeface="仿宋" panose="02010609060101010101" charset="-122"/>
                <a:ea typeface="仿宋" panose="02010609060101010101" charset="-122"/>
                <a:cs typeface="仿宋" panose="02010609060101010101" charset="-122"/>
              </a:rPr>
              <a:t>   </a:t>
            </a:r>
            <a:r>
              <a:rPr sz="1600" dirty="0">
                <a:latin typeface="仿宋" panose="02010609060101010101" charset="-122"/>
                <a:ea typeface="仿宋" panose="02010609060101010101" charset="-122"/>
                <a:cs typeface="仿宋" panose="02010609060101010101" charset="-122"/>
              </a:rPr>
              <a:t>第二，商业秘密是不容易获得的，即需要投入大量的研发资金、人力、智力和物力才能获得。</a:t>
            </a:r>
            <a:endParaRPr sz="1600" dirty="0">
              <a:latin typeface="仿宋" panose="02010609060101010101" charset="-122"/>
              <a:ea typeface="仿宋" panose="02010609060101010101" charset="-122"/>
              <a:cs typeface="仿宋" panose="02010609060101010101" charset="-122"/>
            </a:endParaRPr>
          </a:p>
        </p:txBody>
      </p:sp>
      <p:sp>
        <p:nvSpPr>
          <p:cNvPr id="13" name="流程图: 可选过程 12"/>
          <p:cNvSpPr/>
          <p:nvPr/>
        </p:nvSpPr>
        <p:spPr>
          <a:xfrm>
            <a:off x="449580" y="522605"/>
            <a:ext cx="4299585" cy="712470"/>
          </a:xfrm>
          <a:prstGeom prst="flowChartAlternateProcess">
            <a:avLst/>
          </a:prstGeom>
          <a:noFill/>
          <a:ln w="12700" cmpd="sng">
            <a:solidFill>
              <a:srgbClr val="CCE0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latin typeface="+mn-ea"/>
            </a:endParaRPr>
          </a:p>
        </p:txBody>
      </p:sp>
      <p:sp>
        <p:nvSpPr>
          <p:cNvPr id="2" name="文本框 1"/>
          <p:cNvSpPr txBox="1">
            <a:spLocks noChangeArrowheads="1"/>
          </p:cNvSpPr>
          <p:nvPr/>
        </p:nvSpPr>
        <p:spPr bwMode="auto">
          <a:xfrm>
            <a:off x="365125" y="688975"/>
            <a:ext cx="383222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商业秘密认定</a:t>
            </a:r>
            <a:r>
              <a:rPr lang="en-US" altLang="zh-CN"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秘密性</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374650"/>
            <a:ext cx="1401445" cy="355600"/>
          </a:xfrm>
          <a:prstGeom prst="rect">
            <a:avLst/>
          </a:prstGeom>
        </p:spPr>
      </p:pic>
      <p:pic>
        <p:nvPicPr>
          <p:cNvPr id="4" name="图片 3" descr="议和网logo"/>
          <p:cNvPicPr>
            <a:picLocks noChangeAspect="1"/>
          </p:cNvPicPr>
          <p:nvPr/>
        </p:nvPicPr>
        <p:blipFill>
          <a:blip r:embed="rId3"/>
          <a:stretch>
            <a:fillRect/>
          </a:stretch>
        </p:blipFill>
        <p:spPr>
          <a:xfrm>
            <a:off x="5989955" y="32956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bldLvl="0" animBg="1"/>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985" y="243231"/>
            <a:ext cx="8621713"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cxnSp>
        <p:nvCxnSpPr>
          <p:cNvPr id="2" name="直接连接符 1"/>
          <p:cNvCxnSpPr/>
          <p:nvPr/>
        </p:nvCxnSpPr>
        <p:spPr>
          <a:xfrm flipV="1">
            <a:off x="795338" y="1243013"/>
            <a:ext cx="5064125" cy="3175"/>
          </a:xfrm>
          <a:prstGeom prst="line">
            <a:avLst/>
          </a:prstGeom>
          <a:ln w="28575" cmpd="sng">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125538" y="633413"/>
            <a:ext cx="492125" cy="598487"/>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solidFill>
                  <a:srgbClr val="FF0000"/>
                </a:solidFill>
              </a:rPr>
              <a:t>解析</a:t>
            </a:r>
            <a:endParaRPr lang="zh-CN" altLang="en-US" sz="2000" dirty="0">
              <a:solidFill>
                <a:srgbClr val="FF0000"/>
              </a:solidFill>
            </a:endParaRPr>
          </a:p>
        </p:txBody>
      </p:sp>
      <p:sp>
        <p:nvSpPr>
          <p:cNvPr id="14" name="Title 4"/>
          <p:cNvSpPr txBox="1"/>
          <p:nvPr/>
        </p:nvSpPr>
        <p:spPr>
          <a:xfrm>
            <a:off x="1672590" y="730885"/>
            <a:ext cx="6848475" cy="404495"/>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fontAlgn="auto">
              <a:spcAft>
                <a:spcPts val="0"/>
              </a:spcAft>
              <a:defRPr/>
            </a:pPr>
            <a:r>
              <a:rPr lang="zh-CN" altLang="en-US" sz="1800" b="1" dirty="0">
                <a:solidFill>
                  <a:srgbClr val="FF0000"/>
                </a:solidFill>
                <a:latin typeface="楷体" panose="02010609060101010101" pitchFamily="49" charset="-122"/>
                <a:ea typeface="楷体" panose="02010609060101010101" pitchFamily="49" charset="-122"/>
                <a:cs typeface="+mn-ea"/>
                <a:sym typeface="+mn-lt"/>
              </a:rPr>
              <a:t>（一）</a:t>
            </a:r>
            <a:r>
              <a:rPr lang="zh-CN" altLang="en-US" sz="1800" b="1" dirty="0">
                <a:latin typeface="楷体" panose="02010609060101010101" pitchFamily="49" charset="-122"/>
                <a:ea typeface="楷体" panose="02010609060101010101" pitchFamily="49" charset="-122"/>
                <a:cs typeface="+mn-ea"/>
                <a:sym typeface="+mn-lt"/>
              </a:rPr>
              <a:t>【案例九】——</a:t>
            </a:r>
            <a:r>
              <a:rPr lang="zh-CN" altLang="en-US" sz="1350" dirty="0"/>
              <a:t>福建某网络科技有限公司诉某职工竞业限制纠纷案</a:t>
            </a:r>
            <a:endParaRPr lang="zh-CN" altLang="en-US" sz="1350" b="1" dirty="0">
              <a:latin typeface="楷体" panose="02010609060101010101" pitchFamily="49" charset="-122"/>
              <a:ea typeface="楷体" panose="02010609060101010101" pitchFamily="49" charset="-122"/>
              <a:cs typeface="+mn-ea"/>
              <a:sym typeface="+mn-lt"/>
            </a:endParaRPr>
          </a:p>
        </p:txBody>
      </p:sp>
      <p:sp>
        <p:nvSpPr>
          <p:cNvPr id="6" name="文本框 5"/>
          <p:cNvSpPr txBox="1">
            <a:spLocks noChangeArrowheads="1"/>
          </p:cNvSpPr>
          <p:nvPr/>
        </p:nvSpPr>
        <p:spPr bwMode="auto">
          <a:xfrm>
            <a:off x="952500" y="1546225"/>
            <a:ext cx="7489825" cy="3169285"/>
          </a:xfrm>
          <a:prstGeom prst="rect">
            <a:avLst/>
          </a:prstGeom>
          <a:noFill/>
          <a:ln w="9525">
            <a:noFill/>
            <a:miter lim="800000"/>
          </a:ln>
        </p:spPr>
        <p:txBody>
          <a:bodyPr wrap="square">
            <a:spAutoFit/>
          </a:bodyPr>
          <a:lstStyle/>
          <a:p>
            <a:pPr>
              <a:lnSpc>
                <a:spcPts val="3000"/>
              </a:lnSpc>
              <a:buFont typeface="Wingdings" panose="05000000000000000000" pitchFamily="2" charset="2"/>
              <a:buNone/>
            </a:pPr>
            <a:r>
              <a:rPr lang="en-US" altLang="zh-CN" sz="1400" dirty="0">
                <a:solidFill>
                  <a:srgbClr val="FF3300"/>
                </a:solidFill>
                <a:latin typeface="Calibri" panose="020F0502020204030204" charset="0"/>
              </a:rPr>
              <a:t>《</a:t>
            </a:r>
            <a:r>
              <a:rPr lang="zh-CN" altLang="en-US" sz="1400" dirty="0">
                <a:solidFill>
                  <a:srgbClr val="FF3300"/>
                </a:solidFill>
                <a:latin typeface="Calibri" panose="020F0502020204030204" charset="0"/>
              </a:rPr>
              <a:t>竞业限制合同</a:t>
            </a:r>
            <a:r>
              <a:rPr lang="en-US" altLang="zh-CN" sz="1400" dirty="0">
                <a:solidFill>
                  <a:srgbClr val="FF3300"/>
                </a:solidFill>
                <a:latin typeface="Calibri" panose="020F0502020204030204" charset="0"/>
              </a:rPr>
              <a:t>》</a:t>
            </a:r>
            <a:r>
              <a:rPr lang="zh-CN" altLang="en-US" sz="1400" dirty="0">
                <a:solidFill>
                  <a:srgbClr val="FF3300"/>
                </a:solidFill>
                <a:latin typeface="Calibri" panose="020F0502020204030204" charset="0"/>
              </a:rPr>
              <a:t>约定：</a:t>
            </a:r>
            <a:endParaRPr lang="en-US" altLang="zh-CN" sz="1400" dirty="0">
              <a:solidFill>
                <a:srgbClr val="FF3300"/>
              </a:solidFill>
              <a:latin typeface="Calibri" panose="020F0502020204030204" charset="0"/>
            </a:endParaRPr>
          </a:p>
          <a:p>
            <a:pPr>
              <a:lnSpc>
                <a:spcPts val="3000"/>
              </a:lnSpc>
              <a:buFont typeface="Wingdings" panose="05000000000000000000" pitchFamily="2" charset="2"/>
              <a:buNone/>
            </a:pPr>
            <a:r>
              <a:rPr lang="zh-CN" altLang="en-US" sz="1400" dirty="0">
                <a:latin typeface="Calibri" panose="020F0502020204030204" charset="0"/>
              </a:rPr>
              <a:t>       “竞争业务”是指原用人单位或者关联公司</a:t>
            </a:r>
            <a:r>
              <a:rPr lang="zh-CN" altLang="en-US" sz="1400" dirty="0">
                <a:solidFill>
                  <a:srgbClr val="FF0000"/>
                </a:solidFill>
                <a:latin typeface="Calibri" panose="020F0502020204030204" charset="0"/>
              </a:rPr>
              <a:t>已经从事或计划从事</a:t>
            </a:r>
            <a:r>
              <a:rPr lang="zh-CN" altLang="en-US" sz="1400" dirty="0">
                <a:latin typeface="Calibri" panose="020F0502020204030204" charset="0"/>
              </a:rPr>
              <a:t>的业务；以及与原用人单位或者关联公司所经营的业务</a:t>
            </a:r>
            <a:r>
              <a:rPr lang="zh-CN" altLang="en-US" sz="1400" dirty="0">
                <a:solidFill>
                  <a:srgbClr val="FF0000"/>
                </a:solidFill>
                <a:latin typeface="Calibri" panose="020F0502020204030204" charset="0"/>
              </a:rPr>
              <a:t>相同、相近或相竞争</a:t>
            </a:r>
            <a:r>
              <a:rPr lang="zh-CN" altLang="en-US" sz="1400" dirty="0">
                <a:latin typeface="Calibri" panose="020F0502020204030204" charset="0"/>
              </a:rPr>
              <a:t>的其他业务；</a:t>
            </a:r>
            <a:endParaRPr lang="en-US" altLang="zh-CN" sz="1400" dirty="0">
              <a:latin typeface="Calibri" panose="020F0502020204030204" charset="0"/>
            </a:endParaRPr>
          </a:p>
          <a:p>
            <a:pPr>
              <a:lnSpc>
                <a:spcPts val="3000"/>
              </a:lnSpc>
              <a:buFont typeface="Wingdings" panose="05000000000000000000" pitchFamily="2" charset="2"/>
              <a:buNone/>
            </a:pPr>
            <a:r>
              <a:rPr lang="zh-CN" altLang="en-US" sz="1400" dirty="0">
                <a:latin typeface="Calibri" panose="020F0502020204030204" charset="0"/>
              </a:rPr>
              <a:t>      “区域”是指原用人单位或者关联公司</a:t>
            </a:r>
            <a:r>
              <a:rPr lang="zh-CN" altLang="en-US" sz="1400" dirty="0">
                <a:solidFill>
                  <a:srgbClr val="FF0000"/>
                </a:solidFill>
                <a:latin typeface="Calibri" panose="020F0502020204030204" charset="0"/>
              </a:rPr>
              <a:t>从事或计划从事的区域</a:t>
            </a:r>
            <a:r>
              <a:rPr lang="zh-CN" altLang="en-US" sz="1400" dirty="0">
                <a:latin typeface="Calibri" panose="020F0502020204030204" charset="0"/>
              </a:rPr>
              <a:t>；</a:t>
            </a:r>
            <a:endParaRPr lang="en-US" altLang="zh-CN" sz="1400" dirty="0">
              <a:latin typeface="Calibri" panose="020F0502020204030204" charset="0"/>
            </a:endParaRPr>
          </a:p>
          <a:p>
            <a:pPr>
              <a:lnSpc>
                <a:spcPts val="3000"/>
              </a:lnSpc>
              <a:buFont typeface="Wingdings" panose="05000000000000000000" pitchFamily="2" charset="2"/>
              <a:buNone/>
            </a:pPr>
            <a:r>
              <a:rPr lang="zh-CN" altLang="en-US" sz="1400" dirty="0">
                <a:latin typeface="Calibri" panose="020F0502020204030204" charset="0"/>
              </a:rPr>
              <a:t>      “期限”是指职工</a:t>
            </a:r>
            <a:r>
              <a:rPr lang="zh-CN" altLang="en-US" sz="1400" dirty="0">
                <a:solidFill>
                  <a:srgbClr val="FF0000"/>
                </a:solidFill>
                <a:latin typeface="Calibri" panose="020F0502020204030204" charset="0"/>
              </a:rPr>
              <a:t>在职期限和离职后</a:t>
            </a:r>
            <a:r>
              <a:rPr lang="en-US" altLang="zh-CN" sz="1400" dirty="0">
                <a:solidFill>
                  <a:srgbClr val="FF0000"/>
                </a:solidFill>
                <a:latin typeface="Calibri" panose="020F0502020204030204" charset="0"/>
              </a:rPr>
              <a:t>3</a:t>
            </a:r>
            <a:r>
              <a:rPr lang="zh-CN" altLang="en-US" sz="1400" dirty="0">
                <a:solidFill>
                  <a:srgbClr val="FF0000"/>
                </a:solidFill>
                <a:latin typeface="Calibri" panose="020F0502020204030204" charset="0"/>
              </a:rPr>
              <a:t>年</a:t>
            </a:r>
            <a:r>
              <a:rPr lang="zh-CN" altLang="en-US" sz="1400" dirty="0">
                <a:latin typeface="Calibri" panose="020F0502020204030204" charset="0"/>
              </a:rPr>
              <a:t>。</a:t>
            </a:r>
            <a:endParaRPr lang="en-US" altLang="zh-CN" sz="1400" dirty="0">
              <a:latin typeface="Calibri" panose="020F0502020204030204" charset="0"/>
            </a:endParaRPr>
          </a:p>
          <a:p>
            <a:pPr>
              <a:lnSpc>
                <a:spcPts val="3000"/>
              </a:lnSpc>
              <a:buFont typeface="Wingdings" panose="05000000000000000000" pitchFamily="2" charset="2"/>
              <a:buNone/>
            </a:pPr>
            <a:r>
              <a:rPr lang="zh-CN" altLang="en-US" sz="1400" dirty="0">
                <a:latin typeface="Calibri" panose="020F0502020204030204" charset="0"/>
              </a:rPr>
              <a:t>          合同第三条约定：“职工承诺，在上述期限和区域内</a:t>
            </a:r>
            <a:r>
              <a:rPr lang="zh-CN" altLang="en-US" sz="1400" dirty="0">
                <a:solidFill>
                  <a:srgbClr val="FF0000"/>
                </a:solidFill>
                <a:latin typeface="Calibri" panose="020F0502020204030204" charset="0"/>
              </a:rPr>
              <a:t>不得直接或间接以个人或以一个企业的所有者、许可人、被许可人</a:t>
            </a:r>
            <a:r>
              <a:rPr lang="en-US" altLang="zh-CN" sz="1400" dirty="0">
                <a:solidFill>
                  <a:srgbClr val="FF0000"/>
                </a:solidFill>
                <a:latin typeface="Calibri" panose="020F0502020204030204" charset="0"/>
              </a:rPr>
              <a:t>……</a:t>
            </a:r>
            <a:r>
              <a:rPr lang="zh-CN" altLang="en-US" sz="1400" dirty="0">
                <a:solidFill>
                  <a:srgbClr val="FF0000"/>
                </a:solidFill>
                <a:latin typeface="Calibri" panose="020F0502020204030204" charset="0"/>
              </a:rPr>
              <a:t>或者以其他任何名义投资或从事原用人单位业务相关的竞争业务，或成立从事竞争业务的组织</a:t>
            </a:r>
            <a:r>
              <a:rPr lang="en-US" altLang="zh-CN" sz="1400" dirty="0">
                <a:latin typeface="Calibri" panose="020F0502020204030204" charset="0"/>
              </a:rPr>
              <a:t>……”</a:t>
            </a:r>
            <a:endParaRPr lang="en-US" altLang="zh-CN" sz="1400" dirty="0">
              <a:latin typeface="Calibri" panose="020F0502020204030204" charset="0"/>
            </a:endParaRPr>
          </a:p>
        </p:txBody>
      </p:sp>
      <p:pic>
        <p:nvPicPr>
          <p:cNvPr id="4" name="图片 3"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7" name="图片 6"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4"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93688"/>
            <a:ext cx="8623300" cy="4557712"/>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cxnSp>
        <p:nvCxnSpPr>
          <p:cNvPr id="2" name="直接连接符 1"/>
          <p:cNvCxnSpPr/>
          <p:nvPr/>
        </p:nvCxnSpPr>
        <p:spPr>
          <a:xfrm flipV="1">
            <a:off x="795338" y="1243013"/>
            <a:ext cx="5064125" cy="3175"/>
          </a:xfrm>
          <a:prstGeom prst="line">
            <a:avLst/>
          </a:prstGeom>
          <a:ln w="28575" cmpd="sng">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136333" y="644843"/>
            <a:ext cx="492125" cy="598487"/>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solidFill>
                  <a:srgbClr val="FF0000"/>
                </a:solidFill>
              </a:rPr>
              <a:t>解析</a:t>
            </a:r>
            <a:endParaRPr lang="zh-CN" altLang="en-US" sz="2000" dirty="0">
              <a:solidFill>
                <a:srgbClr val="FF0000"/>
              </a:solidFill>
            </a:endParaRPr>
          </a:p>
        </p:txBody>
      </p:sp>
      <p:sp>
        <p:nvSpPr>
          <p:cNvPr id="14" name="Title 4"/>
          <p:cNvSpPr txBox="1"/>
          <p:nvPr/>
        </p:nvSpPr>
        <p:spPr>
          <a:xfrm>
            <a:off x="1628775" y="770890"/>
            <a:ext cx="6848475" cy="347345"/>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fontAlgn="auto">
              <a:spcAft>
                <a:spcPts val="0"/>
              </a:spcAft>
              <a:defRPr/>
            </a:pPr>
            <a:r>
              <a:rPr lang="zh-CN" altLang="en-US" sz="1800" b="1" dirty="0">
                <a:latin typeface="楷体" panose="02010609060101010101" pitchFamily="49" charset="-122"/>
                <a:ea typeface="楷体" panose="02010609060101010101" pitchFamily="49" charset="-122"/>
                <a:cs typeface="+mn-ea"/>
                <a:sym typeface="+mn-lt"/>
              </a:rPr>
              <a:t>【案例九】——</a:t>
            </a:r>
            <a:r>
              <a:rPr lang="zh-CN" altLang="en-US" sz="1350" dirty="0"/>
              <a:t>福建点金网络科技有限公司诉任小刚竞业限制纠纷案</a:t>
            </a:r>
            <a:endParaRPr lang="zh-CN" altLang="en-US" sz="1350" b="1" dirty="0">
              <a:latin typeface="楷体" panose="02010609060101010101" pitchFamily="49" charset="-122"/>
              <a:ea typeface="楷体" panose="02010609060101010101" pitchFamily="49" charset="-122"/>
              <a:cs typeface="+mn-ea"/>
              <a:sym typeface="+mn-lt"/>
            </a:endParaRPr>
          </a:p>
        </p:txBody>
      </p:sp>
      <p:sp>
        <p:nvSpPr>
          <p:cNvPr id="6" name="文本框 5"/>
          <p:cNvSpPr txBox="1">
            <a:spLocks noChangeArrowheads="1"/>
          </p:cNvSpPr>
          <p:nvPr/>
        </p:nvSpPr>
        <p:spPr bwMode="auto">
          <a:xfrm>
            <a:off x="952500" y="1422400"/>
            <a:ext cx="7489825" cy="3154710"/>
          </a:xfrm>
          <a:prstGeom prst="rect">
            <a:avLst/>
          </a:prstGeom>
          <a:noFill/>
          <a:ln w="9525">
            <a:noFill/>
            <a:miter lim="800000"/>
          </a:ln>
        </p:spPr>
        <p:txBody>
          <a:bodyPr>
            <a:spAutoFit/>
          </a:bodyPr>
          <a:lstStyle/>
          <a:p>
            <a:pPr>
              <a:lnSpc>
                <a:spcPts val="3000"/>
              </a:lnSpc>
              <a:buFont typeface="Wingdings" panose="05000000000000000000" pitchFamily="2" charset="2"/>
              <a:buNone/>
            </a:pPr>
            <a:r>
              <a:rPr lang="zh-CN" altLang="en-US" sz="1500" dirty="0">
                <a:latin typeface="Calibri" panose="020F0502020204030204" charset="0"/>
              </a:rPr>
              <a:t>第</a:t>
            </a:r>
            <a:r>
              <a:rPr lang="en-US" altLang="zh-CN" sz="1500" dirty="0">
                <a:latin typeface="Calibri" panose="020F0502020204030204" charset="0"/>
              </a:rPr>
              <a:t>9</a:t>
            </a:r>
            <a:r>
              <a:rPr lang="zh-CN" altLang="en-US" sz="1500" dirty="0">
                <a:latin typeface="Calibri" panose="020F0502020204030204" charset="0"/>
              </a:rPr>
              <a:t>条约定：“职工违反本协议竞业限制义务，</a:t>
            </a:r>
            <a:r>
              <a:rPr lang="zh-CN" altLang="en-US" sz="1500" dirty="0">
                <a:solidFill>
                  <a:srgbClr val="FF0000"/>
                </a:solidFill>
                <a:latin typeface="Calibri" panose="020F0502020204030204" charset="0"/>
              </a:rPr>
              <a:t>应立即与竞争单位脱离关系，继续履行本协议，并</a:t>
            </a:r>
            <a:r>
              <a:rPr lang="zh-CN" altLang="en-US" sz="1500" dirty="0">
                <a:latin typeface="Calibri" panose="020F0502020204030204" charset="0"/>
              </a:rPr>
              <a:t>按照违约期间本合同约定的</a:t>
            </a:r>
            <a:r>
              <a:rPr lang="zh-CN" altLang="en-US" sz="1500" dirty="0">
                <a:solidFill>
                  <a:srgbClr val="FF0000"/>
                </a:solidFill>
                <a:latin typeface="Calibri" panose="020F0502020204030204" charset="0"/>
              </a:rPr>
              <a:t>竞业补偿金的十倍支付违约金。</a:t>
            </a:r>
            <a:endParaRPr lang="en-US" altLang="zh-CN" sz="1500" dirty="0">
              <a:solidFill>
                <a:srgbClr val="FF0000"/>
              </a:solidFill>
              <a:latin typeface="Calibri" panose="020F0502020204030204" charset="0"/>
            </a:endParaRPr>
          </a:p>
          <a:p>
            <a:pPr>
              <a:lnSpc>
                <a:spcPts val="3000"/>
              </a:lnSpc>
              <a:buFont typeface="Wingdings" panose="05000000000000000000" pitchFamily="2" charset="2"/>
              <a:buNone/>
            </a:pPr>
            <a:r>
              <a:rPr lang="en-US" altLang="zh-CN" sz="1500" dirty="0">
                <a:solidFill>
                  <a:srgbClr val="FF0000"/>
                </a:solidFill>
                <a:latin typeface="Calibri" panose="020F0502020204030204" charset="0"/>
              </a:rPr>
              <a:t>        </a:t>
            </a:r>
            <a:r>
              <a:rPr lang="zh-CN" altLang="en-US" sz="1500" dirty="0">
                <a:latin typeface="Calibri" panose="020F0502020204030204" charset="0"/>
              </a:rPr>
              <a:t>无法确定违约时间长短的，按照一年计算，公司因此而受到的损失大于该违约金的，应赔偿公司因此受到的全部损失。</a:t>
            </a:r>
            <a:endParaRPr lang="en-US" altLang="zh-CN" sz="1500" dirty="0">
              <a:latin typeface="Calibri" panose="020F0502020204030204" charset="0"/>
            </a:endParaRPr>
          </a:p>
          <a:p>
            <a:pPr>
              <a:lnSpc>
                <a:spcPts val="3000"/>
              </a:lnSpc>
              <a:buFont typeface="Wingdings" panose="05000000000000000000" pitchFamily="2" charset="2"/>
              <a:buNone/>
            </a:pPr>
            <a:r>
              <a:rPr lang="en-US" altLang="zh-CN" sz="1500" dirty="0">
                <a:latin typeface="Calibri" panose="020F0502020204030204" charset="0"/>
              </a:rPr>
              <a:t>        </a:t>
            </a:r>
            <a:r>
              <a:rPr lang="zh-CN" altLang="en-US" sz="1500" dirty="0">
                <a:latin typeface="Calibri" panose="020F0502020204030204" charset="0"/>
              </a:rPr>
              <a:t>损失依照以下三种计算：</a:t>
            </a:r>
            <a:r>
              <a:rPr lang="zh-CN" altLang="en-US" sz="1500" dirty="0">
                <a:solidFill>
                  <a:srgbClr val="FF0000"/>
                </a:solidFill>
                <a:latin typeface="Calibri" panose="020F0502020204030204" charset="0"/>
              </a:rPr>
              <a:t>获取或开发该产品技术的全部费用：</a:t>
            </a:r>
            <a:endParaRPr lang="en-US" altLang="zh-CN" sz="1500" dirty="0">
              <a:solidFill>
                <a:srgbClr val="FF0000"/>
              </a:solidFill>
              <a:latin typeface="Calibri" panose="020F0502020204030204" charset="0"/>
            </a:endParaRPr>
          </a:p>
          <a:p>
            <a:pPr>
              <a:lnSpc>
                <a:spcPts val="3000"/>
              </a:lnSpc>
              <a:buFont typeface="Wingdings" panose="05000000000000000000" pitchFamily="2" charset="2"/>
              <a:buNone/>
            </a:pPr>
            <a:r>
              <a:rPr lang="en-US" altLang="zh-CN" sz="1500" dirty="0">
                <a:solidFill>
                  <a:srgbClr val="FF0000"/>
                </a:solidFill>
                <a:latin typeface="Calibri" panose="020F0502020204030204" charset="0"/>
              </a:rPr>
              <a:t>                                                        </a:t>
            </a:r>
            <a:r>
              <a:rPr lang="zh-CN" altLang="en-US" sz="1500" dirty="0">
                <a:solidFill>
                  <a:srgbClr val="FF0000"/>
                </a:solidFill>
                <a:latin typeface="Calibri" panose="020F0502020204030204" charset="0"/>
              </a:rPr>
              <a:t>原用人单位相关业务因此损失的利润：</a:t>
            </a:r>
            <a:endParaRPr lang="en-US" altLang="zh-CN" sz="1500" dirty="0">
              <a:solidFill>
                <a:srgbClr val="FF0000"/>
              </a:solidFill>
              <a:latin typeface="Calibri" panose="020F0502020204030204" charset="0"/>
            </a:endParaRPr>
          </a:p>
          <a:p>
            <a:pPr>
              <a:lnSpc>
                <a:spcPts val="3000"/>
              </a:lnSpc>
              <a:buFont typeface="Wingdings" panose="05000000000000000000" pitchFamily="2" charset="2"/>
              <a:buNone/>
            </a:pPr>
            <a:r>
              <a:rPr lang="en-US" altLang="zh-CN" sz="1500" dirty="0">
                <a:solidFill>
                  <a:srgbClr val="FF0000"/>
                </a:solidFill>
                <a:latin typeface="Calibri" panose="020F0502020204030204" charset="0"/>
              </a:rPr>
              <a:t>                                                        </a:t>
            </a:r>
            <a:r>
              <a:rPr lang="zh-CN" altLang="en-US" sz="1500" dirty="0">
                <a:solidFill>
                  <a:srgbClr val="FF0000"/>
                </a:solidFill>
                <a:latin typeface="Calibri" panose="020F0502020204030204" charset="0"/>
              </a:rPr>
              <a:t>竞争单位相关业务因此获取的利润。”</a:t>
            </a:r>
            <a:endParaRPr lang="zh-CN" altLang="en-US" sz="1500" dirty="0">
              <a:solidFill>
                <a:srgbClr val="FF0000"/>
              </a:solidFill>
              <a:latin typeface="楷体" panose="02010609060101010101" pitchFamily="49" charset="-122"/>
              <a:ea typeface="楷体" panose="02010609060101010101" pitchFamily="49" charset="-122"/>
            </a:endParaRPr>
          </a:p>
          <a:p>
            <a:br>
              <a:rPr lang="zh-CN" altLang="en-US" sz="1200" dirty="0">
                <a:latin typeface="Calibri" panose="020F0502020204030204" charset="0"/>
              </a:rPr>
            </a:br>
            <a:endParaRPr lang="zh-CN" altLang="en-US" sz="1200" dirty="0">
              <a:solidFill>
                <a:srgbClr val="FF0000"/>
              </a:solidFill>
              <a:latin typeface="楷体" panose="02010609060101010101" pitchFamily="49" charset="-122"/>
              <a:ea typeface="楷体" panose="02010609060101010101" pitchFamily="49" charset="-122"/>
            </a:endParaRPr>
          </a:p>
        </p:txBody>
      </p:sp>
      <p:pic>
        <p:nvPicPr>
          <p:cNvPr id="4" name="图片 3"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7" name="图片 6"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4"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93688"/>
            <a:ext cx="8623300" cy="4557712"/>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cxnSp>
        <p:nvCxnSpPr>
          <p:cNvPr id="2" name="直接连接符 1"/>
          <p:cNvCxnSpPr/>
          <p:nvPr/>
        </p:nvCxnSpPr>
        <p:spPr>
          <a:xfrm flipV="1">
            <a:off x="795338" y="1243013"/>
            <a:ext cx="5064125" cy="3175"/>
          </a:xfrm>
          <a:prstGeom prst="line">
            <a:avLst/>
          </a:prstGeom>
          <a:ln w="28575" cmpd="sng">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165543" y="622300"/>
            <a:ext cx="492125" cy="59848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solidFill>
                  <a:srgbClr val="FF0000"/>
                </a:solidFill>
              </a:rPr>
              <a:t>解析</a:t>
            </a:r>
            <a:endParaRPr lang="zh-CN" altLang="en-US" sz="2000" dirty="0">
              <a:solidFill>
                <a:srgbClr val="FF0000"/>
              </a:solidFill>
            </a:endParaRPr>
          </a:p>
        </p:txBody>
      </p:sp>
      <p:sp>
        <p:nvSpPr>
          <p:cNvPr id="14" name="Title 4"/>
          <p:cNvSpPr txBox="1"/>
          <p:nvPr/>
        </p:nvSpPr>
        <p:spPr>
          <a:xfrm>
            <a:off x="1657985" y="812165"/>
            <a:ext cx="6848475" cy="346075"/>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fontAlgn="auto">
              <a:spcAft>
                <a:spcPts val="0"/>
              </a:spcAft>
              <a:defRPr/>
            </a:pPr>
            <a:r>
              <a:rPr lang="zh-CN" altLang="en-US" sz="1800" b="1" dirty="0">
                <a:latin typeface="楷体" panose="02010609060101010101" pitchFamily="49" charset="-122"/>
                <a:ea typeface="楷体" panose="02010609060101010101" pitchFamily="49" charset="-122"/>
                <a:cs typeface="+mn-ea"/>
                <a:sym typeface="+mn-lt"/>
              </a:rPr>
              <a:t>【案例九】——</a:t>
            </a:r>
            <a:r>
              <a:rPr lang="zh-CN" altLang="en-US" sz="1350" dirty="0"/>
              <a:t>福建某网络科技有限公司诉某职工竞业限制纠纷案</a:t>
            </a:r>
            <a:endParaRPr lang="zh-CN" altLang="en-US" sz="1350" b="1" dirty="0">
              <a:latin typeface="楷体" panose="02010609060101010101" pitchFamily="49" charset="-122"/>
              <a:ea typeface="楷体" panose="02010609060101010101" pitchFamily="49" charset="-122"/>
              <a:cs typeface="+mn-ea"/>
              <a:sym typeface="+mn-lt"/>
            </a:endParaRPr>
          </a:p>
        </p:txBody>
      </p:sp>
      <p:sp>
        <p:nvSpPr>
          <p:cNvPr id="6" name="文本框 5"/>
          <p:cNvSpPr txBox="1">
            <a:spLocks noChangeArrowheads="1"/>
          </p:cNvSpPr>
          <p:nvPr/>
        </p:nvSpPr>
        <p:spPr bwMode="auto">
          <a:xfrm>
            <a:off x="952500" y="1544320"/>
            <a:ext cx="7489825" cy="3216265"/>
          </a:xfrm>
          <a:prstGeom prst="rect">
            <a:avLst/>
          </a:prstGeom>
          <a:noFill/>
          <a:ln w="9525">
            <a:noFill/>
            <a:miter lim="800000"/>
          </a:ln>
        </p:spPr>
        <p:txBody>
          <a:bodyPr>
            <a:spAutoFit/>
          </a:bodyPr>
          <a:lstStyle/>
          <a:p>
            <a:r>
              <a:rPr lang="zh-CN" altLang="en-US" sz="1500" dirty="0">
                <a:latin typeface="Calibri" panose="020F0502020204030204" charset="0"/>
              </a:rPr>
              <a:t>裁判要点</a:t>
            </a:r>
            <a:endParaRPr lang="zh-CN" altLang="en-US" sz="1500" dirty="0">
              <a:latin typeface="Calibri" panose="020F0502020204030204" charset="0"/>
            </a:endParaRPr>
          </a:p>
          <a:p>
            <a:r>
              <a:rPr lang="en-US" altLang="zh-CN" sz="1500" dirty="0">
                <a:latin typeface="Calibri" panose="020F0502020204030204" charset="0"/>
              </a:rPr>
              <a:t>       1.</a:t>
            </a:r>
            <a:r>
              <a:rPr lang="zh-CN" altLang="en-US" sz="1600" dirty="0"/>
              <a:t>本案双方当事人经协商一致签订了</a:t>
            </a:r>
            <a:r>
              <a:rPr lang="en-US" altLang="zh-CN" sz="1600" dirty="0"/>
              <a:t>《</a:t>
            </a:r>
            <a:r>
              <a:rPr lang="zh-CN" altLang="en-US" sz="1600" dirty="0"/>
              <a:t>竞业限制合同</a:t>
            </a:r>
            <a:r>
              <a:rPr lang="en-US" altLang="zh-CN" sz="1600" dirty="0"/>
              <a:t>》</a:t>
            </a:r>
            <a:r>
              <a:rPr lang="zh-CN" altLang="en-US" sz="1600" dirty="0"/>
              <a:t>，合同约定的竞业限制违约金标准与竞业限制补偿金标准的确</a:t>
            </a:r>
            <a:r>
              <a:rPr lang="zh-CN" altLang="en-US" sz="1600" dirty="0">
                <a:solidFill>
                  <a:srgbClr val="FF3300"/>
                </a:solidFill>
              </a:rPr>
              <a:t>差距较大</a:t>
            </a:r>
            <a:r>
              <a:rPr lang="zh-CN" altLang="en-US" sz="1600" dirty="0"/>
              <a:t>，职工可依法请求法院</a:t>
            </a:r>
            <a:r>
              <a:rPr lang="zh-CN" altLang="en-US" sz="1600" dirty="0">
                <a:solidFill>
                  <a:srgbClr val="FF3300"/>
                </a:solidFill>
              </a:rPr>
              <a:t>予以适当减少，</a:t>
            </a:r>
            <a:r>
              <a:rPr lang="zh-CN" altLang="en-US" sz="1600" dirty="0"/>
              <a:t>但职工主张该合同系格式合同且因免除原用人单位责任、加重劳动者责任、排除劳动者权利因而属</a:t>
            </a:r>
            <a:r>
              <a:rPr lang="zh-CN" altLang="en-US" sz="1600" dirty="0">
                <a:solidFill>
                  <a:srgbClr val="FF3300"/>
                </a:solidFill>
              </a:rPr>
              <a:t>无效，不能成立</a:t>
            </a:r>
            <a:r>
              <a:rPr lang="zh-CN" altLang="en-US" sz="1600" dirty="0"/>
              <a:t>。</a:t>
            </a:r>
            <a:endParaRPr lang="en-US" altLang="zh-CN" sz="1600" dirty="0"/>
          </a:p>
          <a:p>
            <a:r>
              <a:rPr lang="en-US" altLang="zh-CN" sz="1600" dirty="0"/>
              <a:t>      2</a:t>
            </a:r>
            <a:r>
              <a:rPr lang="zh-CN" altLang="en-US" sz="1600" dirty="0"/>
              <a:t>、合同约定的竞业限制期间超过</a:t>
            </a:r>
            <a:r>
              <a:rPr lang="en-US" altLang="zh-CN" sz="1600" dirty="0"/>
              <a:t>《</a:t>
            </a:r>
            <a:r>
              <a:rPr lang="zh-CN" altLang="en-US" sz="1600" dirty="0"/>
              <a:t>劳动合同法</a:t>
            </a:r>
            <a:r>
              <a:rPr lang="en-US" altLang="zh-CN" sz="1600" dirty="0"/>
              <a:t>》</a:t>
            </a:r>
            <a:r>
              <a:rPr lang="zh-CN" altLang="en-US" sz="1600" dirty="0"/>
              <a:t>规定的“二年”，</a:t>
            </a:r>
            <a:r>
              <a:rPr lang="zh-CN" altLang="en-US" sz="1600" dirty="0">
                <a:solidFill>
                  <a:srgbClr val="FF3300"/>
                </a:solidFill>
              </a:rPr>
              <a:t>超过部分无效，</a:t>
            </a:r>
            <a:r>
              <a:rPr lang="zh-CN" altLang="en-US" sz="1600" dirty="0"/>
              <a:t>但并不能以此为由主张该合同全部无效。职工主张</a:t>
            </a:r>
            <a:r>
              <a:rPr lang="en-US" altLang="zh-CN" sz="1600" dirty="0"/>
              <a:t>《</a:t>
            </a:r>
            <a:r>
              <a:rPr lang="zh-CN" altLang="en-US" sz="1600" dirty="0"/>
              <a:t>竞业限制合同</a:t>
            </a:r>
            <a:r>
              <a:rPr lang="en-US" altLang="zh-CN" sz="1600" dirty="0"/>
              <a:t>》</a:t>
            </a:r>
            <a:r>
              <a:rPr lang="zh-CN" altLang="en-US" sz="1600" dirty="0">
                <a:solidFill>
                  <a:srgbClr val="FF3300"/>
                </a:solidFill>
              </a:rPr>
              <a:t>全部无效</a:t>
            </a:r>
            <a:r>
              <a:rPr lang="zh-CN" altLang="en-US" sz="1600" dirty="0"/>
              <a:t>、对其不具有约束力，</a:t>
            </a:r>
            <a:r>
              <a:rPr lang="zh-CN" altLang="en-US" sz="1600" dirty="0">
                <a:solidFill>
                  <a:srgbClr val="FF3300"/>
                </a:solidFill>
              </a:rPr>
              <a:t>缺乏依据</a:t>
            </a:r>
            <a:r>
              <a:rPr lang="zh-CN" altLang="en-US" sz="1600" dirty="0"/>
              <a:t>。</a:t>
            </a:r>
            <a:endParaRPr lang="en-US" altLang="zh-CN" sz="1600" dirty="0"/>
          </a:p>
          <a:p>
            <a:r>
              <a:rPr lang="en-US" altLang="zh-CN" sz="1600" dirty="0"/>
              <a:t>      3</a:t>
            </a:r>
            <a:r>
              <a:rPr lang="zh-CN" altLang="en-US" sz="1600" dirty="0"/>
              <a:t>、职工应依约履行</a:t>
            </a:r>
            <a:r>
              <a:rPr lang="en-US" altLang="zh-CN" sz="1600" dirty="0"/>
              <a:t>《</a:t>
            </a:r>
            <a:r>
              <a:rPr lang="zh-CN" altLang="en-US" sz="1600" dirty="0"/>
              <a:t>竞业限制合同</a:t>
            </a:r>
            <a:r>
              <a:rPr lang="en-US" altLang="zh-CN" sz="1600" dirty="0"/>
              <a:t>》</a:t>
            </a:r>
            <a:r>
              <a:rPr lang="zh-CN" altLang="en-US" sz="1600" dirty="0"/>
              <a:t>，</a:t>
            </a:r>
            <a:r>
              <a:rPr lang="zh-CN" altLang="en-US" sz="1600" dirty="0">
                <a:solidFill>
                  <a:srgbClr val="FF3300"/>
                </a:solidFill>
              </a:rPr>
              <a:t>有权要求</a:t>
            </a:r>
            <a:r>
              <a:rPr lang="zh-CN" altLang="en-US" sz="1600" dirty="0"/>
              <a:t>原用人单位依据</a:t>
            </a:r>
            <a:r>
              <a:rPr lang="en-US" altLang="zh-CN" sz="1600" dirty="0"/>
              <a:t>《</a:t>
            </a:r>
            <a:r>
              <a:rPr lang="zh-CN" altLang="en-US" sz="1600" dirty="0"/>
              <a:t>竞业限制合同</a:t>
            </a:r>
            <a:r>
              <a:rPr lang="en-US" altLang="zh-CN" sz="1600" dirty="0"/>
              <a:t>》</a:t>
            </a:r>
            <a:r>
              <a:rPr lang="zh-CN" altLang="en-US" sz="1600" dirty="0"/>
              <a:t>约定履行</a:t>
            </a:r>
            <a:r>
              <a:rPr lang="zh-CN" altLang="en-US" sz="1600" dirty="0">
                <a:solidFill>
                  <a:srgbClr val="FF3300"/>
                </a:solidFill>
              </a:rPr>
              <a:t>支付</a:t>
            </a:r>
            <a:r>
              <a:rPr lang="zh-CN" altLang="en-US" sz="1600" dirty="0"/>
              <a:t>竞业限制</a:t>
            </a:r>
            <a:r>
              <a:rPr lang="zh-CN" altLang="en-US" sz="1600" dirty="0">
                <a:solidFill>
                  <a:srgbClr val="FF3300"/>
                </a:solidFill>
              </a:rPr>
              <a:t>补偿金</a:t>
            </a:r>
            <a:r>
              <a:rPr lang="zh-CN" altLang="en-US" sz="1600" dirty="0"/>
              <a:t>的义务，或依据法律规定和合同约定</a:t>
            </a:r>
            <a:r>
              <a:rPr lang="zh-CN" altLang="en-US" sz="1600" dirty="0">
                <a:solidFill>
                  <a:srgbClr val="FF3300"/>
                </a:solidFill>
              </a:rPr>
              <a:t>请求解除</a:t>
            </a:r>
            <a:r>
              <a:rPr lang="en-US" altLang="zh-CN" sz="1600" dirty="0">
                <a:solidFill>
                  <a:srgbClr val="FF3300"/>
                </a:solidFill>
              </a:rPr>
              <a:t>《</a:t>
            </a:r>
            <a:r>
              <a:rPr lang="zh-CN" altLang="en-US" sz="1600" dirty="0">
                <a:solidFill>
                  <a:srgbClr val="FF3300"/>
                </a:solidFill>
              </a:rPr>
              <a:t>竞业限制合同</a:t>
            </a:r>
            <a:r>
              <a:rPr lang="en-US" altLang="zh-CN" sz="1600" dirty="0">
                <a:solidFill>
                  <a:srgbClr val="FF3300"/>
                </a:solidFill>
              </a:rPr>
              <a:t>》</a:t>
            </a:r>
            <a:r>
              <a:rPr lang="zh-CN" altLang="en-US" sz="1600" dirty="0"/>
              <a:t>。但在</a:t>
            </a:r>
            <a:r>
              <a:rPr lang="en-US" altLang="zh-CN" sz="1600" dirty="0"/>
              <a:t>《</a:t>
            </a:r>
            <a:r>
              <a:rPr lang="zh-CN" altLang="en-US" sz="1600" dirty="0"/>
              <a:t>竞业限制合同</a:t>
            </a:r>
            <a:r>
              <a:rPr lang="en-US" altLang="zh-CN" sz="1600" dirty="0"/>
              <a:t>》</a:t>
            </a:r>
            <a:r>
              <a:rPr lang="zh-CN" altLang="en-US" sz="1600" dirty="0">
                <a:solidFill>
                  <a:srgbClr val="FF3300"/>
                </a:solidFill>
              </a:rPr>
              <a:t>未解除前</a:t>
            </a:r>
            <a:r>
              <a:rPr lang="zh-CN" altLang="en-US" sz="1600" dirty="0"/>
              <a:t>，职工</a:t>
            </a:r>
            <a:r>
              <a:rPr lang="zh-CN" altLang="en-US" sz="1600" dirty="0">
                <a:solidFill>
                  <a:srgbClr val="FF3300"/>
                </a:solidFill>
              </a:rPr>
              <a:t>不得以其未实际收取竞业限制补偿金为由</a:t>
            </a:r>
            <a:r>
              <a:rPr lang="zh-CN" altLang="en-US" sz="1600" dirty="0"/>
              <a:t>，</a:t>
            </a:r>
            <a:r>
              <a:rPr lang="zh-CN" altLang="en-US" sz="1600" dirty="0">
                <a:solidFill>
                  <a:srgbClr val="FF3300"/>
                </a:solidFill>
              </a:rPr>
              <a:t>拒绝履行合同义务和承担违约责任</a:t>
            </a:r>
            <a:r>
              <a:rPr lang="zh-CN" altLang="en-US" sz="1600" dirty="0"/>
              <a:t>。</a:t>
            </a:r>
            <a:br>
              <a:rPr lang="zh-CN" altLang="en-US" sz="1200" dirty="0">
                <a:latin typeface="Calibri" panose="020F0502020204030204" charset="0"/>
              </a:rPr>
            </a:br>
            <a:endParaRPr lang="zh-CN" altLang="en-US" sz="1200" dirty="0">
              <a:solidFill>
                <a:srgbClr val="FF0000"/>
              </a:solidFill>
              <a:latin typeface="楷体" panose="02010609060101010101" pitchFamily="49" charset="-122"/>
              <a:ea typeface="楷体" panose="02010609060101010101" pitchFamily="49" charset="-122"/>
            </a:endParaRPr>
          </a:p>
        </p:txBody>
      </p:sp>
      <p:pic>
        <p:nvPicPr>
          <p:cNvPr id="4" name="图片 3"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7" name="图片 6"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4"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93688"/>
            <a:ext cx="8623300" cy="4557712"/>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cxnSp>
        <p:nvCxnSpPr>
          <p:cNvPr id="2" name="直接连接符 1"/>
          <p:cNvCxnSpPr/>
          <p:nvPr/>
        </p:nvCxnSpPr>
        <p:spPr>
          <a:xfrm flipV="1">
            <a:off x="795338" y="1243013"/>
            <a:ext cx="5064125" cy="3175"/>
          </a:xfrm>
          <a:prstGeom prst="line">
            <a:avLst/>
          </a:prstGeom>
          <a:ln w="28575" cmpd="sng">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165543" y="622300"/>
            <a:ext cx="492125" cy="59848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solidFill>
                  <a:srgbClr val="FF0000"/>
                </a:solidFill>
              </a:rPr>
              <a:t>解析</a:t>
            </a:r>
            <a:endParaRPr lang="zh-CN" altLang="en-US" sz="2000" dirty="0">
              <a:solidFill>
                <a:srgbClr val="FF0000"/>
              </a:solidFill>
            </a:endParaRPr>
          </a:p>
        </p:txBody>
      </p:sp>
      <p:sp>
        <p:nvSpPr>
          <p:cNvPr id="14" name="Title 4"/>
          <p:cNvSpPr txBox="1"/>
          <p:nvPr/>
        </p:nvSpPr>
        <p:spPr>
          <a:xfrm>
            <a:off x="1657985" y="812165"/>
            <a:ext cx="6848475" cy="346075"/>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fontAlgn="auto">
              <a:spcAft>
                <a:spcPts val="0"/>
              </a:spcAft>
              <a:defRPr/>
            </a:pPr>
            <a:r>
              <a:rPr lang="zh-CN" altLang="en-US" sz="1800" b="1" dirty="0">
                <a:latin typeface="楷体" panose="02010609060101010101" pitchFamily="49" charset="-122"/>
                <a:ea typeface="楷体" panose="02010609060101010101" pitchFamily="49" charset="-122"/>
                <a:cs typeface="+mn-ea"/>
                <a:sym typeface="+mn-lt"/>
              </a:rPr>
              <a:t>【案例九】——</a:t>
            </a:r>
            <a:r>
              <a:rPr lang="zh-CN" altLang="en-US" sz="1350" dirty="0"/>
              <a:t>福建某网络科技有限公司诉某职工竞业限制纠纷案</a:t>
            </a:r>
            <a:endParaRPr lang="zh-CN" altLang="en-US" sz="1350" b="1" dirty="0">
              <a:latin typeface="楷体" panose="02010609060101010101" pitchFamily="49" charset="-122"/>
              <a:ea typeface="楷体" panose="02010609060101010101" pitchFamily="49" charset="-122"/>
              <a:cs typeface="+mn-ea"/>
              <a:sym typeface="+mn-lt"/>
            </a:endParaRPr>
          </a:p>
        </p:txBody>
      </p:sp>
      <p:sp>
        <p:nvSpPr>
          <p:cNvPr id="6" name="文本框 5"/>
          <p:cNvSpPr txBox="1">
            <a:spLocks noChangeArrowheads="1"/>
          </p:cNvSpPr>
          <p:nvPr/>
        </p:nvSpPr>
        <p:spPr bwMode="auto">
          <a:xfrm>
            <a:off x="795338" y="1403351"/>
            <a:ext cx="7489825" cy="3076575"/>
          </a:xfrm>
          <a:prstGeom prst="rect">
            <a:avLst/>
          </a:prstGeom>
          <a:noFill/>
          <a:ln w="9525">
            <a:noFill/>
            <a:miter lim="800000"/>
          </a:ln>
        </p:spPr>
        <p:txBody>
          <a:bodyPr wrap="square">
            <a:spAutoFit/>
          </a:bodyPr>
          <a:lstStyle/>
          <a:p>
            <a:r>
              <a:rPr lang="zh-CN" altLang="en-US" sz="1400" dirty="0">
                <a:latin typeface="Calibri" panose="020F0502020204030204" charset="0"/>
              </a:rPr>
              <a:t>裁判要点</a:t>
            </a:r>
            <a:endParaRPr lang="zh-CN" altLang="en-US" sz="1400" dirty="0">
              <a:latin typeface="Calibri" panose="020F0502020204030204" charset="0"/>
            </a:endParaRPr>
          </a:p>
          <a:p>
            <a:r>
              <a:rPr lang="en-US" altLang="zh-CN" sz="1400" dirty="0">
                <a:latin typeface="Calibri" panose="020F0502020204030204" charset="0"/>
              </a:rPr>
              <a:t>       4.</a:t>
            </a:r>
            <a:r>
              <a:rPr lang="zh-CN" altLang="en-US" sz="1400" dirty="0">
                <a:latin typeface="Calibri" panose="020F0502020204030204" charset="0"/>
              </a:rPr>
              <a:t>职工</a:t>
            </a:r>
            <a:r>
              <a:rPr lang="zh-CN" altLang="en-US" sz="1400" dirty="0"/>
              <a:t>在受聘于原用人单位期间内设立与原单位经营范围相类似的企业，违反了</a:t>
            </a:r>
            <a:r>
              <a:rPr lang="en-US" altLang="zh-CN" sz="1400" dirty="0"/>
              <a:t>《</a:t>
            </a:r>
            <a:r>
              <a:rPr lang="zh-CN" altLang="en-US" sz="1400" dirty="0"/>
              <a:t>竞业限制合同</a:t>
            </a:r>
            <a:r>
              <a:rPr lang="en-US" altLang="zh-CN" sz="1400" dirty="0"/>
              <a:t>》</a:t>
            </a:r>
            <a:r>
              <a:rPr lang="zh-CN" altLang="en-US" sz="1400" dirty="0"/>
              <a:t>约定，应当承担违约责任。</a:t>
            </a:r>
            <a:r>
              <a:rPr lang="en-US" altLang="zh-CN" sz="1400" dirty="0"/>
              <a:t>《</a:t>
            </a:r>
            <a:r>
              <a:rPr lang="zh-CN" altLang="en-US" sz="1400" dirty="0"/>
              <a:t>竞业限制合同</a:t>
            </a:r>
            <a:r>
              <a:rPr lang="en-US" altLang="zh-CN" sz="1400" dirty="0"/>
              <a:t>》</a:t>
            </a:r>
            <a:r>
              <a:rPr lang="zh-CN" altLang="en-US" sz="1400" dirty="0"/>
              <a:t>第四条约定了职工违反竞业限制义务的违约责任。</a:t>
            </a:r>
            <a:r>
              <a:rPr lang="en-US" altLang="zh-CN" sz="1400" dirty="0"/>
              <a:t>《</a:t>
            </a:r>
            <a:r>
              <a:rPr lang="zh-CN" altLang="en-US" sz="1400" dirty="0"/>
              <a:t>员工保密协议</a:t>
            </a:r>
            <a:r>
              <a:rPr lang="en-US" altLang="zh-CN" sz="1400" dirty="0"/>
              <a:t>》</a:t>
            </a:r>
            <a:r>
              <a:rPr lang="zh-CN" altLang="en-US" sz="1400" dirty="0"/>
              <a:t>第八条关于“职工承诺任职期间，不在与原公司生产、经营同类产品或提供同类服务的其他企业担任任何职务，包括股东、合伙人等等”的约定，实质上仍属于竞业限制条款。原用人单位诉请职工依据</a:t>
            </a:r>
            <a:r>
              <a:rPr lang="en-US" altLang="zh-CN" sz="1400" dirty="0"/>
              <a:t>《</a:t>
            </a:r>
            <a:r>
              <a:rPr lang="zh-CN" altLang="en-US" sz="1400" dirty="0"/>
              <a:t>竞业限制合同</a:t>
            </a:r>
            <a:r>
              <a:rPr lang="en-US" altLang="zh-CN" sz="1400" dirty="0"/>
              <a:t>》</a:t>
            </a:r>
            <a:r>
              <a:rPr lang="zh-CN" altLang="en-US" sz="1400" dirty="0"/>
              <a:t>第四条约定向其支付违约金</a:t>
            </a:r>
            <a:r>
              <a:rPr lang="en-US" altLang="zh-CN" sz="1400" dirty="0"/>
              <a:t>360000</a:t>
            </a:r>
            <a:r>
              <a:rPr lang="zh-CN" altLang="en-US" sz="1400" dirty="0"/>
              <a:t>元，同时上诉主张依据该</a:t>
            </a:r>
            <a:r>
              <a:rPr lang="en-US" altLang="zh-CN" sz="1400" dirty="0"/>
              <a:t>《</a:t>
            </a:r>
            <a:r>
              <a:rPr lang="zh-CN" altLang="en-US" sz="1400" dirty="0"/>
              <a:t>员工保密协议</a:t>
            </a:r>
            <a:r>
              <a:rPr lang="en-US" altLang="zh-CN" sz="1400" dirty="0"/>
              <a:t>》</a:t>
            </a:r>
            <a:r>
              <a:rPr lang="zh-CN" altLang="en-US" sz="1400" dirty="0"/>
              <a:t>第八条和第十四条“职工如违反本合同任何一款，应当一次性向原单位支付违约金</a:t>
            </a:r>
            <a:r>
              <a:rPr lang="en-US" altLang="zh-CN" sz="1400" dirty="0"/>
              <a:t>100000</a:t>
            </a:r>
            <a:r>
              <a:rPr lang="zh-CN" altLang="en-US" sz="1400" dirty="0"/>
              <a:t>元”的约定，将导致职工因同一违约行为</a:t>
            </a:r>
            <a:r>
              <a:rPr lang="zh-CN" altLang="en-US" sz="1400" dirty="0">
                <a:solidFill>
                  <a:srgbClr val="FF3300"/>
                </a:solidFill>
              </a:rPr>
              <a:t>承担双重违约责任，显失公平</a:t>
            </a:r>
            <a:r>
              <a:rPr lang="zh-CN" altLang="en-US" sz="1400" dirty="0"/>
              <a:t>。原用人单位只得在</a:t>
            </a:r>
            <a:r>
              <a:rPr lang="en-US" altLang="zh-CN" sz="1400" dirty="0"/>
              <a:t>《</a:t>
            </a:r>
            <a:r>
              <a:rPr lang="zh-CN" altLang="en-US" sz="1400" dirty="0"/>
              <a:t>竞业限制合同</a:t>
            </a:r>
            <a:r>
              <a:rPr lang="en-US" altLang="zh-CN" sz="1400" dirty="0"/>
              <a:t>》</a:t>
            </a:r>
            <a:r>
              <a:rPr lang="zh-CN" altLang="en-US" sz="1400" dirty="0"/>
              <a:t>约定的违约责任和</a:t>
            </a:r>
            <a:r>
              <a:rPr lang="en-US" altLang="zh-CN" sz="1400" dirty="0"/>
              <a:t>《</a:t>
            </a:r>
            <a:r>
              <a:rPr lang="zh-CN" altLang="en-US" sz="1400" dirty="0"/>
              <a:t>员工保密协议</a:t>
            </a:r>
            <a:r>
              <a:rPr lang="en-US" altLang="zh-CN" sz="1400" dirty="0"/>
              <a:t>》</a:t>
            </a:r>
            <a:r>
              <a:rPr lang="zh-CN" altLang="en-US" sz="1400" dirty="0"/>
              <a:t>约定的违约责任中</a:t>
            </a:r>
            <a:r>
              <a:rPr lang="zh-CN" altLang="en-US" sz="1400" dirty="0">
                <a:solidFill>
                  <a:srgbClr val="FF0000"/>
                </a:solidFill>
              </a:rPr>
              <a:t>择一主张，而不得同时主张。</a:t>
            </a:r>
            <a:r>
              <a:rPr lang="zh-CN" altLang="en-US" sz="1400" dirty="0"/>
              <a:t>鉴于</a:t>
            </a:r>
            <a:r>
              <a:rPr lang="en-US" altLang="zh-CN" sz="1400" dirty="0"/>
              <a:t>《</a:t>
            </a:r>
            <a:r>
              <a:rPr lang="zh-CN" altLang="en-US" sz="1400" dirty="0"/>
              <a:t>竞业限制合同</a:t>
            </a:r>
            <a:r>
              <a:rPr lang="en-US" altLang="zh-CN" sz="1400" dirty="0"/>
              <a:t>》</a:t>
            </a:r>
            <a:r>
              <a:rPr lang="zh-CN" altLang="en-US" sz="1400" dirty="0"/>
              <a:t>约定的竞业限制违约金过高，职工因违反竞业限制义务而应向原单位支付的违约金，应以本着</a:t>
            </a:r>
            <a:r>
              <a:rPr lang="zh-CN" altLang="en-US" sz="1400" dirty="0">
                <a:solidFill>
                  <a:srgbClr val="FF3300"/>
                </a:solidFill>
              </a:rPr>
              <a:t>“就地不就高”</a:t>
            </a:r>
            <a:r>
              <a:rPr lang="zh-CN" altLang="en-US" sz="1400" dirty="0"/>
              <a:t>原则按</a:t>
            </a:r>
            <a:r>
              <a:rPr lang="en-US" altLang="zh-CN" sz="1400" dirty="0"/>
              <a:t>《</a:t>
            </a:r>
            <a:r>
              <a:rPr lang="zh-CN" altLang="en-US" sz="1400" dirty="0"/>
              <a:t>员工保密协议</a:t>
            </a:r>
            <a:r>
              <a:rPr lang="en-US" altLang="zh-CN" sz="1400" dirty="0"/>
              <a:t>》</a:t>
            </a:r>
            <a:r>
              <a:rPr lang="zh-CN" altLang="en-US" sz="1400" dirty="0"/>
              <a:t>第十四条约定的</a:t>
            </a:r>
            <a:r>
              <a:rPr lang="en-US" altLang="zh-CN" sz="1400" dirty="0"/>
              <a:t>100000</a:t>
            </a:r>
            <a:r>
              <a:rPr lang="zh-CN" altLang="en-US" sz="1400" dirty="0"/>
              <a:t>元为准。故任小刚应向点金公司支付竞业限制违约金</a:t>
            </a:r>
            <a:r>
              <a:rPr lang="en-US" altLang="zh-CN" sz="1400" dirty="0"/>
              <a:t>100000</a:t>
            </a:r>
            <a:r>
              <a:rPr lang="zh-CN" altLang="en-US" sz="1400" dirty="0"/>
              <a:t>元。</a:t>
            </a:r>
            <a:br>
              <a:rPr lang="zh-CN" altLang="en-US" sz="1200" dirty="0">
                <a:latin typeface="Calibri" panose="020F0502020204030204" charset="0"/>
              </a:rPr>
            </a:br>
            <a:endParaRPr lang="zh-CN" altLang="en-US" sz="1200" dirty="0">
              <a:solidFill>
                <a:srgbClr val="FF0000"/>
              </a:solidFill>
              <a:latin typeface="楷体" panose="02010609060101010101" pitchFamily="49" charset="-122"/>
              <a:ea typeface="楷体" panose="02010609060101010101" pitchFamily="49" charset="-122"/>
            </a:endParaRPr>
          </a:p>
        </p:txBody>
      </p:sp>
      <p:pic>
        <p:nvPicPr>
          <p:cNvPr id="4" name="图片 3"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7" name="图片 6"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4"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114935" y="292100"/>
            <a:ext cx="8768715" cy="4850765"/>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4" name="文本框 3"/>
          <p:cNvSpPr txBox="1">
            <a:spLocks noChangeArrowheads="1"/>
          </p:cNvSpPr>
          <p:nvPr/>
        </p:nvSpPr>
        <p:spPr bwMode="auto">
          <a:xfrm>
            <a:off x="114935" y="847725"/>
            <a:ext cx="3832225" cy="368300"/>
          </a:xfrm>
          <a:prstGeom prst="rect">
            <a:avLst/>
          </a:prstGeom>
          <a:noFill/>
          <a:ln w="9525">
            <a:noFill/>
            <a:miter lim="800000"/>
          </a:ln>
        </p:spPr>
        <p:txBody>
          <a:bodyPr wrap="square">
            <a:spAutoFit/>
          </a:bodyPr>
          <a:lstStyle/>
          <a:p>
            <a:pPr algn="l"/>
            <a:r>
              <a:rPr lang="en-US" altLang="zh-CN" b="1" dirty="0">
                <a:solidFill>
                  <a:srgbClr val="FF0000"/>
                </a:solidFill>
                <a:latin typeface="楷体" panose="02010609060101010101" pitchFamily="49" charset="-122"/>
                <a:ea typeface="楷体" panose="02010609060101010101" pitchFamily="49" charset="-122"/>
              </a:rPr>
              <a:t>   </a:t>
            </a:r>
            <a:r>
              <a:rPr lang="zh-CN" altLang="en-US"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二）实务问题</a:t>
            </a:r>
            <a:endParaRPr lang="zh-CN" altLang="en-US" b="1" dirty="0">
              <a:solidFill>
                <a:srgbClr val="FF0000"/>
              </a:solidFill>
              <a:latin typeface="楷体" panose="02010609060101010101" pitchFamily="49" charset="-122"/>
              <a:ea typeface="楷体" panose="02010609060101010101" pitchFamily="49" charset="-122"/>
            </a:endParaRPr>
          </a:p>
        </p:txBody>
      </p:sp>
      <p:sp>
        <p:nvSpPr>
          <p:cNvPr id="54273" name="Shape 297"/>
          <p:cNvSpPr>
            <a:spLocks noChangeArrowheads="1"/>
          </p:cNvSpPr>
          <p:nvPr/>
        </p:nvSpPr>
        <p:spPr bwMode="auto">
          <a:xfrm>
            <a:off x="288290" y="1292860"/>
            <a:ext cx="8298815" cy="2306955"/>
          </a:xfrm>
          <a:prstGeom prst="rect">
            <a:avLst/>
          </a:prstGeom>
          <a:noFill/>
          <a:ln w="9525">
            <a:noFill/>
            <a:miter lim="800000"/>
          </a:ln>
        </p:spPr>
        <p:txBody>
          <a:bodyPr wrap="square" lIns="34289" rIns="34289">
            <a:spAutoFit/>
          </a:bodyPr>
          <a:p>
            <a:pPr marL="719455" indent="-304800" algn="just" defTabSz="457200">
              <a:lnSpc>
                <a:spcPct val="150000"/>
              </a:lnSpc>
            </a:pPr>
            <a:r>
              <a:rPr sz="1600" dirty="0">
                <a:latin typeface="楷体" panose="02010609060101010101" pitchFamily="49" charset="-122"/>
                <a:ea typeface="楷体" panose="02010609060101010101" pitchFamily="49" charset="-122"/>
              </a:rPr>
              <a:t>1.  原告</a:t>
            </a:r>
            <a:endParaRPr sz="1600" dirty="0">
              <a:latin typeface="楷体" panose="02010609060101010101" pitchFamily="49" charset="-122"/>
              <a:ea typeface="楷体" panose="02010609060101010101" pitchFamily="49" charset="-122"/>
            </a:endParaRPr>
          </a:p>
          <a:p>
            <a:pPr marL="719455" indent="-304800" algn="just" defTabSz="457200">
              <a:lnSpc>
                <a:spcPct val="150000"/>
              </a:lnSpc>
            </a:pPr>
            <a:r>
              <a:rPr sz="1600" dirty="0">
                <a:latin typeface="楷体" panose="02010609060101010101" pitchFamily="49" charset="-122"/>
                <a:ea typeface="楷体" panose="02010609060101010101" pitchFamily="49" charset="-122"/>
              </a:rPr>
              <a:t>(1)商业秘密独占使用许可合同的被许可人。</a:t>
            </a:r>
            <a:endParaRPr sz="1600" dirty="0">
              <a:latin typeface="楷体" panose="02010609060101010101" pitchFamily="49" charset="-122"/>
              <a:ea typeface="楷体" panose="02010609060101010101" pitchFamily="49" charset="-122"/>
            </a:endParaRPr>
          </a:p>
          <a:p>
            <a:pPr marL="719455" indent="-304800" algn="just" defTabSz="457200">
              <a:lnSpc>
                <a:spcPct val="150000"/>
              </a:lnSpc>
            </a:pPr>
            <a:r>
              <a:rPr sz="1600" dirty="0">
                <a:latin typeface="楷体" panose="02010609060101010101" pitchFamily="49" charset="-122"/>
                <a:ea typeface="楷体" panose="02010609060101010101" pitchFamily="49" charset="-122"/>
              </a:rPr>
              <a:t>(2)排他使用许可合同的被许可人和权利人共同提起诉讼。</a:t>
            </a:r>
            <a:endParaRPr sz="1600" dirty="0">
              <a:latin typeface="楷体" panose="02010609060101010101" pitchFamily="49" charset="-122"/>
              <a:ea typeface="楷体" panose="02010609060101010101" pitchFamily="49" charset="-122"/>
            </a:endParaRPr>
          </a:p>
          <a:p>
            <a:pPr marL="719455" indent="-304800" algn="just" defTabSz="457200">
              <a:lnSpc>
                <a:spcPct val="150000"/>
              </a:lnSpc>
            </a:pPr>
            <a:r>
              <a:rPr sz="1600" dirty="0">
                <a:latin typeface="楷体" panose="02010609060101010101" pitchFamily="49" charset="-122"/>
                <a:ea typeface="楷体" panose="02010609060101010101" pitchFamily="49" charset="-122"/>
              </a:rPr>
              <a:t>(3)在权利人不起诉的情况下</a:t>
            </a:r>
            <a:r>
              <a:rPr lang="zh-CN" sz="1600" dirty="0">
                <a:latin typeface="楷体" panose="02010609060101010101" pitchFamily="49" charset="-122"/>
                <a:ea typeface="楷体" panose="02010609060101010101" pitchFamily="49" charset="-122"/>
              </a:rPr>
              <a:t>，</a:t>
            </a:r>
            <a:r>
              <a:rPr sz="1600" dirty="0">
                <a:latin typeface="楷体" panose="02010609060101010101" pitchFamily="49" charset="-122"/>
                <a:ea typeface="楷体" panose="02010609060101010101" pitchFamily="49" charset="-122"/>
              </a:rPr>
              <a:t>排他使用许可合同的被许可人自行提起诉讼。</a:t>
            </a:r>
            <a:endParaRPr sz="1600" dirty="0">
              <a:latin typeface="楷体" panose="02010609060101010101" pitchFamily="49" charset="-122"/>
              <a:ea typeface="楷体" panose="02010609060101010101" pitchFamily="49" charset="-122"/>
            </a:endParaRPr>
          </a:p>
          <a:p>
            <a:pPr marL="719455" indent="-304800" algn="just" defTabSz="457200">
              <a:lnSpc>
                <a:spcPct val="150000"/>
              </a:lnSpc>
            </a:pPr>
            <a:r>
              <a:rPr sz="1600" dirty="0">
                <a:latin typeface="楷体" panose="02010609060101010101" pitchFamily="49" charset="-122"/>
                <a:ea typeface="楷体" panose="02010609060101010101" pitchFamily="49" charset="-122"/>
              </a:rPr>
              <a:t>(4)普通使用许可合同的被许可人和权利人共同提起诉讼。</a:t>
            </a:r>
            <a:endParaRPr sz="1600" dirty="0">
              <a:latin typeface="楷体" panose="02010609060101010101" pitchFamily="49" charset="-122"/>
              <a:ea typeface="楷体" panose="02010609060101010101" pitchFamily="49" charset="-122"/>
            </a:endParaRPr>
          </a:p>
          <a:p>
            <a:pPr marL="719455" indent="-304800" algn="just" defTabSz="457200">
              <a:lnSpc>
                <a:spcPct val="150000"/>
              </a:lnSpc>
            </a:pPr>
            <a:r>
              <a:rPr sz="1600" dirty="0">
                <a:latin typeface="楷体" panose="02010609060101010101" pitchFamily="49" charset="-122"/>
                <a:ea typeface="楷体" panose="02010609060101010101" pitchFamily="49" charset="-122"/>
              </a:rPr>
              <a:t>(5)权利人书面授权，普通使用许可合同的被许可人单独提起诉讼。</a:t>
            </a:r>
            <a:endParaRPr sz="1600" dirty="0">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6" name="图片 5"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114935" y="292100"/>
            <a:ext cx="8768715" cy="4850765"/>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4" name="文本框 3"/>
          <p:cNvSpPr txBox="1">
            <a:spLocks noChangeArrowheads="1"/>
          </p:cNvSpPr>
          <p:nvPr/>
        </p:nvSpPr>
        <p:spPr bwMode="auto">
          <a:xfrm>
            <a:off x="114935" y="976630"/>
            <a:ext cx="3832225" cy="368300"/>
          </a:xfrm>
          <a:prstGeom prst="rect">
            <a:avLst/>
          </a:prstGeom>
          <a:noFill/>
          <a:ln w="9525">
            <a:noFill/>
            <a:miter lim="800000"/>
          </a:ln>
        </p:spPr>
        <p:txBody>
          <a:bodyPr wrap="square">
            <a:spAutoFit/>
          </a:bodyPr>
          <a:lstStyle/>
          <a:p>
            <a:pPr algn="l"/>
            <a:r>
              <a:rPr lang="en-US" altLang="zh-CN" b="1" dirty="0">
                <a:solidFill>
                  <a:srgbClr val="FF0000"/>
                </a:solidFill>
                <a:latin typeface="楷体" panose="02010609060101010101" pitchFamily="49" charset="-122"/>
                <a:ea typeface="楷体" panose="02010609060101010101" pitchFamily="49" charset="-122"/>
              </a:rPr>
              <a:t>   </a:t>
            </a:r>
            <a:r>
              <a:rPr lang="zh-CN" altLang="en-US"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二）实务问题</a:t>
            </a:r>
            <a:endParaRPr lang="zh-CN" altLang="en-US" b="1" dirty="0">
              <a:solidFill>
                <a:srgbClr val="FF0000"/>
              </a:solidFill>
              <a:latin typeface="楷体" panose="02010609060101010101" pitchFamily="49" charset="-122"/>
              <a:ea typeface="楷体" panose="02010609060101010101" pitchFamily="49" charset="-122"/>
            </a:endParaRPr>
          </a:p>
        </p:txBody>
      </p:sp>
      <p:sp>
        <p:nvSpPr>
          <p:cNvPr id="54273" name="Shape 297"/>
          <p:cNvSpPr>
            <a:spLocks noChangeArrowheads="1"/>
          </p:cNvSpPr>
          <p:nvPr/>
        </p:nvSpPr>
        <p:spPr bwMode="auto">
          <a:xfrm>
            <a:off x="471805" y="1615440"/>
            <a:ext cx="5518150" cy="2306955"/>
          </a:xfrm>
          <a:prstGeom prst="rect">
            <a:avLst/>
          </a:prstGeom>
          <a:noFill/>
          <a:ln w="9525">
            <a:noFill/>
            <a:miter lim="800000"/>
          </a:ln>
        </p:spPr>
        <p:txBody>
          <a:bodyPr wrap="square" lIns="34289" rIns="34289">
            <a:spAutoFit/>
          </a:bodyPr>
          <a:p>
            <a:pPr marL="719455" indent="-304800" algn="just" defTabSz="457200">
              <a:lnSpc>
                <a:spcPct val="150000"/>
              </a:lnSpc>
            </a:pPr>
            <a:r>
              <a:rPr sz="1600" dirty="0">
                <a:latin typeface="楷体" panose="02010609060101010101" pitchFamily="49" charset="-122"/>
                <a:ea typeface="楷体" panose="02010609060101010101" pitchFamily="49" charset="-122"/>
              </a:rPr>
              <a:t>2.  诉讼主张</a:t>
            </a:r>
            <a:endParaRPr sz="1600" dirty="0">
              <a:latin typeface="楷体" panose="02010609060101010101" pitchFamily="49" charset="-122"/>
              <a:ea typeface="楷体" panose="02010609060101010101" pitchFamily="49" charset="-122"/>
            </a:endParaRPr>
          </a:p>
          <a:p>
            <a:pPr marL="719455" indent="-304800" algn="just" defTabSz="457200">
              <a:lnSpc>
                <a:spcPct val="150000"/>
              </a:lnSpc>
            </a:pPr>
            <a:r>
              <a:rPr sz="1600" dirty="0">
                <a:latin typeface="楷体" panose="02010609060101010101" pitchFamily="49" charset="-122"/>
                <a:ea typeface="楷体" panose="02010609060101010101" pitchFamily="49" charset="-122"/>
              </a:rPr>
              <a:t>①  请求确认其主张的信息内容构成商业秘密</a:t>
            </a:r>
            <a:endParaRPr sz="1600" dirty="0">
              <a:latin typeface="楷体" panose="02010609060101010101" pitchFamily="49" charset="-122"/>
              <a:ea typeface="楷体" panose="02010609060101010101" pitchFamily="49" charset="-122"/>
            </a:endParaRPr>
          </a:p>
          <a:p>
            <a:pPr marL="719455" indent="-304800" algn="just" defTabSz="457200">
              <a:lnSpc>
                <a:spcPct val="150000"/>
              </a:lnSpc>
            </a:pPr>
            <a:r>
              <a:rPr sz="1600" dirty="0">
                <a:latin typeface="楷体" panose="02010609060101010101" pitchFamily="49" charset="-122"/>
                <a:ea typeface="楷体" panose="02010609060101010101" pitchFamily="49" charset="-122"/>
              </a:rPr>
              <a:t>②  请求被告停止侵权</a:t>
            </a:r>
            <a:endParaRPr sz="1600" dirty="0">
              <a:latin typeface="楷体" panose="02010609060101010101" pitchFamily="49" charset="-122"/>
              <a:ea typeface="楷体" panose="02010609060101010101" pitchFamily="49" charset="-122"/>
            </a:endParaRPr>
          </a:p>
          <a:p>
            <a:pPr marL="719455" indent="-304800" algn="just" defTabSz="457200">
              <a:lnSpc>
                <a:spcPct val="150000"/>
              </a:lnSpc>
            </a:pPr>
            <a:r>
              <a:rPr sz="1600" dirty="0">
                <a:latin typeface="楷体" panose="02010609060101010101" pitchFamily="49" charset="-122"/>
                <a:ea typeface="楷体" panose="02010609060101010101" pitchFamily="49" charset="-122"/>
              </a:rPr>
              <a:t>③  赔偿损失</a:t>
            </a:r>
            <a:endParaRPr sz="1600" dirty="0">
              <a:latin typeface="楷体" panose="02010609060101010101" pitchFamily="49" charset="-122"/>
              <a:ea typeface="楷体" panose="02010609060101010101" pitchFamily="49" charset="-122"/>
            </a:endParaRPr>
          </a:p>
          <a:p>
            <a:pPr marL="719455" indent="-304800" algn="just" defTabSz="457200">
              <a:lnSpc>
                <a:spcPct val="150000"/>
              </a:lnSpc>
            </a:pPr>
            <a:r>
              <a:rPr sz="1600" dirty="0">
                <a:latin typeface="楷体" panose="02010609060101010101" pitchFamily="49" charset="-122"/>
                <a:ea typeface="楷体" panose="02010609060101010101" pitchFamily="49" charset="-122"/>
              </a:rPr>
              <a:t>④  权利人的商业秘密载体，可以请求返还财产</a:t>
            </a:r>
            <a:endParaRPr sz="1600" dirty="0">
              <a:latin typeface="楷体" panose="02010609060101010101" pitchFamily="49" charset="-122"/>
              <a:ea typeface="楷体" panose="02010609060101010101" pitchFamily="49" charset="-122"/>
            </a:endParaRPr>
          </a:p>
          <a:p>
            <a:pPr marL="719455" indent="-304800" algn="just" defTabSz="457200">
              <a:lnSpc>
                <a:spcPct val="150000"/>
              </a:lnSpc>
            </a:pPr>
            <a:r>
              <a:rPr sz="1600" dirty="0">
                <a:latin typeface="楷体" panose="02010609060101010101" pitchFamily="49" charset="-122"/>
                <a:ea typeface="楷体" panose="02010609060101010101" pitchFamily="49" charset="-122"/>
              </a:rPr>
              <a:t>⑤  有权就该商业信息主张权利</a:t>
            </a:r>
            <a:endParaRPr sz="1600" dirty="0">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6" name="图片 5"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635" y="0"/>
            <a:ext cx="8884285" cy="508889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4" name="文本框 3"/>
          <p:cNvSpPr txBox="1">
            <a:spLocks noChangeArrowheads="1"/>
          </p:cNvSpPr>
          <p:nvPr/>
        </p:nvSpPr>
        <p:spPr bwMode="auto">
          <a:xfrm>
            <a:off x="114935" y="505460"/>
            <a:ext cx="3832225" cy="368300"/>
          </a:xfrm>
          <a:prstGeom prst="rect">
            <a:avLst/>
          </a:prstGeom>
          <a:noFill/>
          <a:ln w="9525">
            <a:noFill/>
            <a:miter lim="800000"/>
          </a:ln>
        </p:spPr>
        <p:txBody>
          <a:bodyPr wrap="square">
            <a:spAutoFit/>
          </a:bodyPr>
          <a:lstStyle/>
          <a:p>
            <a:pPr algn="l"/>
            <a:r>
              <a:rPr lang="en-US" altLang="zh-CN" b="1" dirty="0">
                <a:solidFill>
                  <a:srgbClr val="FF0000"/>
                </a:solidFill>
                <a:latin typeface="楷体" panose="02010609060101010101" pitchFamily="49" charset="-122"/>
                <a:ea typeface="楷体" panose="02010609060101010101" pitchFamily="49" charset="-122"/>
              </a:rPr>
              <a:t>   </a:t>
            </a:r>
            <a:r>
              <a:rPr lang="zh-CN" altLang="en-US"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二）实务问题</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3" name="C9F754DE-2CAD-44b6-B708-469DEB6407EB-2" descr="wpsoffice"/>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628650" y="987425"/>
            <a:ext cx="6528435" cy="3910965"/>
          </a:xfrm>
          <a:prstGeom prst="rect">
            <a:avLst/>
          </a:prstGeom>
        </p:spPr>
      </p:pic>
      <p:sp>
        <p:nvSpPr>
          <p:cNvPr id="6" name="Shape 297"/>
          <p:cNvSpPr>
            <a:spLocks noChangeArrowheads="1"/>
          </p:cNvSpPr>
          <p:nvPr/>
        </p:nvSpPr>
        <p:spPr bwMode="auto">
          <a:xfrm>
            <a:off x="114935" y="795020"/>
            <a:ext cx="2790825" cy="829945"/>
          </a:xfrm>
          <a:prstGeom prst="rect">
            <a:avLst/>
          </a:prstGeom>
          <a:noFill/>
          <a:ln w="9525">
            <a:noFill/>
            <a:miter lim="800000"/>
          </a:ln>
        </p:spPr>
        <p:txBody>
          <a:bodyPr wrap="square" lIns="34289" rIns="34289">
            <a:spAutoFit/>
          </a:bodyPr>
          <a:p>
            <a:pPr marL="719455" indent="-304800" algn="just" defTabSz="457200">
              <a:lnSpc>
                <a:spcPct val="150000"/>
              </a:lnSpc>
            </a:pPr>
            <a:r>
              <a:rPr lang="en-US" sz="1600" dirty="0">
                <a:latin typeface="楷体" panose="02010609060101010101" pitchFamily="49" charset="-122"/>
                <a:ea typeface="楷体" panose="02010609060101010101" pitchFamily="49" charset="-122"/>
              </a:rPr>
              <a:t> 3</a:t>
            </a:r>
            <a:r>
              <a:rPr sz="1600" dirty="0">
                <a:latin typeface="楷体" panose="02010609060101010101" pitchFamily="49" charset="-122"/>
                <a:ea typeface="楷体" panose="02010609060101010101" pitchFamily="49" charset="-122"/>
              </a:rPr>
              <a:t>. 调查取证</a:t>
            </a:r>
            <a:endParaRPr sz="1600" dirty="0">
              <a:latin typeface="楷体" panose="02010609060101010101" pitchFamily="49" charset="-122"/>
              <a:ea typeface="楷体" panose="02010609060101010101" pitchFamily="49" charset="-122"/>
            </a:endParaRPr>
          </a:p>
          <a:p>
            <a:pPr marL="719455" indent="-304800" algn="just" defTabSz="457200">
              <a:lnSpc>
                <a:spcPct val="150000"/>
              </a:lnSpc>
            </a:pPr>
            <a:endParaRPr sz="1600" dirty="0">
              <a:latin typeface="楷体" panose="02010609060101010101" pitchFamily="49" charset="-122"/>
              <a:ea typeface="楷体" panose="02010609060101010101" pitchFamily="49" charset="-122"/>
            </a:endParaRPr>
          </a:p>
        </p:txBody>
      </p:sp>
      <p:pic>
        <p:nvPicPr>
          <p:cNvPr id="2" name="图片 1" descr="议和劳动人事学院logo"/>
          <p:cNvPicPr>
            <a:picLocks noChangeAspect="1"/>
          </p:cNvPicPr>
          <p:nvPr/>
        </p:nvPicPr>
        <p:blipFill>
          <a:blip r:embed="rId3"/>
          <a:stretch>
            <a:fillRect/>
          </a:stretch>
        </p:blipFill>
        <p:spPr>
          <a:xfrm>
            <a:off x="7157085" y="401320"/>
            <a:ext cx="1401445" cy="355600"/>
          </a:xfrm>
          <a:prstGeom prst="rect">
            <a:avLst/>
          </a:prstGeom>
        </p:spPr>
      </p:pic>
      <p:pic>
        <p:nvPicPr>
          <p:cNvPr id="7" name="图片 6" descr="议和网logo"/>
          <p:cNvPicPr>
            <a:picLocks noChangeAspect="1"/>
          </p:cNvPicPr>
          <p:nvPr/>
        </p:nvPicPr>
        <p:blipFill>
          <a:blip r:embed="rId4"/>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114935" y="292100"/>
            <a:ext cx="8768715" cy="4850765"/>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4" name="文本框 3"/>
          <p:cNvSpPr txBox="1">
            <a:spLocks noChangeArrowheads="1"/>
          </p:cNvSpPr>
          <p:nvPr/>
        </p:nvSpPr>
        <p:spPr bwMode="auto">
          <a:xfrm>
            <a:off x="114935" y="612140"/>
            <a:ext cx="3832225" cy="368300"/>
          </a:xfrm>
          <a:prstGeom prst="rect">
            <a:avLst/>
          </a:prstGeom>
          <a:noFill/>
          <a:ln w="9525">
            <a:noFill/>
            <a:miter lim="800000"/>
          </a:ln>
        </p:spPr>
        <p:txBody>
          <a:bodyPr wrap="square">
            <a:spAutoFit/>
          </a:bodyPr>
          <a:lstStyle/>
          <a:p>
            <a:pPr algn="l"/>
            <a:r>
              <a:rPr lang="en-US" altLang="zh-CN" b="1" dirty="0">
                <a:solidFill>
                  <a:srgbClr val="FF0000"/>
                </a:solidFill>
                <a:latin typeface="楷体" panose="02010609060101010101" pitchFamily="49" charset="-122"/>
                <a:ea typeface="楷体" panose="02010609060101010101" pitchFamily="49" charset="-122"/>
              </a:rPr>
              <a:t>   </a:t>
            </a:r>
            <a:r>
              <a:rPr lang="zh-CN" altLang="en-US"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二）实务问题</a:t>
            </a:r>
            <a:endParaRPr lang="zh-CN" altLang="en-US" b="1" dirty="0">
              <a:solidFill>
                <a:srgbClr val="FF0000"/>
              </a:solidFill>
              <a:latin typeface="楷体" panose="02010609060101010101" pitchFamily="49" charset="-122"/>
              <a:ea typeface="楷体" panose="02010609060101010101" pitchFamily="49" charset="-122"/>
            </a:endParaRPr>
          </a:p>
        </p:txBody>
      </p:sp>
      <p:sp>
        <p:nvSpPr>
          <p:cNvPr id="6" name="Shape 297"/>
          <p:cNvSpPr>
            <a:spLocks noChangeArrowheads="1"/>
          </p:cNvSpPr>
          <p:nvPr/>
        </p:nvSpPr>
        <p:spPr bwMode="auto">
          <a:xfrm>
            <a:off x="114935" y="901700"/>
            <a:ext cx="1678305" cy="829945"/>
          </a:xfrm>
          <a:prstGeom prst="rect">
            <a:avLst/>
          </a:prstGeom>
          <a:noFill/>
          <a:ln w="9525">
            <a:noFill/>
            <a:miter lim="800000"/>
          </a:ln>
        </p:spPr>
        <p:txBody>
          <a:bodyPr wrap="square" lIns="34289" rIns="34289">
            <a:spAutoFit/>
          </a:bodyPr>
          <a:p>
            <a:pPr marL="719455" indent="-304800" algn="just" defTabSz="457200">
              <a:lnSpc>
                <a:spcPct val="150000"/>
              </a:lnSpc>
            </a:pPr>
            <a:r>
              <a:rPr lang="en-US" sz="1600" dirty="0">
                <a:latin typeface="楷体" panose="02010609060101010101" pitchFamily="49" charset="-122"/>
                <a:ea typeface="楷体" panose="02010609060101010101" pitchFamily="49" charset="-122"/>
              </a:rPr>
              <a:t>  4.</a:t>
            </a:r>
            <a:r>
              <a:rPr sz="1600" dirty="0">
                <a:latin typeface="楷体" panose="02010609060101010101" pitchFamily="49" charset="-122"/>
                <a:ea typeface="楷体" panose="02010609060101010101" pitchFamily="49" charset="-122"/>
              </a:rPr>
              <a:t>  </a:t>
            </a:r>
            <a:r>
              <a:rPr lang="zh-CN" sz="1600" dirty="0">
                <a:latin typeface="楷体" panose="02010609060101010101" pitchFamily="49" charset="-122"/>
                <a:ea typeface="楷体" panose="02010609060101010101" pitchFamily="49" charset="-122"/>
              </a:rPr>
              <a:t>证据</a:t>
            </a:r>
            <a:endParaRPr sz="1600" dirty="0">
              <a:latin typeface="楷体" panose="02010609060101010101" pitchFamily="49" charset="-122"/>
              <a:ea typeface="楷体" panose="02010609060101010101" pitchFamily="49" charset="-122"/>
            </a:endParaRPr>
          </a:p>
          <a:p>
            <a:pPr marL="719455" indent="-304800" algn="just" defTabSz="457200">
              <a:lnSpc>
                <a:spcPct val="150000"/>
              </a:lnSpc>
            </a:pPr>
            <a:endParaRPr sz="1600" dirty="0">
              <a:latin typeface="楷体" panose="02010609060101010101" pitchFamily="49" charset="-122"/>
              <a:ea typeface="楷体" panose="02010609060101010101" pitchFamily="49" charset="-122"/>
            </a:endParaRPr>
          </a:p>
        </p:txBody>
      </p:sp>
      <p:pic>
        <p:nvPicPr>
          <p:cNvPr id="2" name="C9F754DE-2CAD-44b6-B708-469DEB6407EB-3" descr="wpsoffice"/>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741045" y="1062355"/>
            <a:ext cx="6898640" cy="3912235"/>
          </a:xfrm>
          <a:prstGeom prst="rect">
            <a:avLst/>
          </a:prstGeom>
        </p:spPr>
      </p:pic>
      <p:pic>
        <p:nvPicPr>
          <p:cNvPr id="3" name="图片 2" descr="议和劳动人事学院logo"/>
          <p:cNvPicPr>
            <a:picLocks noChangeAspect="1"/>
          </p:cNvPicPr>
          <p:nvPr/>
        </p:nvPicPr>
        <p:blipFill>
          <a:blip r:embed="rId3"/>
          <a:stretch>
            <a:fillRect/>
          </a:stretch>
        </p:blipFill>
        <p:spPr>
          <a:xfrm>
            <a:off x="7157085" y="401320"/>
            <a:ext cx="1401445" cy="355600"/>
          </a:xfrm>
          <a:prstGeom prst="rect">
            <a:avLst/>
          </a:prstGeom>
        </p:spPr>
      </p:pic>
      <p:pic>
        <p:nvPicPr>
          <p:cNvPr id="7" name="图片 6" descr="议和网logo"/>
          <p:cNvPicPr>
            <a:picLocks noChangeAspect="1"/>
          </p:cNvPicPr>
          <p:nvPr/>
        </p:nvPicPr>
        <p:blipFill>
          <a:blip r:embed="rId4"/>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187325" y="146685"/>
            <a:ext cx="8768715" cy="4850765"/>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4" name="文本框 3"/>
          <p:cNvSpPr txBox="1">
            <a:spLocks noChangeArrowheads="1"/>
          </p:cNvSpPr>
          <p:nvPr/>
        </p:nvSpPr>
        <p:spPr bwMode="auto">
          <a:xfrm>
            <a:off x="114935" y="483235"/>
            <a:ext cx="3832225" cy="368300"/>
          </a:xfrm>
          <a:prstGeom prst="rect">
            <a:avLst/>
          </a:prstGeom>
          <a:noFill/>
          <a:ln w="9525">
            <a:noFill/>
            <a:miter lim="800000"/>
          </a:ln>
        </p:spPr>
        <p:txBody>
          <a:bodyPr wrap="square">
            <a:spAutoFit/>
          </a:bodyPr>
          <a:lstStyle/>
          <a:p>
            <a:pPr algn="l"/>
            <a:r>
              <a:rPr lang="en-US" altLang="zh-CN" b="1" dirty="0">
                <a:solidFill>
                  <a:srgbClr val="FF0000"/>
                </a:solidFill>
                <a:latin typeface="楷体" panose="02010609060101010101" pitchFamily="49" charset="-122"/>
                <a:ea typeface="楷体" panose="02010609060101010101" pitchFamily="49" charset="-122"/>
              </a:rPr>
              <a:t>   </a:t>
            </a:r>
            <a:r>
              <a:rPr lang="zh-CN" altLang="en-US"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二）实务问题</a:t>
            </a:r>
            <a:endParaRPr lang="zh-CN" altLang="en-US" b="1" dirty="0">
              <a:solidFill>
                <a:srgbClr val="FF0000"/>
              </a:solidFill>
              <a:latin typeface="楷体" panose="02010609060101010101" pitchFamily="49" charset="-122"/>
              <a:ea typeface="楷体" panose="02010609060101010101" pitchFamily="49" charset="-122"/>
            </a:endParaRPr>
          </a:p>
        </p:txBody>
      </p:sp>
      <p:sp>
        <p:nvSpPr>
          <p:cNvPr id="6" name="Shape 297"/>
          <p:cNvSpPr>
            <a:spLocks noChangeArrowheads="1"/>
          </p:cNvSpPr>
          <p:nvPr/>
        </p:nvSpPr>
        <p:spPr bwMode="auto">
          <a:xfrm>
            <a:off x="280670" y="919480"/>
            <a:ext cx="8582660" cy="3876675"/>
          </a:xfrm>
          <a:prstGeom prst="rect">
            <a:avLst/>
          </a:prstGeom>
          <a:noFill/>
          <a:ln w="9525">
            <a:noFill/>
            <a:miter lim="800000"/>
          </a:ln>
        </p:spPr>
        <p:txBody>
          <a:bodyPr wrap="square" lIns="34289" rIns="34289">
            <a:spAutoFit/>
          </a:bodyPr>
          <a:p>
            <a:pPr marL="719455" indent="-304800" algn="just" defTabSz="457200">
              <a:lnSpc>
                <a:spcPct val="100000"/>
              </a:lnSpc>
            </a:pPr>
            <a:r>
              <a:rPr sz="1600" dirty="0">
                <a:latin typeface="楷体" panose="02010609060101010101" pitchFamily="49" charset="-122"/>
                <a:ea typeface="楷体" panose="02010609060101010101" pitchFamily="49" charset="-122"/>
              </a:rPr>
              <a:t>客户名单，是否“不为公众所知悉”？                                                  </a:t>
            </a:r>
            <a:endParaRPr sz="1600" dirty="0">
              <a:latin typeface="楷体" panose="02010609060101010101" pitchFamily="49" charset="-122"/>
              <a:ea typeface="楷体" panose="02010609060101010101" pitchFamily="49" charset="-122"/>
            </a:endParaRPr>
          </a:p>
          <a:p>
            <a:pPr marL="719455" indent="-304800" algn="just" defTabSz="457200">
              <a:lnSpc>
                <a:spcPct val="120000"/>
              </a:lnSpc>
              <a:spcBef>
                <a:spcPts val="0"/>
              </a:spcBef>
              <a:spcAft>
                <a:spcPts val="0"/>
              </a:spcAft>
            </a:pPr>
            <a:r>
              <a:rPr lang="en-US" sz="1600" dirty="0">
                <a:latin typeface="楷体" panose="02010609060101010101" pitchFamily="49" charset="-122"/>
                <a:ea typeface="楷体" panose="02010609060101010101" pitchFamily="49" charset="-122"/>
              </a:rPr>
              <a:t>   </a:t>
            </a:r>
            <a:r>
              <a:rPr sz="1600" dirty="0">
                <a:latin typeface="楷体" panose="02010609060101010101" pitchFamily="49" charset="-122"/>
                <a:ea typeface="楷体" panose="02010609060101010101" pitchFamily="49" charset="-122"/>
              </a:rPr>
              <a:t>（1）原告应当提供其与客户发生交易的相关证据，比如合同、款项往来凭证等。</a:t>
            </a:r>
            <a:r>
              <a:rPr lang="zh-CN" sz="1600" dirty="0">
                <a:latin typeface="楷体" panose="02010609060101010101" pitchFamily="49" charset="-122"/>
                <a:ea typeface="楷体" panose="02010609060101010101" pitchFamily="49" charset="-122"/>
              </a:rPr>
              <a:t>且</a:t>
            </a:r>
            <a:r>
              <a:rPr sz="1600" dirty="0">
                <a:latin typeface="楷体" panose="02010609060101010101" pitchFamily="49" charset="-122"/>
                <a:ea typeface="楷体" panose="02010609060101010101" pitchFamily="49" charset="-122"/>
              </a:rPr>
              <a:t>原</a:t>
            </a:r>
            <a:endParaRPr sz="1600" dirty="0">
              <a:latin typeface="楷体" panose="02010609060101010101" pitchFamily="49" charset="-122"/>
              <a:ea typeface="楷体" panose="02010609060101010101" pitchFamily="49" charset="-122"/>
            </a:endParaRPr>
          </a:p>
          <a:p>
            <a:pPr marL="719455" indent="-304800" algn="just" defTabSz="457200">
              <a:lnSpc>
                <a:spcPct val="120000"/>
              </a:lnSpc>
              <a:spcBef>
                <a:spcPts val="0"/>
              </a:spcBef>
              <a:spcAft>
                <a:spcPts val="0"/>
              </a:spcAft>
            </a:pPr>
            <a:r>
              <a:rPr sz="1600" dirty="0">
                <a:latin typeface="楷体" panose="02010609060101010101" pitchFamily="49" charset="-122"/>
                <a:ea typeface="楷体" panose="02010609060101010101" pitchFamily="49" charset="-122"/>
              </a:rPr>
              <a:t>告所主张的客户应是与其具备相对稳定的交易关系，而不能是一次性、偶然性交的客户。</a:t>
            </a:r>
            <a:endParaRPr sz="1600" dirty="0">
              <a:latin typeface="楷体" panose="02010609060101010101" pitchFamily="49" charset="-122"/>
              <a:ea typeface="楷体" panose="02010609060101010101" pitchFamily="49" charset="-122"/>
            </a:endParaRPr>
          </a:p>
          <a:p>
            <a:pPr marL="719455" indent="-304800" algn="just" defTabSz="457200">
              <a:lnSpc>
                <a:spcPct val="120000"/>
              </a:lnSpc>
              <a:spcBef>
                <a:spcPts val="0"/>
              </a:spcBef>
              <a:spcAft>
                <a:spcPts val="0"/>
              </a:spcAft>
            </a:pPr>
            <a:r>
              <a:rPr lang="en-US" sz="1600" dirty="0">
                <a:latin typeface="楷体" panose="02010609060101010101" pitchFamily="49" charset="-122"/>
                <a:ea typeface="楷体" panose="02010609060101010101" pitchFamily="49" charset="-122"/>
              </a:rPr>
              <a:t>    </a:t>
            </a:r>
            <a:r>
              <a:rPr sz="1600" dirty="0">
                <a:latin typeface="楷体" panose="02010609060101010101" pitchFamily="49" charset="-122"/>
                <a:ea typeface="楷体" panose="02010609060101010101" pitchFamily="49" charset="-122"/>
              </a:rPr>
              <a:t>例外的情形是：原告通过市场调查等手段建立起的潜在客户信息</a:t>
            </a:r>
            <a:r>
              <a:rPr lang="zh-CN" sz="1600" dirty="0">
                <a:latin typeface="楷体" panose="02010609060101010101" pitchFamily="49" charset="-122"/>
                <a:ea typeface="楷体" panose="02010609060101010101" pitchFamily="49" charset="-122"/>
              </a:rPr>
              <a:t>，</a:t>
            </a:r>
            <a:r>
              <a:rPr sz="1600" dirty="0">
                <a:latin typeface="楷体" panose="02010609060101010101" pitchFamily="49" charset="-122"/>
                <a:ea typeface="楷体" panose="02010609060101010101" pitchFamily="49" charset="-122"/>
              </a:rPr>
              <a:t>由于该信息可能给</a:t>
            </a:r>
            <a:endParaRPr sz="1600" dirty="0">
              <a:latin typeface="楷体" panose="02010609060101010101" pitchFamily="49" charset="-122"/>
              <a:ea typeface="楷体" panose="02010609060101010101" pitchFamily="49" charset="-122"/>
            </a:endParaRPr>
          </a:p>
          <a:p>
            <a:pPr marL="719455" indent="-304800" algn="just" defTabSz="457200">
              <a:lnSpc>
                <a:spcPct val="120000"/>
              </a:lnSpc>
              <a:spcBef>
                <a:spcPts val="0"/>
              </a:spcBef>
              <a:spcAft>
                <a:spcPts val="0"/>
              </a:spcAft>
            </a:pPr>
            <a:r>
              <a:rPr sz="1600" dirty="0">
                <a:latin typeface="楷体" panose="02010609060101010101" pitchFamily="49" charset="-122"/>
                <a:ea typeface="楷体" panose="02010609060101010101" pitchFamily="49" charset="-122"/>
              </a:rPr>
              <a:t>原告带来一定的竞争优势，因此不宜仅以未存在交易而否定其商业秘密属性，而应根据客</a:t>
            </a:r>
            <a:endParaRPr sz="1600" dirty="0">
              <a:latin typeface="楷体" panose="02010609060101010101" pitchFamily="49" charset="-122"/>
              <a:ea typeface="楷体" panose="02010609060101010101" pitchFamily="49" charset="-122"/>
            </a:endParaRPr>
          </a:p>
          <a:p>
            <a:pPr marL="719455" indent="-304800" algn="just" defTabSz="457200">
              <a:lnSpc>
                <a:spcPct val="120000"/>
              </a:lnSpc>
              <a:spcBef>
                <a:spcPts val="0"/>
              </a:spcBef>
              <a:spcAft>
                <a:spcPts val="0"/>
              </a:spcAft>
            </a:pPr>
            <a:r>
              <a:rPr sz="1600" dirty="0">
                <a:latin typeface="楷体" panose="02010609060101010101" pitchFamily="49" charset="-122"/>
                <a:ea typeface="楷体" panose="02010609060101010101" pitchFamily="49" charset="-122"/>
              </a:rPr>
              <a:t>户名单认定的总体规则综合认定；                                                  </a:t>
            </a:r>
            <a:endParaRPr sz="1600" dirty="0">
              <a:latin typeface="楷体" panose="02010609060101010101" pitchFamily="49" charset="-122"/>
              <a:ea typeface="楷体" panose="02010609060101010101" pitchFamily="49" charset="-122"/>
            </a:endParaRPr>
          </a:p>
          <a:p>
            <a:pPr marL="719455" indent="-304800" algn="just" defTabSz="457200">
              <a:lnSpc>
                <a:spcPct val="120000"/>
              </a:lnSpc>
              <a:spcBef>
                <a:spcPts val="0"/>
              </a:spcBef>
              <a:spcAft>
                <a:spcPts val="0"/>
              </a:spcAft>
            </a:pPr>
            <a:r>
              <a:rPr lang="en-US" sz="1600" dirty="0">
                <a:latin typeface="楷体" panose="02010609060101010101" pitchFamily="49" charset="-122"/>
                <a:ea typeface="楷体" panose="02010609060101010101" pitchFamily="49" charset="-122"/>
              </a:rPr>
              <a:t>   </a:t>
            </a:r>
            <a:r>
              <a:rPr sz="1600" dirty="0">
                <a:latin typeface="楷体" panose="02010609060101010101" pitchFamily="49" charset="-122"/>
                <a:ea typeface="楷体" panose="02010609060101010101" pitchFamily="49" charset="-122"/>
              </a:rPr>
              <a:t>（2）原告应当证明其为客户信息形成所付出的劳动、金钱和努力；       </a:t>
            </a:r>
            <a:endParaRPr sz="1600" dirty="0">
              <a:latin typeface="楷体" panose="02010609060101010101" pitchFamily="49" charset="-122"/>
              <a:ea typeface="楷体" panose="02010609060101010101" pitchFamily="49" charset="-122"/>
            </a:endParaRPr>
          </a:p>
          <a:p>
            <a:pPr marL="719455" indent="-304800" algn="just" defTabSz="457200">
              <a:lnSpc>
                <a:spcPct val="120000"/>
              </a:lnSpc>
              <a:spcBef>
                <a:spcPts val="0"/>
              </a:spcBef>
              <a:spcAft>
                <a:spcPts val="0"/>
              </a:spcAft>
            </a:pPr>
            <a:r>
              <a:rPr lang="en-US" sz="1600" dirty="0">
                <a:latin typeface="楷体" panose="02010609060101010101" pitchFamily="49" charset="-122"/>
                <a:ea typeface="楷体" panose="02010609060101010101" pitchFamily="49" charset="-122"/>
              </a:rPr>
              <a:t>   </a:t>
            </a:r>
            <a:r>
              <a:rPr sz="1600" dirty="0">
                <a:latin typeface="楷体" panose="02010609060101010101" pitchFamily="49" charset="-122"/>
                <a:ea typeface="楷体" panose="02010609060101010101" pitchFamily="49" charset="-122"/>
              </a:rPr>
              <a:t>（3）原告应当证明客户信息的特有性，即与公共领域信息的区别。对于尽管不熟悉情</a:t>
            </a:r>
            <a:endParaRPr sz="1600" dirty="0">
              <a:latin typeface="楷体" panose="02010609060101010101" pitchFamily="49" charset="-122"/>
              <a:ea typeface="楷体" panose="02010609060101010101" pitchFamily="49" charset="-122"/>
            </a:endParaRPr>
          </a:p>
          <a:p>
            <a:pPr marL="719455" indent="-304800" algn="just" defTabSz="457200">
              <a:lnSpc>
                <a:spcPct val="120000"/>
              </a:lnSpc>
              <a:spcBef>
                <a:spcPts val="0"/>
              </a:spcBef>
              <a:spcAft>
                <a:spcPts val="0"/>
              </a:spcAft>
            </a:pPr>
            <a:r>
              <a:rPr sz="1600" dirty="0">
                <a:latin typeface="楷体" panose="02010609060101010101" pitchFamily="49" charset="-122"/>
                <a:ea typeface="楷体" panose="02010609060101010101" pitchFamily="49" charset="-122"/>
              </a:rPr>
              <a:t>况的人可能不会快捷地获得，但仍然可以通过正常渠道获得的信息，一般不能认定为商业</a:t>
            </a:r>
            <a:endParaRPr sz="1600" dirty="0">
              <a:latin typeface="楷体" panose="02010609060101010101" pitchFamily="49" charset="-122"/>
              <a:ea typeface="楷体" panose="02010609060101010101" pitchFamily="49" charset="-122"/>
            </a:endParaRPr>
          </a:p>
          <a:p>
            <a:pPr marL="719455" indent="-304800" algn="just" defTabSz="457200">
              <a:lnSpc>
                <a:spcPct val="120000"/>
              </a:lnSpc>
              <a:spcBef>
                <a:spcPts val="0"/>
              </a:spcBef>
              <a:spcAft>
                <a:spcPts val="0"/>
              </a:spcAft>
            </a:pPr>
            <a:r>
              <a:rPr sz="1600" dirty="0">
                <a:latin typeface="楷体" panose="02010609060101010101" pitchFamily="49" charset="-122"/>
                <a:ea typeface="楷体" panose="02010609060101010101" pitchFamily="49" charset="-122"/>
              </a:rPr>
              <a:t>秘密。与此对应，产品出厂价格、年订购的数量底线、利润空间则很有可能被认定为商业</a:t>
            </a:r>
            <a:endParaRPr sz="1600" dirty="0">
              <a:latin typeface="楷体" panose="02010609060101010101" pitchFamily="49" charset="-122"/>
              <a:ea typeface="楷体" panose="02010609060101010101" pitchFamily="49" charset="-122"/>
            </a:endParaRPr>
          </a:p>
          <a:p>
            <a:pPr marL="719455" indent="-304800" algn="just" defTabSz="457200">
              <a:lnSpc>
                <a:spcPct val="120000"/>
              </a:lnSpc>
              <a:spcBef>
                <a:spcPts val="0"/>
              </a:spcBef>
              <a:spcAft>
                <a:spcPts val="0"/>
              </a:spcAft>
            </a:pPr>
            <a:r>
              <a:rPr sz="1600" dirty="0">
                <a:latin typeface="楷体" panose="02010609060101010101" pitchFamily="49" charset="-122"/>
                <a:ea typeface="楷体" panose="02010609060101010101" pitchFamily="49" charset="-122"/>
              </a:rPr>
              <a:t>秘密。                       </a:t>
            </a:r>
            <a:endParaRPr sz="1600" dirty="0">
              <a:latin typeface="楷体" panose="02010609060101010101" pitchFamily="49" charset="-122"/>
              <a:ea typeface="楷体" panose="02010609060101010101" pitchFamily="49" charset="-122"/>
            </a:endParaRPr>
          </a:p>
          <a:p>
            <a:pPr marL="719455" indent="-304800" algn="just" defTabSz="457200">
              <a:lnSpc>
                <a:spcPct val="120000"/>
              </a:lnSpc>
              <a:spcBef>
                <a:spcPts val="0"/>
              </a:spcBef>
              <a:spcAft>
                <a:spcPts val="0"/>
              </a:spcAft>
            </a:pPr>
            <a:r>
              <a:rPr lang="en-US" sz="1600" dirty="0">
                <a:latin typeface="楷体" panose="02010609060101010101" pitchFamily="49" charset="-122"/>
                <a:ea typeface="楷体" panose="02010609060101010101" pitchFamily="49" charset="-122"/>
              </a:rPr>
              <a:t>  </a:t>
            </a:r>
            <a:r>
              <a:rPr sz="1600" dirty="0">
                <a:latin typeface="楷体" panose="02010609060101010101" pitchFamily="49" charset="-122"/>
                <a:ea typeface="楷体" panose="02010609060101010101" pitchFamily="49" charset="-122"/>
              </a:rPr>
              <a:t>（4）侵权手段愈特殊，客户信息具备秘密性的可能则愈大。如采用窃听 电话、入室盗</a:t>
            </a:r>
            <a:endParaRPr sz="1600" dirty="0">
              <a:latin typeface="楷体" panose="02010609060101010101" pitchFamily="49" charset="-122"/>
              <a:ea typeface="楷体" panose="02010609060101010101" pitchFamily="49" charset="-122"/>
            </a:endParaRPr>
          </a:p>
          <a:p>
            <a:pPr marL="719455" indent="-304800" algn="just" defTabSz="457200">
              <a:lnSpc>
                <a:spcPct val="120000"/>
              </a:lnSpc>
              <a:spcBef>
                <a:spcPts val="0"/>
              </a:spcBef>
              <a:spcAft>
                <a:spcPts val="0"/>
              </a:spcAft>
            </a:pPr>
            <a:r>
              <a:rPr sz="1600" dirty="0">
                <a:latin typeface="楷体" panose="02010609060101010101" pitchFamily="49" charset="-122"/>
                <a:ea typeface="楷体" panose="02010609060101010101" pitchFamily="49" charset="-122"/>
              </a:rPr>
              <a:t>窃等手段获得客户信息的，该信息被认定为商业秘密的机率则会大大增加。</a:t>
            </a:r>
            <a:endParaRPr sz="1600" dirty="0">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2" name="图片 1"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45136"/>
            <a:ext cx="8623300" cy="4557712"/>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54273" name="Shape 297"/>
          <p:cNvSpPr>
            <a:spLocks noChangeArrowheads="1"/>
          </p:cNvSpPr>
          <p:nvPr/>
        </p:nvSpPr>
        <p:spPr bwMode="auto">
          <a:xfrm>
            <a:off x="582295" y="1159510"/>
            <a:ext cx="7840345" cy="3446145"/>
          </a:xfrm>
          <a:prstGeom prst="rect">
            <a:avLst/>
          </a:prstGeom>
          <a:noFill/>
          <a:ln w="9525">
            <a:noFill/>
            <a:miter lim="800000"/>
          </a:ln>
        </p:spPr>
        <p:txBody>
          <a:bodyPr wrap="square" lIns="34289" rIns="34289">
            <a:spAutoFit/>
          </a:bodyPr>
          <a:lstStyle/>
          <a:p>
            <a:pPr marL="719455" indent="-304800" algn="just" defTabSz="457200">
              <a:lnSpc>
                <a:spcPct val="130000"/>
              </a:lnSpc>
            </a:pPr>
            <a:r>
              <a:rPr lang="en-US" altLang="zh-CN" sz="1400" dirty="0">
                <a:latin typeface="楷体" panose="02010609060101010101" pitchFamily="49" charset="-122"/>
                <a:ea typeface="楷体" panose="02010609060101010101" pitchFamily="49" charset="-122"/>
                <a:sym typeface="Symbol" panose="05050102010706020507" pitchFamily="18" charset="2"/>
              </a:rPr>
              <a:t>1</a:t>
            </a:r>
            <a:r>
              <a:rPr lang="zh-CN" altLang="en-US" sz="1400" dirty="0">
                <a:latin typeface="楷体" panose="02010609060101010101" pitchFamily="49" charset="-122"/>
                <a:ea typeface="楷体" panose="02010609060101010101" pitchFamily="49" charset="-122"/>
                <a:sym typeface="Symbol" panose="05050102010706020507" pitchFamily="18" charset="2"/>
              </a:rPr>
              <a:t>、</a:t>
            </a:r>
            <a:r>
              <a:rPr lang="zh-CN" altLang="en-US" sz="1400" dirty="0">
                <a:latin typeface="楷体" panose="02010609060101010101" pitchFamily="49" charset="-122"/>
                <a:ea typeface="楷体" panose="02010609060101010101" pitchFamily="49" charset="-122"/>
                <a:sym typeface="宋体" panose="02010600030101010101" pitchFamily="2" charset="-122"/>
              </a:rPr>
              <a:t>劳动者与新单位签订的劳动合同；</a:t>
            </a:r>
            <a:endParaRPr lang="zh-CN" altLang="en-US" sz="1400" dirty="0">
              <a:latin typeface="楷体" panose="02010609060101010101" pitchFamily="49" charset="-122"/>
              <a:ea typeface="楷体" panose="02010609060101010101" pitchFamily="49" charset="-122"/>
              <a:sym typeface="Helvetica Neue" panose="02000503000000020004"/>
            </a:endParaRPr>
          </a:p>
          <a:p>
            <a:pPr marL="719455" indent="-304800" algn="just" defTabSz="457200">
              <a:lnSpc>
                <a:spcPct val="130000"/>
              </a:lnSpc>
            </a:pPr>
            <a:r>
              <a:rPr lang="en-US" altLang="zh-CN" sz="1400" dirty="0">
                <a:latin typeface="楷体" panose="02010609060101010101" pitchFamily="49" charset="-122"/>
                <a:ea typeface="楷体" panose="02010609060101010101" pitchFamily="49" charset="-122"/>
                <a:sym typeface="Symbol" panose="05050102010706020507" pitchFamily="18" charset="2"/>
              </a:rPr>
              <a:t>2</a:t>
            </a:r>
            <a:r>
              <a:rPr lang="zh-CN" altLang="en-US" sz="1400" dirty="0">
                <a:latin typeface="楷体" panose="02010609060101010101" pitchFamily="49" charset="-122"/>
                <a:ea typeface="楷体" panose="02010609060101010101" pitchFamily="49" charset="-122"/>
                <a:sym typeface="Symbol" panose="05050102010706020507" pitchFamily="18" charset="2"/>
              </a:rPr>
              <a:t>、</a:t>
            </a:r>
            <a:r>
              <a:rPr lang="zh-CN" altLang="en-US" sz="1400" dirty="0">
                <a:latin typeface="楷体" panose="02010609060101010101" pitchFamily="49" charset="-122"/>
                <a:ea typeface="楷体" panose="02010609060101010101" pitchFamily="49" charset="-122"/>
                <a:sym typeface="宋体" panose="02010600030101010101" pitchFamily="2" charset="-122"/>
              </a:rPr>
              <a:t>新单位为劳动者</a:t>
            </a:r>
            <a:r>
              <a:rPr lang="zh-CN" altLang="en-US" sz="1400" dirty="0">
                <a:solidFill>
                  <a:srgbClr val="FF0000"/>
                </a:solidFill>
                <a:latin typeface="楷体" panose="02010609060101010101" pitchFamily="49" charset="-122"/>
                <a:ea typeface="楷体" panose="02010609060101010101" pitchFamily="49" charset="-122"/>
                <a:sym typeface="宋体" panose="02010600030101010101" pitchFamily="2" charset="-122"/>
              </a:rPr>
              <a:t>缴纳社会保险</a:t>
            </a:r>
            <a:r>
              <a:rPr lang="zh-CN" altLang="en-US" sz="1400" dirty="0">
                <a:latin typeface="楷体" panose="02010609060101010101" pitchFamily="49" charset="-122"/>
                <a:ea typeface="楷体" panose="02010609060101010101" pitchFamily="49" charset="-122"/>
                <a:sym typeface="宋体" panose="02010600030101010101" pitchFamily="2" charset="-122"/>
              </a:rPr>
              <a:t>的证据；</a:t>
            </a:r>
            <a:endParaRPr lang="zh-CN" altLang="en-US" sz="1400" dirty="0">
              <a:latin typeface="楷体" panose="02010609060101010101" pitchFamily="49" charset="-122"/>
              <a:ea typeface="楷体" panose="02010609060101010101" pitchFamily="49" charset="-122"/>
              <a:sym typeface="Helvetica Neue" panose="02000503000000020004"/>
            </a:endParaRPr>
          </a:p>
          <a:p>
            <a:pPr marL="719455" indent="-304800" algn="just" defTabSz="457200">
              <a:lnSpc>
                <a:spcPct val="130000"/>
              </a:lnSpc>
            </a:pPr>
            <a:r>
              <a:rPr lang="en-US" altLang="zh-CN" sz="1400" dirty="0">
                <a:latin typeface="楷体" panose="02010609060101010101" pitchFamily="49" charset="-122"/>
                <a:ea typeface="楷体" panose="02010609060101010101" pitchFamily="49" charset="-122"/>
                <a:sym typeface="Symbol" panose="05050102010706020507" pitchFamily="18" charset="2"/>
              </a:rPr>
              <a:t>3</a:t>
            </a:r>
            <a:r>
              <a:rPr lang="zh-CN" altLang="en-US" sz="1400" dirty="0">
                <a:latin typeface="楷体" panose="02010609060101010101" pitchFamily="49" charset="-122"/>
                <a:ea typeface="楷体" panose="02010609060101010101" pitchFamily="49" charset="-122"/>
                <a:sym typeface="Symbol" panose="05050102010706020507" pitchFamily="18" charset="2"/>
              </a:rPr>
              <a:t>、</a:t>
            </a:r>
            <a:r>
              <a:rPr lang="zh-CN" altLang="en-US" sz="1400" dirty="0">
                <a:latin typeface="楷体" panose="02010609060101010101" pitchFamily="49" charset="-122"/>
                <a:ea typeface="楷体" panose="02010609060101010101" pitchFamily="49" charset="-122"/>
                <a:sym typeface="宋体" panose="02010600030101010101" pitchFamily="2" charset="-122"/>
              </a:rPr>
              <a:t>新单位为劳动者</a:t>
            </a:r>
            <a:r>
              <a:rPr lang="zh-CN" altLang="en-US" sz="1400" dirty="0">
                <a:solidFill>
                  <a:srgbClr val="FF0000"/>
                </a:solidFill>
                <a:latin typeface="楷体" panose="02010609060101010101" pitchFamily="49" charset="-122"/>
                <a:ea typeface="楷体" panose="02010609060101010101" pitchFamily="49" charset="-122"/>
                <a:sym typeface="宋体" panose="02010600030101010101" pitchFamily="2" charset="-122"/>
              </a:rPr>
              <a:t>缴纳个人所得税</a:t>
            </a:r>
            <a:r>
              <a:rPr lang="zh-CN" altLang="en-US" sz="1400" dirty="0">
                <a:latin typeface="楷体" panose="02010609060101010101" pitchFamily="49" charset="-122"/>
                <a:ea typeface="楷体" panose="02010609060101010101" pitchFamily="49" charset="-122"/>
                <a:sym typeface="宋体" panose="02010600030101010101" pitchFamily="2" charset="-122"/>
              </a:rPr>
              <a:t>证据；</a:t>
            </a:r>
            <a:endParaRPr lang="zh-CN" altLang="en-US" sz="1400" dirty="0">
              <a:latin typeface="楷体" panose="02010609060101010101" pitchFamily="49" charset="-122"/>
              <a:ea typeface="楷体" panose="02010609060101010101" pitchFamily="49" charset="-122"/>
              <a:sym typeface="Helvetica Neue" panose="02000503000000020004"/>
            </a:endParaRPr>
          </a:p>
          <a:p>
            <a:pPr marL="719455" indent="-304800" algn="just" defTabSz="457200">
              <a:lnSpc>
                <a:spcPct val="130000"/>
              </a:lnSpc>
            </a:pPr>
            <a:r>
              <a:rPr lang="en-US" altLang="zh-CN" sz="1400" dirty="0">
                <a:latin typeface="楷体" panose="02010609060101010101" pitchFamily="49" charset="-122"/>
                <a:ea typeface="楷体" panose="02010609060101010101" pitchFamily="49" charset="-122"/>
                <a:sym typeface="Symbol" panose="05050102010706020507" pitchFamily="18" charset="2"/>
              </a:rPr>
              <a:t>4</a:t>
            </a:r>
            <a:r>
              <a:rPr lang="zh-CN" altLang="en-US" sz="1400" dirty="0">
                <a:latin typeface="楷体" panose="02010609060101010101" pitchFamily="49" charset="-122"/>
                <a:ea typeface="楷体" panose="02010609060101010101" pitchFamily="49" charset="-122"/>
                <a:sym typeface="Symbol" panose="05050102010706020507" pitchFamily="18" charset="2"/>
              </a:rPr>
              <a:t>、</a:t>
            </a:r>
            <a:r>
              <a:rPr lang="zh-CN" altLang="en-US" sz="1400" dirty="0">
                <a:latin typeface="楷体" panose="02010609060101010101" pitchFamily="49" charset="-122"/>
                <a:ea typeface="楷体" panose="02010609060101010101" pitchFamily="49" charset="-122"/>
                <a:sym typeface="宋体" panose="02010600030101010101" pitchFamily="2" charset="-122"/>
              </a:rPr>
              <a:t>新单位向劳动者</a:t>
            </a:r>
            <a:r>
              <a:rPr lang="zh-CN" altLang="en-US" sz="1400" dirty="0">
                <a:solidFill>
                  <a:srgbClr val="FF0000"/>
                </a:solidFill>
                <a:latin typeface="楷体" panose="02010609060101010101" pitchFamily="49" charset="-122"/>
                <a:ea typeface="楷体" panose="02010609060101010101" pitchFamily="49" charset="-122"/>
                <a:sym typeface="宋体" panose="02010600030101010101" pitchFamily="2" charset="-122"/>
              </a:rPr>
              <a:t>发放工资的工资条、银行存折</a:t>
            </a:r>
            <a:r>
              <a:rPr lang="zh-CN" altLang="en-US" sz="1400" dirty="0">
                <a:latin typeface="楷体" panose="02010609060101010101" pitchFamily="49" charset="-122"/>
                <a:ea typeface="楷体" panose="02010609060101010101" pitchFamily="49" charset="-122"/>
                <a:sym typeface="宋体" panose="02010600030101010101" pitchFamily="2" charset="-122"/>
              </a:rPr>
              <a:t>方面的证据</a:t>
            </a:r>
            <a:endParaRPr lang="zh-CN" altLang="en-US" sz="1400" dirty="0">
              <a:latin typeface="楷体" panose="02010609060101010101" pitchFamily="49" charset="-122"/>
              <a:ea typeface="楷体" panose="02010609060101010101" pitchFamily="49" charset="-122"/>
              <a:sym typeface="Helvetica Neue" panose="02000503000000020004"/>
            </a:endParaRPr>
          </a:p>
          <a:p>
            <a:pPr marL="719455" indent="-304800" algn="just" defTabSz="457200">
              <a:lnSpc>
                <a:spcPct val="130000"/>
              </a:lnSpc>
            </a:pPr>
            <a:r>
              <a:rPr lang="en-US" altLang="zh-CN" sz="1400" dirty="0">
                <a:latin typeface="楷体" panose="02010609060101010101" pitchFamily="49" charset="-122"/>
                <a:ea typeface="楷体" panose="02010609060101010101" pitchFamily="49" charset="-122"/>
                <a:sym typeface="Symbol" panose="05050102010706020507" pitchFamily="18" charset="2"/>
              </a:rPr>
              <a:t>5</a:t>
            </a:r>
            <a:r>
              <a:rPr lang="zh-CN" altLang="en-US" sz="1400" dirty="0">
                <a:latin typeface="楷体" panose="02010609060101010101" pitchFamily="49" charset="-122"/>
                <a:ea typeface="楷体" panose="02010609060101010101" pitchFamily="49" charset="-122"/>
                <a:sym typeface="Symbol" panose="05050102010706020507" pitchFamily="18" charset="2"/>
              </a:rPr>
              <a:t>、</a:t>
            </a:r>
            <a:r>
              <a:rPr lang="zh-CN" altLang="en-US" sz="1400" dirty="0">
                <a:latin typeface="楷体" panose="02010609060101010101" pitchFamily="49" charset="-122"/>
                <a:ea typeface="楷体" panose="02010609060101010101" pitchFamily="49" charset="-122"/>
                <a:sym typeface="宋体" panose="02010600030101010101" pitchFamily="2" charset="-122"/>
              </a:rPr>
              <a:t>劳动者以新单位员工的名义签订的销售合同、采购合同、技术开发合同、技术合作合同等</a:t>
            </a:r>
            <a:endParaRPr lang="en-US" altLang="zh-CN" sz="1400" dirty="0">
              <a:latin typeface="楷体" panose="02010609060101010101" pitchFamily="49" charset="-122"/>
              <a:ea typeface="楷体" panose="02010609060101010101" pitchFamily="49" charset="-122"/>
              <a:sym typeface="宋体" panose="02010600030101010101" pitchFamily="2" charset="-122"/>
            </a:endParaRPr>
          </a:p>
          <a:p>
            <a:pPr marL="719455" indent="-304800" algn="just" defTabSz="457200">
              <a:lnSpc>
                <a:spcPct val="130000"/>
              </a:lnSpc>
            </a:pPr>
            <a:r>
              <a:rPr lang="zh-CN" altLang="en-US" sz="1400" dirty="0">
                <a:solidFill>
                  <a:srgbClr val="FF0000"/>
                </a:solidFill>
                <a:latin typeface="楷体" panose="02010609060101010101" pitchFamily="49" charset="-122"/>
                <a:ea typeface="楷体" panose="02010609060101010101" pitchFamily="49" charset="-122"/>
                <a:sym typeface="宋体" panose="02010600030101010101" pitchFamily="2" charset="-122"/>
              </a:rPr>
              <a:t>业务方面的证据</a:t>
            </a:r>
            <a:r>
              <a:rPr lang="zh-CN" altLang="en-US" sz="1400" dirty="0">
                <a:latin typeface="楷体" panose="02010609060101010101" pitchFamily="49" charset="-122"/>
                <a:ea typeface="楷体" panose="02010609060101010101" pitchFamily="49" charset="-122"/>
                <a:sym typeface="宋体" panose="02010600030101010101" pitchFamily="2" charset="-122"/>
              </a:rPr>
              <a:t>（此方面的证据有原始证据最佳，如果没有，应该通过电话公证、现场公证等</a:t>
            </a:r>
            <a:endParaRPr lang="en-US" altLang="zh-CN" sz="1400" dirty="0">
              <a:latin typeface="楷体" panose="02010609060101010101" pitchFamily="49" charset="-122"/>
              <a:ea typeface="楷体" panose="02010609060101010101" pitchFamily="49" charset="-122"/>
              <a:sym typeface="宋体" panose="02010600030101010101" pitchFamily="2" charset="-122"/>
            </a:endParaRPr>
          </a:p>
          <a:p>
            <a:pPr marL="719455" indent="-304800" algn="just" defTabSz="457200">
              <a:lnSpc>
                <a:spcPct val="130000"/>
              </a:lnSpc>
            </a:pPr>
            <a:r>
              <a:rPr lang="zh-CN" altLang="en-US" sz="1400" dirty="0">
                <a:latin typeface="楷体" panose="02010609060101010101" pitchFamily="49" charset="-122"/>
                <a:ea typeface="楷体" panose="02010609060101010101" pitchFamily="49" charset="-122"/>
                <a:sym typeface="宋体" panose="02010600030101010101" pitchFamily="2" charset="-122"/>
              </a:rPr>
              <a:t>方式进行证据保全）；</a:t>
            </a:r>
            <a:endParaRPr lang="zh-CN" altLang="en-US" sz="1400" dirty="0">
              <a:latin typeface="楷体" panose="02010609060101010101" pitchFamily="49" charset="-122"/>
              <a:ea typeface="楷体" panose="02010609060101010101" pitchFamily="49" charset="-122"/>
              <a:sym typeface="Helvetica Neue" panose="02000503000000020004"/>
            </a:endParaRPr>
          </a:p>
          <a:p>
            <a:pPr marL="719455" indent="-304800" algn="just" defTabSz="457200">
              <a:lnSpc>
                <a:spcPct val="130000"/>
              </a:lnSpc>
            </a:pPr>
            <a:r>
              <a:rPr lang="en-US" altLang="zh-CN" sz="1400" dirty="0">
                <a:latin typeface="楷体" panose="02010609060101010101" pitchFamily="49" charset="-122"/>
                <a:ea typeface="楷体" panose="02010609060101010101" pitchFamily="49" charset="-122"/>
                <a:sym typeface="Symbol" panose="05050102010706020507" pitchFamily="18" charset="2"/>
              </a:rPr>
              <a:t>6</a:t>
            </a:r>
            <a:r>
              <a:rPr lang="zh-CN" altLang="en-US" sz="1400" dirty="0">
                <a:latin typeface="楷体" panose="02010609060101010101" pitchFamily="49" charset="-122"/>
                <a:ea typeface="楷体" panose="02010609060101010101" pitchFamily="49" charset="-122"/>
                <a:sym typeface="Symbol" panose="05050102010706020507" pitchFamily="18" charset="2"/>
              </a:rPr>
              <a:t>、</a:t>
            </a:r>
            <a:r>
              <a:rPr lang="zh-CN" altLang="en-US" sz="1400" dirty="0">
                <a:latin typeface="楷体" panose="02010609060101010101" pitchFamily="49" charset="-122"/>
                <a:ea typeface="楷体" panose="02010609060101010101" pitchFamily="49" charset="-122"/>
                <a:sym typeface="宋体" panose="02010600030101010101" pitchFamily="2" charset="-122"/>
              </a:rPr>
              <a:t>劳动者在新单位的</a:t>
            </a:r>
            <a:r>
              <a:rPr lang="zh-CN" altLang="en-US" sz="1400" dirty="0">
                <a:solidFill>
                  <a:srgbClr val="FF0000"/>
                </a:solidFill>
                <a:latin typeface="楷体" panose="02010609060101010101" pitchFamily="49" charset="-122"/>
                <a:ea typeface="楷体" panose="02010609060101010101" pitchFamily="49" charset="-122"/>
                <a:sym typeface="宋体" panose="02010600030101010101" pitchFamily="2" charset="-122"/>
              </a:rPr>
              <a:t>名片</a:t>
            </a:r>
            <a:r>
              <a:rPr lang="zh-CN" altLang="en-US" sz="1400" dirty="0">
                <a:latin typeface="楷体" panose="02010609060101010101" pitchFamily="49" charset="-122"/>
                <a:ea typeface="楷体" panose="02010609060101010101" pitchFamily="49" charset="-122"/>
                <a:sym typeface="宋体" panose="02010600030101010101" pitchFamily="2" charset="-122"/>
              </a:rPr>
              <a:t>；</a:t>
            </a:r>
            <a:endParaRPr lang="zh-CN" altLang="en-US" sz="1400" dirty="0">
              <a:latin typeface="楷体" panose="02010609060101010101" pitchFamily="49" charset="-122"/>
              <a:ea typeface="楷体" panose="02010609060101010101" pitchFamily="49" charset="-122"/>
              <a:sym typeface="Helvetica Neue" panose="02000503000000020004"/>
            </a:endParaRPr>
          </a:p>
          <a:p>
            <a:pPr marL="719455" indent="-304800" algn="just" defTabSz="457200">
              <a:lnSpc>
                <a:spcPct val="130000"/>
              </a:lnSpc>
            </a:pPr>
            <a:r>
              <a:rPr lang="en-US" altLang="zh-CN" sz="1400" dirty="0">
                <a:latin typeface="楷体" panose="02010609060101010101" pitchFamily="49" charset="-122"/>
                <a:ea typeface="楷体" panose="02010609060101010101" pitchFamily="49" charset="-122"/>
                <a:sym typeface="Symbol" panose="05050102010706020507" pitchFamily="18" charset="2"/>
              </a:rPr>
              <a:t>7</a:t>
            </a:r>
            <a:r>
              <a:rPr lang="zh-CN" altLang="en-US" sz="1400" dirty="0">
                <a:latin typeface="楷体" panose="02010609060101010101" pitchFamily="49" charset="-122"/>
                <a:ea typeface="楷体" panose="02010609060101010101" pitchFamily="49" charset="-122"/>
                <a:sym typeface="Symbol" panose="05050102010706020507" pitchFamily="18" charset="2"/>
              </a:rPr>
              <a:t>、</a:t>
            </a:r>
            <a:r>
              <a:rPr lang="zh-CN" altLang="en-US" sz="1400" dirty="0">
                <a:latin typeface="楷体" panose="02010609060101010101" pitchFamily="49" charset="-122"/>
                <a:ea typeface="楷体" panose="02010609060101010101" pitchFamily="49" charset="-122"/>
                <a:sym typeface="宋体" panose="02010600030101010101" pitchFamily="2" charset="-122"/>
              </a:rPr>
              <a:t>新单位对劳动者在新</a:t>
            </a:r>
            <a:r>
              <a:rPr lang="zh-CN" altLang="en-US" sz="1400" dirty="0">
                <a:solidFill>
                  <a:srgbClr val="FF0000"/>
                </a:solidFill>
                <a:latin typeface="楷体" panose="02010609060101010101" pitchFamily="49" charset="-122"/>
                <a:ea typeface="楷体" panose="02010609060101010101" pitchFamily="49" charset="-122"/>
                <a:sym typeface="宋体" panose="02010600030101010101" pitchFamily="2" charset="-122"/>
              </a:rPr>
              <a:t>单位网站、宣传册、广告等载体上的记载</a:t>
            </a:r>
            <a:r>
              <a:rPr lang="zh-CN" altLang="en-US" sz="1400" dirty="0">
                <a:latin typeface="楷体" panose="02010609060101010101" pitchFamily="49" charset="-122"/>
                <a:ea typeface="楷体" panose="02010609060101010101" pitchFamily="49" charset="-122"/>
                <a:sym typeface="宋体" panose="02010600030101010101" pitchFamily="2" charset="-122"/>
              </a:rPr>
              <a:t>；</a:t>
            </a:r>
            <a:endParaRPr lang="zh-CN" altLang="en-US" sz="1400" dirty="0">
              <a:latin typeface="楷体" panose="02010609060101010101" pitchFamily="49" charset="-122"/>
              <a:ea typeface="楷体" panose="02010609060101010101" pitchFamily="49" charset="-122"/>
              <a:sym typeface="Helvetica Neue" panose="02000503000000020004"/>
            </a:endParaRPr>
          </a:p>
          <a:p>
            <a:pPr marL="719455" indent="-304800" algn="just" defTabSz="457200">
              <a:lnSpc>
                <a:spcPct val="130000"/>
              </a:lnSpc>
            </a:pPr>
            <a:r>
              <a:rPr lang="en-US" altLang="zh-CN" sz="1400" dirty="0">
                <a:latin typeface="楷体" panose="02010609060101010101" pitchFamily="49" charset="-122"/>
                <a:ea typeface="楷体" panose="02010609060101010101" pitchFamily="49" charset="-122"/>
                <a:sym typeface="Symbol" panose="05050102010706020507" pitchFamily="18" charset="2"/>
              </a:rPr>
              <a:t>8</a:t>
            </a:r>
            <a:r>
              <a:rPr lang="zh-CN" altLang="en-US" sz="1400" dirty="0">
                <a:latin typeface="楷体" panose="02010609060101010101" pitchFamily="49" charset="-122"/>
                <a:ea typeface="楷体" panose="02010609060101010101" pitchFamily="49" charset="-122"/>
                <a:sym typeface="Symbol" panose="05050102010706020507" pitchFamily="18" charset="2"/>
              </a:rPr>
              <a:t>、</a:t>
            </a:r>
            <a:r>
              <a:rPr lang="zh-CN" altLang="en-US" sz="1400" dirty="0">
                <a:latin typeface="楷体" panose="02010609060101010101" pitchFamily="49" charset="-122"/>
                <a:ea typeface="楷体" panose="02010609060101010101" pitchFamily="49" charset="-122"/>
                <a:sym typeface="宋体" panose="02010600030101010101" pitchFamily="2" charset="-122"/>
              </a:rPr>
              <a:t>劳动者</a:t>
            </a:r>
            <a:r>
              <a:rPr lang="zh-CN" altLang="en-US" sz="1400" dirty="0">
                <a:solidFill>
                  <a:srgbClr val="FF0000"/>
                </a:solidFill>
                <a:latin typeface="楷体" panose="02010609060101010101" pitchFamily="49" charset="-122"/>
                <a:ea typeface="楷体" panose="02010609060101010101" pitchFamily="49" charset="-122"/>
                <a:sym typeface="宋体" panose="02010600030101010101" pitchFamily="2" charset="-122"/>
              </a:rPr>
              <a:t>自己开办的个体工商户、公司的营业执照</a:t>
            </a:r>
            <a:r>
              <a:rPr lang="zh-CN" altLang="en-US" sz="1400" dirty="0">
                <a:latin typeface="楷体" panose="02010609060101010101" pitchFamily="49" charset="-122"/>
                <a:ea typeface="楷体" panose="02010609060101010101" pitchFamily="49" charset="-122"/>
                <a:sym typeface="宋体" panose="02010600030101010101" pitchFamily="2" charset="-122"/>
              </a:rPr>
              <a:t>的证据、劳动者在公司中担任股东、法定</a:t>
            </a:r>
            <a:endParaRPr lang="en-US" altLang="zh-CN" sz="1400" dirty="0">
              <a:latin typeface="楷体" panose="02010609060101010101" pitchFamily="49" charset="-122"/>
              <a:ea typeface="楷体" panose="02010609060101010101" pitchFamily="49" charset="-122"/>
              <a:sym typeface="宋体" panose="02010600030101010101" pitchFamily="2" charset="-122"/>
            </a:endParaRPr>
          </a:p>
          <a:p>
            <a:pPr marL="719455" indent="-304800" algn="just" defTabSz="457200">
              <a:lnSpc>
                <a:spcPct val="130000"/>
              </a:lnSpc>
            </a:pPr>
            <a:r>
              <a:rPr lang="zh-CN" altLang="en-US" sz="1400" dirty="0">
                <a:latin typeface="楷体" panose="02010609060101010101" pitchFamily="49" charset="-122"/>
                <a:ea typeface="楷体" panose="02010609060101010101" pitchFamily="49" charset="-122"/>
                <a:sym typeface="宋体" panose="02010600030101010101" pitchFamily="2" charset="-122"/>
              </a:rPr>
              <a:t>代表人等方面的证据</a:t>
            </a:r>
            <a:r>
              <a:rPr lang="zh-CN" altLang="en-US" sz="1400" dirty="0">
                <a:solidFill>
                  <a:srgbClr val="FF0000"/>
                </a:solidFill>
                <a:latin typeface="楷体" panose="02010609060101010101" pitchFamily="49" charset="-122"/>
                <a:ea typeface="楷体" panose="02010609060101010101" pitchFamily="49" charset="-122"/>
                <a:sym typeface="宋体" panose="02010600030101010101" pitchFamily="2" charset="-122"/>
              </a:rPr>
              <a:t>（无证经营的取证）；</a:t>
            </a:r>
            <a:endParaRPr lang="zh-CN" altLang="en-US" sz="1400" dirty="0">
              <a:solidFill>
                <a:srgbClr val="FF0000"/>
              </a:solidFill>
              <a:latin typeface="楷体" panose="02010609060101010101" pitchFamily="49" charset="-122"/>
              <a:ea typeface="楷体" panose="02010609060101010101" pitchFamily="49" charset="-122"/>
              <a:sym typeface="Helvetica Neue" panose="02000503000000020004"/>
            </a:endParaRPr>
          </a:p>
          <a:p>
            <a:pPr marL="719455" indent="-304800" algn="just" defTabSz="457200">
              <a:lnSpc>
                <a:spcPct val="130000"/>
              </a:lnSpc>
            </a:pPr>
            <a:r>
              <a:rPr lang="en-US" altLang="zh-CN" sz="1400" dirty="0">
                <a:latin typeface="楷体" panose="02010609060101010101" pitchFamily="49" charset="-122"/>
                <a:ea typeface="楷体" panose="02010609060101010101" pitchFamily="49" charset="-122"/>
                <a:sym typeface="Symbol" panose="05050102010706020507" pitchFamily="18" charset="2"/>
              </a:rPr>
              <a:t>9</a:t>
            </a:r>
            <a:r>
              <a:rPr lang="zh-CN" altLang="en-US" sz="1400" dirty="0">
                <a:latin typeface="楷体" panose="02010609060101010101" pitchFamily="49" charset="-122"/>
                <a:ea typeface="楷体" panose="02010609060101010101" pitchFamily="49" charset="-122"/>
                <a:sym typeface="Symbol" panose="05050102010706020507" pitchFamily="18" charset="2"/>
              </a:rPr>
              <a:t>、</a:t>
            </a:r>
            <a:r>
              <a:rPr lang="zh-CN" altLang="en-US" sz="1400" dirty="0">
                <a:latin typeface="楷体" panose="02010609060101010101" pitchFamily="49" charset="-122"/>
                <a:ea typeface="楷体" panose="02010609060101010101" pitchFamily="49" charset="-122"/>
                <a:sym typeface="宋体" panose="02010600030101010101" pitchFamily="2" charset="-122"/>
              </a:rPr>
              <a:t>其他</a:t>
            </a:r>
            <a:r>
              <a:rPr lang="zh-CN" altLang="en-US" sz="1400" dirty="0">
                <a:solidFill>
                  <a:srgbClr val="FF0000"/>
                </a:solidFill>
                <a:latin typeface="楷体" panose="02010609060101010101" pitchFamily="49" charset="-122"/>
                <a:ea typeface="楷体" panose="02010609060101010101" pitchFamily="49" charset="-122"/>
                <a:sym typeface="宋体" panose="02010600030101010101" pitchFamily="2" charset="-122"/>
              </a:rPr>
              <a:t>证人证言</a:t>
            </a:r>
            <a:r>
              <a:rPr lang="zh-CN" altLang="en-US" sz="1400" dirty="0">
                <a:latin typeface="楷体" panose="02010609060101010101" pitchFamily="49" charset="-122"/>
                <a:ea typeface="楷体" panose="02010609060101010101" pitchFamily="49" charset="-122"/>
                <a:sym typeface="宋体" panose="02010600030101010101" pitchFamily="2" charset="-122"/>
              </a:rPr>
              <a:t>，录音等能佐证劳动者从事与本单位有竞争关系的业务事实的证据。</a:t>
            </a:r>
            <a:endParaRPr lang="zh-CN" altLang="en-US" sz="1400" dirty="0">
              <a:latin typeface="楷体" panose="02010609060101010101" pitchFamily="49" charset="-122"/>
              <a:ea typeface="楷体" panose="02010609060101010101" pitchFamily="49" charset="-122"/>
              <a:sym typeface="宋体" panose="02010600030101010101" pitchFamily="2" charset="-122"/>
            </a:endParaRPr>
          </a:p>
        </p:txBody>
      </p:sp>
      <p:sp>
        <p:nvSpPr>
          <p:cNvPr id="13" name="流程图: 可选过程 12"/>
          <p:cNvSpPr/>
          <p:nvPr/>
        </p:nvSpPr>
        <p:spPr>
          <a:xfrm>
            <a:off x="462915" y="574040"/>
            <a:ext cx="3121660" cy="520700"/>
          </a:xfrm>
          <a:prstGeom prst="flowChartAlternateProcess">
            <a:avLst/>
          </a:prstGeom>
          <a:noFill/>
          <a:ln w="12700" cmpd="sng">
            <a:solidFill>
              <a:srgbClr val="CCE0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latin typeface="+mn-ea"/>
            </a:endParaRPr>
          </a:p>
        </p:txBody>
      </p:sp>
      <p:sp>
        <p:nvSpPr>
          <p:cNvPr id="2" name="文本框 1"/>
          <p:cNvSpPr txBox="1">
            <a:spLocks noChangeArrowheads="1"/>
          </p:cNvSpPr>
          <p:nvPr/>
        </p:nvSpPr>
        <p:spPr bwMode="auto">
          <a:xfrm>
            <a:off x="260350" y="654685"/>
            <a:ext cx="3646169" cy="369332"/>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如何取证举证？证据种类</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6" name="图片 5"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91783"/>
            <a:ext cx="8623300"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449263" y="1319682"/>
            <a:ext cx="8168755" cy="3415030"/>
          </a:xfrm>
          <a:prstGeom prst="rect">
            <a:avLst/>
          </a:prstGeom>
          <a:noFill/>
          <a:ln w="9525">
            <a:noFill/>
            <a:miter lim="800000"/>
          </a:ln>
        </p:spPr>
        <p:txBody>
          <a:bodyPr wrap="square">
            <a:spAutoFit/>
          </a:bodyPr>
          <a:lstStyle/>
          <a:p>
            <a:pPr>
              <a:lnSpc>
                <a:spcPct val="150000"/>
              </a:lnSpc>
            </a:pPr>
            <a:r>
              <a:rPr sz="1600" dirty="0">
                <a:latin typeface="仿宋" panose="02010609060101010101" charset="-122"/>
                <a:ea typeface="仿宋" panose="02010609060101010101" charset="-122"/>
                <a:cs typeface="仿宋" panose="02010609060101010101" charset="-122"/>
              </a:rPr>
              <a:t>司法解释第九条第二款还列举了常见的“不为公众所知悉”的六种例外情形，即：</a:t>
            </a:r>
            <a:endParaRPr sz="1600" dirty="0">
              <a:latin typeface="仿宋" panose="02010609060101010101" charset="-122"/>
              <a:ea typeface="仿宋" panose="02010609060101010101" charset="-122"/>
              <a:cs typeface="仿宋" panose="02010609060101010101" charset="-122"/>
            </a:endParaRPr>
          </a:p>
          <a:p>
            <a:pPr>
              <a:lnSpc>
                <a:spcPct val="150000"/>
              </a:lnSpc>
            </a:pPr>
            <a:r>
              <a:rPr lang="en-US" sz="1600" dirty="0">
                <a:latin typeface="仿宋" panose="02010609060101010101" charset="-122"/>
                <a:ea typeface="仿宋" panose="02010609060101010101" charset="-122"/>
                <a:cs typeface="仿宋" panose="02010609060101010101" charset="-122"/>
              </a:rPr>
              <a:t>    </a:t>
            </a:r>
            <a:r>
              <a:rPr sz="1600" dirty="0">
                <a:latin typeface="仿宋" panose="02010609060101010101" charset="-122"/>
                <a:ea typeface="仿宋" panose="02010609060101010101" charset="-122"/>
                <a:cs typeface="仿宋" panose="02010609060101010101" charset="-122"/>
              </a:rPr>
              <a:t>①该信息为其所属技术或者经济领域的人的一般常识或者行业惯例；</a:t>
            </a:r>
            <a:endParaRPr sz="1600" dirty="0">
              <a:latin typeface="仿宋" panose="02010609060101010101" charset="-122"/>
              <a:ea typeface="仿宋" panose="02010609060101010101" charset="-122"/>
              <a:cs typeface="仿宋" panose="02010609060101010101" charset="-122"/>
            </a:endParaRPr>
          </a:p>
          <a:p>
            <a:pPr>
              <a:lnSpc>
                <a:spcPct val="150000"/>
              </a:lnSpc>
            </a:pPr>
            <a:r>
              <a:rPr lang="en-US" sz="1600" dirty="0">
                <a:latin typeface="仿宋" panose="02010609060101010101" charset="-122"/>
                <a:ea typeface="仿宋" panose="02010609060101010101" charset="-122"/>
                <a:cs typeface="仿宋" panose="02010609060101010101" charset="-122"/>
              </a:rPr>
              <a:t>    </a:t>
            </a:r>
            <a:r>
              <a:rPr sz="1600" dirty="0">
                <a:latin typeface="仿宋" panose="02010609060101010101" charset="-122"/>
                <a:ea typeface="仿宋" panose="02010609060101010101" charset="-122"/>
                <a:cs typeface="仿宋" panose="02010609060101010101" charset="-122"/>
              </a:rPr>
              <a:t>②该信息仅涉及产品的尺寸、结构、材料、部件的简单组合等内容，进入市场后相关公众通过观察产品即可直接获得；</a:t>
            </a:r>
            <a:endParaRPr sz="1600" dirty="0">
              <a:latin typeface="仿宋" panose="02010609060101010101" charset="-122"/>
              <a:ea typeface="仿宋" panose="02010609060101010101" charset="-122"/>
              <a:cs typeface="仿宋" panose="02010609060101010101" charset="-122"/>
            </a:endParaRPr>
          </a:p>
          <a:p>
            <a:pPr>
              <a:lnSpc>
                <a:spcPct val="150000"/>
              </a:lnSpc>
            </a:pPr>
            <a:r>
              <a:rPr lang="en-US" sz="1600" dirty="0">
                <a:latin typeface="仿宋" panose="02010609060101010101" charset="-122"/>
                <a:ea typeface="仿宋" panose="02010609060101010101" charset="-122"/>
                <a:cs typeface="仿宋" panose="02010609060101010101" charset="-122"/>
              </a:rPr>
              <a:t>    </a:t>
            </a:r>
            <a:r>
              <a:rPr sz="1600" dirty="0">
                <a:latin typeface="仿宋" panose="02010609060101010101" charset="-122"/>
                <a:ea typeface="仿宋" panose="02010609060101010101" charset="-122"/>
                <a:cs typeface="仿宋" panose="02010609060101010101" charset="-122"/>
              </a:rPr>
              <a:t>③该信息已经在公开出版物或者其他媒体上公开披露；</a:t>
            </a:r>
            <a:endParaRPr sz="1600" dirty="0">
              <a:latin typeface="仿宋" panose="02010609060101010101" charset="-122"/>
              <a:ea typeface="仿宋" panose="02010609060101010101" charset="-122"/>
              <a:cs typeface="仿宋" panose="02010609060101010101" charset="-122"/>
            </a:endParaRPr>
          </a:p>
          <a:p>
            <a:pPr>
              <a:lnSpc>
                <a:spcPct val="150000"/>
              </a:lnSpc>
            </a:pPr>
            <a:r>
              <a:rPr lang="en-US" sz="1600" dirty="0">
                <a:latin typeface="仿宋" panose="02010609060101010101" charset="-122"/>
                <a:ea typeface="仿宋" panose="02010609060101010101" charset="-122"/>
                <a:cs typeface="仿宋" panose="02010609060101010101" charset="-122"/>
              </a:rPr>
              <a:t>    </a:t>
            </a:r>
            <a:r>
              <a:rPr sz="1600" dirty="0">
                <a:latin typeface="仿宋" panose="02010609060101010101" charset="-122"/>
                <a:ea typeface="仿宋" panose="02010609060101010101" charset="-122"/>
                <a:cs typeface="仿宋" panose="02010609060101010101" charset="-122"/>
              </a:rPr>
              <a:t>④该信息已通过公开的报告会、展览等方式公开；</a:t>
            </a:r>
            <a:endParaRPr sz="1600" dirty="0">
              <a:latin typeface="仿宋" panose="02010609060101010101" charset="-122"/>
              <a:ea typeface="仿宋" panose="02010609060101010101" charset="-122"/>
              <a:cs typeface="仿宋" panose="02010609060101010101" charset="-122"/>
            </a:endParaRPr>
          </a:p>
          <a:p>
            <a:pPr>
              <a:lnSpc>
                <a:spcPct val="150000"/>
              </a:lnSpc>
            </a:pPr>
            <a:r>
              <a:rPr lang="en-US" sz="1600" dirty="0">
                <a:latin typeface="仿宋" panose="02010609060101010101" charset="-122"/>
                <a:ea typeface="仿宋" panose="02010609060101010101" charset="-122"/>
                <a:cs typeface="仿宋" panose="02010609060101010101" charset="-122"/>
              </a:rPr>
              <a:t>    </a:t>
            </a:r>
            <a:r>
              <a:rPr sz="1600" dirty="0">
                <a:latin typeface="仿宋" panose="02010609060101010101" charset="-122"/>
                <a:ea typeface="仿宋" panose="02010609060101010101" charset="-122"/>
                <a:cs typeface="仿宋" panose="02010609060101010101" charset="-122"/>
              </a:rPr>
              <a:t>⑤该信息从其他公开渠道可以获得；</a:t>
            </a:r>
            <a:endParaRPr sz="1600" dirty="0">
              <a:latin typeface="仿宋" panose="02010609060101010101" charset="-122"/>
              <a:ea typeface="仿宋" panose="02010609060101010101" charset="-122"/>
              <a:cs typeface="仿宋" panose="02010609060101010101" charset="-122"/>
            </a:endParaRPr>
          </a:p>
          <a:p>
            <a:pPr>
              <a:lnSpc>
                <a:spcPct val="150000"/>
              </a:lnSpc>
            </a:pPr>
            <a:r>
              <a:rPr lang="en-US" sz="1600" dirty="0">
                <a:latin typeface="仿宋" panose="02010609060101010101" charset="-122"/>
                <a:ea typeface="仿宋" panose="02010609060101010101" charset="-122"/>
                <a:cs typeface="仿宋" panose="02010609060101010101" charset="-122"/>
              </a:rPr>
              <a:t>    </a:t>
            </a:r>
            <a:r>
              <a:rPr sz="1600" dirty="0">
                <a:latin typeface="仿宋" panose="02010609060101010101" charset="-122"/>
                <a:ea typeface="仿宋" panose="02010609060101010101" charset="-122"/>
                <a:cs typeface="仿宋" panose="02010609060101010101" charset="-122"/>
              </a:rPr>
              <a:t>⑥该信息无需付出一定的代价而容易获得。</a:t>
            </a:r>
            <a:endParaRPr sz="1600" dirty="0">
              <a:latin typeface="仿宋" panose="02010609060101010101" charset="-122"/>
              <a:ea typeface="仿宋" panose="02010609060101010101" charset="-122"/>
              <a:cs typeface="仿宋" panose="02010609060101010101" charset="-122"/>
            </a:endParaRPr>
          </a:p>
          <a:p>
            <a:pPr>
              <a:lnSpc>
                <a:spcPct val="150000"/>
              </a:lnSpc>
            </a:pPr>
            <a:endParaRPr sz="1600" dirty="0">
              <a:latin typeface="仿宋" panose="02010609060101010101" charset="-122"/>
              <a:ea typeface="仿宋" panose="02010609060101010101" charset="-122"/>
              <a:cs typeface="仿宋" panose="02010609060101010101" charset="-122"/>
            </a:endParaRPr>
          </a:p>
        </p:txBody>
      </p:sp>
      <p:sp>
        <p:nvSpPr>
          <p:cNvPr id="6" name="流程图: 可选过程 5"/>
          <p:cNvSpPr/>
          <p:nvPr/>
        </p:nvSpPr>
        <p:spPr>
          <a:xfrm>
            <a:off x="449580" y="522605"/>
            <a:ext cx="4299585" cy="712470"/>
          </a:xfrm>
          <a:prstGeom prst="flowChartAlternateProcess">
            <a:avLst/>
          </a:prstGeom>
          <a:noFill/>
          <a:ln w="12700" cmpd="sng">
            <a:solidFill>
              <a:srgbClr val="CCE0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latin typeface="+mn-ea"/>
            </a:endParaRPr>
          </a:p>
        </p:txBody>
      </p:sp>
      <p:sp>
        <p:nvSpPr>
          <p:cNvPr id="8" name="文本框 7"/>
          <p:cNvSpPr txBox="1">
            <a:spLocks noChangeArrowheads="1"/>
          </p:cNvSpPr>
          <p:nvPr/>
        </p:nvSpPr>
        <p:spPr bwMode="auto">
          <a:xfrm>
            <a:off x="365125" y="688975"/>
            <a:ext cx="383222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商业秘密认定</a:t>
            </a:r>
            <a:r>
              <a:rPr lang="en-US" altLang="zh-CN"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秘密性</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374650"/>
            <a:ext cx="1401445" cy="355600"/>
          </a:xfrm>
          <a:prstGeom prst="rect">
            <a:avLst/>
          </a:prstGeom>
        </p:spPr>
      </p:pic>
      <p:pic>
        <p:nvPicPr>
          <p:cNvPr id="4" name="图片 3" descr="议和网logo"/>
          <p:cNvPicPr>
            <a:picLocks noChangeAspect="1"/>
          </p:cNvPicPr>
          <p:nvPr/>
        </p:nvPicPr>
        <p:blipFill>
          <a:blip r:embed="rId3"/>
          <a:stretch>
            <a:fillRect/>
          </a:stretch>
        </p:blipFill>
        <p:spPr>
          <a:xfrm>
            <a:off x="5989955" y="32956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ldLvl="0" animBg="1"/>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145784"/>
            <a:ext cx="8623300"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3" name="文本框 2"/>
          <p:cNvSpPr txBox="1">
            <a:spLocks noChangeArrowheads="1"/>
          </p:cNvSpPr>
          <p:nvPr/>
        </p:nvSpPr>
        <p:spPr bwMode="auto">
          <a:xfrm>
            <a:off x="663087" y="982663"/>
            <a:ext cx="464038" cy="3178175"/>
          </a:xfrm>
          <a:prstGeom prst="rect">
            <a:avLst/>
          </a:prstGeom>
          <a:noFill/>
          <a:ln w="9525">
            <a:noFill/>
            <a:miter lim="800000"/>
          </a:ln>
        </p:spPr>
        <p:txBody>
          <a:bodyPr vert="eaVert">
            <a:spAutoFit/>
          </a:bodyPr>
          <a:lstStyle/>
          <a:p>
            <a:pPr algn="ctr">
              <a:lnSpc>
                <a:spcPts val="2475"/>
              </a:lnSpc>
            </a:pPr>
            <a:r>
              <a:rPr lang="zh-CN" altLang="en-US" b="1" dirty="0">
                <a:solidFill>
                  <a:srgbClr val="FF0000"/>
                </a:solidFill>
                <a:latin typeface="楷体" panose="02010609060101010101" pitchFamily="49" charset="-122"/>
                <a:ea typeface="楷体" panose="02010609060101010101" pitchFamily="49" charset="-122"/>
              </a:rPr>
              <a:t>（三）违反竞业限制基本行为</a:t>
            </a:r>
            <a:endParaRPr lang="zh-CN" altLang="en-US" b="1" dirty="0">
              <a:solidFill>
                <a:srgbClr val="FF0000"/>
              </a:solidFill>
              <a:latin typeface="楷体" panose="02010609060101010101" pitchFamily="49" charset="-122"/>
              <a:ea typeface="楷体" panose="02010609060101010101" pitchFamily="49" charset="-122"/>
            </a:endParaRPr>
          </a:p>
        </p:txBody>
      </p:sp>
      <p:sp>
        <p:nvSpPr>
          <p:cNvPr id="24" name="矩形 23"/>
          <p:cNvSpPr/>
          <p:nvPr/>
        </p:nvSpPr>
        <p:spPr>
          <a:xfrm>
            <a:off x="552450" y="871538"/>
            <a:ext cx="636588" cy="3357562"/>
          </a:xfrm>
          <a:prstGeom prst="rect">
            <a:avLst/>
          </a:prstGeom>
          <a:noFill/>
          <a:ln>
            <a:solidFill>
              <a:srgbClr val="614D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4" name="文本框 3"/>
          <p:cNvSpPr txBox="1"/>
          <p:nvPr/>
        </p:nvSpPr>
        <p:spPr>
          <a:xfrm>
            <a:off x="1555115" y="889293"/>
            <a:ext cx="6710680" cy="3322955"/>
          </a:xfrm>
          <a:prstGeom prst="rect">
            <a:avLst/>
          </a:prstGeom>
          <a:noFill/>
        </p:spPr>
        <p:txBody>
          <a:bodyPr wrap="square" rtlCol="0">
            <a:spAutoFit/>
          </a:bodyPr>
          <a:lstStyle/>
          <a:p>
            <a:pPr marL="285750" indent="0" eaLnBrk="1" latinLnBrk="0" hangingPunct="1">
              <a:lnSpc>
                <a:spcPts val="2100"/>
              </a:lnSpc>
              <a:buFont typeface="Wingdings" panose="05000000000000000000" charset="0"/>
              <a:buChar char="Ø"/>
            </a:pPr>
            <a:r>
              <a:rPr lang="zh-CN" altLang="en-US" sz="1600" dirty="0">
                <a:solidFill>
                  <a:srgbClr val="FF0000"/>
                </a:solidFill>
                <a:latin typeface="仿宋" panose="02010609060101010101" charset="-122"/>
                <a:ea typeface="仿宋" panose="02010609060101010101" charset="-122"/>
                <a:cs typeface="仿宋" panose="02010609060101010101" charset="-122"/>
              </a:rPr>
              <a:t>员工违反竞业限制义务的基本行为：</a:t>
            </a:r>
            <a:endParaRPr lang="zh-CN" altLang="en-US" sz="1600" dirty="0">
              <a:solidFill>
                <a:srgbClr val="FF0000"/>
              </a:solidFill>
              <a:latin typeface="仿宋" panose="02010609060101010101" charset="-122"/>
              <a:ea typeface="仿宋" panose="02010609060101010101" charset="-122"/>
              <a:cs typeface="仿宋" panose="02010609060101010101" charset="-122"/>
            </a:endParaRPr>
          </a:p>
          <a:p>
            <a:pPr marL="285750" indent="0" eaLnBrk="1" latinLnBrk="0" hangingPunct="1">
              <a:lnSpc>
                <a:spcPts val="2100"/>
              </a:lnSpc>
              <a:buFont typeface="Wingdings" panose="05000000000000000000" charset="0"/>
              <a:buChar char="Ø"/>
            </a:pPr>
            <a:r>
              <a:rPr lang="en-US" altLang="zh-CN" sz="1600" dirty="0">
                <a:latin typeface="仿宋" panose="02010609060101010101" charset="-122"/>
                <a:ea typeface="仿宋" panose="02010609060101010101" charset="-122"/>
                <a:cs typeface="仿宋" panose="02010609060101010101" charset="-122"/>
              </a:rPr>
              <a:t>1</a:t>
            </a:r>
            <a:r>
              <a:rPr lang="zh-CN" altLang="en-US" sz="1600" dirty="0">
                <a:latin typeface="仿宋" panose="02010609060101010101" charset="-122"/>
                <a:ea typeface="仿宋" panose="02010609060101010101" charset="-122"/>
                <a:cs typeface="仿宋" panose="02010609060101010101" charset="-122"/>
              </a:rPr>
              <a:t>、到竞争对手企业去工作或提供各种形式的服务，包括咨询、顾问、指导等；</a:t>
            </a:r>
            <a:endParaRPr lang="zh-CN" altLang="en-US" sz="1600" dirty="0">
              <a:latin typeface="仿宋" panose="02010609060101010101" charset="-122"/>
              <a:ea typeface="仿宋" panose="02010609060101010101" charset="-122"/>
              <a:cs typeface="仿宋" panose="02010609060101010101" charset="-122"/>
            </a:endParaRPr>
          </a:p>
          <a:p>
            <a:pPr marL="285750" indent="0" eaLnBrk="1" latinLnBrk="0" hangingPunct="1">
              <a:lnSpc>
                <a:spcPts val="2100"/>
              </a:lnSpc>
              <a:buFont typeface="Wingdings" panose="05000000000000000000" charset="0"/>
              <a:buChar char="Ø"/>
            </a:pPr>
            <a:r>
              <a:rPr lang="en-US" altLang="zh-CN" sz="1600" dirty="0">
                <a:latin typeface="仿宋" panose="02010609060101010101" charset="-122"/>
                <a:ea typeface="仿宋" panose="02010609060101010101" charset="-122"/>
                <a:cs typeface="仿宋" panose="02010609060101010101" charset="-122"/>
              </a:rPr>
              <a:t>2</a:t>
            </a:r>
            <a:r>
              <a:rPr lang="zh-CN" altLang="en-US" sz="1600" dirty="0">
                <a:latin typeface="仿宋" panose="02010609060101010101" charset="-122"/>
                <a:ea typeface="仿宋" panose="02010609060101010101" charset="-122"/>
                <a:cs typeface="仿宋" panose="02010609060101010101" charset="-122"/>
              </a:rPr>
              <a:t>、自己直接、间接</a:t>
            </a:r>
            <a:r>
              <a:rPr lang="zh-CN" altLang="en-US" sz="1600" dirty="0">
                <a:solidFill>
                  <a:srgbClr val="FF0000"/>
                </a:solidFill>
                <a:latin typeface="仿宋" panose="02010609060101010101" charset="-122"/>
                <a:ea typeface="仿宋" panose="02010609060101010101" charset="-122"/>
                <a:cs typeface="仿宋" panose="02010609060101010101" charset="-122"/>
              </a:rPr>
              <a:t>（亲友代持）</a:t>
            </a:r>
            <a:r>
              <a:rPr lang="zh-CN" altLang="en-US" sz="1600" dirty="0">
                <a:latin typeface="仿宋" panose="02010609060101010101" charset="-122"/>
                <a:ea typeface="仿宋" panose="02010609060101010101" charset="-122"/>
                <a:cs typeface="仿宋" panose="02010609060101010101" charset="-122"/>
              </a:rPr>
              <a:t>开业或投资生产、经营同类产品或同类业务；</a:t>
            </a:r>
            <a:endParaRPr lang="zh-CN" altLang="en-US" sz="1600" dirty="0">
              <a:latin typeface="仿宋" panose="02010609060101010101" charset="-122"/>
              <a:ea typeface="仿宋" panose="02010609060101010101" charset="-122"/>
              <a:cs typeface="仿宋" panose="02010609060101010101" charset="-122"/>
            </a:endParaRPr>
          </a:p>
          <a:p>
            <a:pPr marL="285750" indent="0" eaLnBrk="1" latinLnBrk="0" hangingPunct="1">
              <a:lnSpc>
                <a:spcPts val="2100"/>
              </a:lnSpc>
              <a:buFont typeface="Wingdings" panose="05000000000000000000" charset="0"/>
              <a:buChar char="Ø"/>
            </a:pPr>
            <a:r>
              <a:rPr lang="en-US" altLang="zh-CN" sz="1600" dirty="0">
                <a:latin typeface="仿宋" panose="02010609060101010101" charset="-122"/>
                <a:ea typeface="仿宋" panose="02010609060101010101" charset="-122"/>
                <a:cs typeface="仿宋" panose="02010609060101010101" charset="-122"/>
              </a:rPr>
              <a:t>3</a:t>
            </a:r>
            <a:r>
              <a:rPr lang="zh-CN" altLang="en-US" sz="1600" dirty="0">
                <a:latin typeface="仿宋" panose="02010609060101010101" charset="-122"/>
                <a:ea typeface="仿宋" panose="02010609060101010101" charset="-122"/>
                <a:cs typeface="仿宋" panose="02010609060101010101" charset="-122"/>
              </a:rPr>
              <a:t>、在竞争对手的公司或者机构拥有利益；</a:t>
            </a:r>
            <a:endParaRPr lang="zh-CN" altLang="en-US" sz="1600" dirty="0">
              <a:latin typeface="仿宋" panose="02010609060101010101" charset="-122"/>
              <a:ea typeface="仿宋" panose="02010609060101010101" charset="-122"/>
              <a:cs typeface="仿宋" panose="02010609060101010101" charset="-122"/>
            </a:endParaRPr>
          </a:p>
          <a:p>
            <a:pPr marL="285750" indent="0" eaLnBrk="1" latinLnBrk="0" hangingPunct="1">
              <a:lnSpc>
                <a:spcPts val="2100"/>
              </a:lnSpc>
              <a:buFont typeface="Wingdings" panose="05000000000000000000" charset="0"/>
              <a:buChar char="Ø"/>
            </a:pPr>
            <a:r>
              <a:rPr lang="en-US" altLang="zh-CN" sz="1600" dirty="0">
                <a:latin typeface="仿宋" panose="02010609060101010101" charset="-122"/>
                <a:ea typeface="仿宋" panose="02010609060101010101" charset="-122"/>
                <a:cs typeface="仿宋" panose="02010609060101010101" charset="-122"/>
              </a:rPr>
              <a:t>4</a:t>
            </a:r>
            <a:r>
              <a:rPr lang="zh-CN" altLang="en-US" sz="1600" dirty="0">
                <a:latin typeface="仿宋" panose="02010609060101010101" charset="-122"/>
                <a:ea typeface="仿宋" panose="02010609060101010101" charset="-122"/>
                <a:cs typeface="仿宋" panose="02010609060101010101" charset="-122"/>
              </a:rPr>
              <a:t>、与公司的客户发生商业接触或交易；</a:t>
            </a:r>
            <a:endParaRPr lang="zh-CN" altLang="en-US" sz="1600" dirty="0">
              <a:latin typeface="仿宋" panose="02010609060101010101" charset="-122"/>
              <a:ea typeface="仿宋" panose="02010609060101010101" charset="-122"/>
              <a:cs typeface="仿宋" panose="02010609060101010101" charset="-122"/>
            </a:endParaRPr>
          </a:p>
          <a:p>
            <a:pPr marL="285750" indent="0" eaLnBrk="1" latinLnBrk="0" hangingPunct="1">
              <a:lnSpc>
                <a:spcPts val="2100"/>
              </a:lnSpc>
              <a:buFont typeface="Wingdings" panose="05000000000000000000" charset="0"/>
              <a:buChar char="Ø"/>
            </a:pPr>
            <a:r>
              <a:rPr lang="en-US" altLang="zh-CN" sz="1600" dirty="0">
                <a:latin typeface="仿宋" panose="02010609060101010101" charset="-122"/>
                <a:ea typeface="仿宋" panose="02010609060101010101" charset="-122"/>
                <a:cs typeface="仿宋" panose="02010609060101010101" charset="-122"/>
              </a:rPr>
              <a:t>5</a:t>
            </a:r>
            <a:r>
              <a:rPr lang="zh-CN" altLang="en-US" sz="1600" dirty="0">
                <a:latin typeface="仿宋" panose="02010609060101010101" charset="-122"/>
                <a:ea typeface="仿宋" panose="02010609060101010101" charset="-122"/>
                <a:cs typeface="仿宋" panose="02010609060101010101" charset="-122"/>
              </a:rPr>
              <a:t>、直接或者间接协助或以其他方式帮助竞争对手公司；</a:t>
            </a:r>
            <a:endParaRPr lang="zh-CN" altLang="en-US" sz="1600" dirty="0">
              <a:latin typeface="仿宋" panose="02010609060101010101" charset="-122"/>
              <a:ea typeface="仿宋" panose="02010609060101010101" charset="-122"/>
              <a:cs typeface="仿宋" panose="02010609060101010101" charset="-122"/>
            </a:endParaRPr>
          </a:p>
          <a:p>
            <a:pPr marL="285750" indent="0" eaLnBrk="1" latinLnBrk="0" hangingPunct="1">
              <a:lnSpc>
                <a:spcPts val="2100"/>
              </a:lnSpc>
              <a:buFont typeface="Wingdings" panose="05000000000000000000" charset="0"/>
              <a:buChar char="Ø"/>
            </a:pPr>
            <a:r>
              <a:rPr lang="en-US" altLang="zh-CN" sz="1600" dirty="0">
                <a:latin typeface="仿宋" panose="02010609060101010101" charset="-122"/>
                <a:ea typeface="仿宋" panose="02010609060101010101" charset="-122"/>
                <a:cs typeface="仿宋" panose="02010609060101010101" charset="-122"/>
              </a:rPr>
              <a:t>6</a:t>
            </a:r>
            <a:r>
              <a:rPr lang="zh-CN" altLang="en-US" sz="1600" dirty="0">
                <a:latin typeface="仿宋" panose="02010609060101010101" charset="-122"/>
                <a:ea typeface="仿宋" panose="02010609060101010101" charset="-122"/>
                <a:cs typeface="仿宋" panose="02010609060101010101" charset="-122"/>
              </a:rPr>
              <a:t>、到竞争对手公司的供应商或者关联企业工作；</a:t>
            </a:r>
            <a:endParaRPr lang="zh-CN" altLang="en-US" sz="1600" dirty="0">
              <a:latin typeface="仿宋" panose="02010609060101010101" charset="-122"/>
              <a:ea typeface="仿宋" panose="02010609060101010101" charset="-122"/>
              <a:cs typeface="仿宋" panose="02010609060101010101" charset="-122"/>
            </a:endParaRPr>
          </a:p>
          <a:p>
            <a:pPr marL="285750" indent="0" eaLnBrk="1" latinLnBrk="0" hangingPunct="1">
              <a:lnSpc>
                <a:spcPts val="2100"/>
              </a:lnSpc>
              <a:buFont typeface="Wingdings" panose="05000000000000000000" charset="0"/>
              <a:buChar char="Ø"/>
            </a:pPr>
            <a:r>
              <a:rPr lang="en-US" altLang="zh-CN" sz="1600" dirty="0">
                <a:latin typeface="仿宋" panose="02010609060101010101" charset="-122"/>
                <a:ea typeface="仿宋" panose="02010609060101010101" charset="-122"/>
                <a:cs typeface="仿宋" panose="02010609060101010101" charset="-122"/>
              </a:rPr>
              <a:t>7</a:t>
            </a:r>
            <a:r>
              <a:rPr lang="zh-CN" altLang="en-US" sz="1600" dirty="0">
                <a:latin typeface="仿宋" panose="02010609060101010101" charset="-122"/>
                <a:ea typeface="仿宋" panose="02010609060101010101" charset="-122"/>
                <a:cs typeface="仿宋" panose="02010609060101010101" charset="-122"/>
              </a:rPr>
              <a:t>、通过利诱、游说等方式干扰其他员工，扰乱军心；</a:t>
            </a:r>
            <a:endParaRPr lang="zh-CN" altLang="en-US" sz="1600" dirty="0">
              <a:latin typeface="仿宋" panose="02010609060101010101" charset="-122"/>
              <a:ea typeface="仿宋" panose="02010609060101010101" charset="-122"/>
              <a:cs typeface="仿宋" panose="02010609060101010101" charset="-122"/>
            </a:endParaRPr>
          </a:p>
          <a:p>
            <a:pPr marL="285750" indent="0" eaLnBrk="1" latinLnBrk="0" hangingPunct="1">
              <a:lnSpc>
                <a:spcPts val="2100"/>
              </a:lnSpc>
              <a:buFont typeface="Wingdings" panose="05000000000000000000" charset="0"/>
              <a:buChar char="Ø"/>
            </a:pPr>
            <a:r>
              <a:rPr lang="en-US" altLang="zh-CN" sz="1600" dirty="0">
                <a:latin typeface="仿宋" panose="02010609060101010101" charset="-122"/>
                <a:ea typeface="仿宋" panose="02010609060101010101" charset="-122"/>
                <a:cs typeface="仿宋" panose="02010609060101010101" charset="-122"/>
              </a:rPr>
              <a:t>8</a:t>
            </a:r>
            <a:r>
              <a:rPr lang="zh-CN" altLang="en-US" sz="1600" dirty="0">
                <a:latin typeface="仿宋" panose="02010609060101010101" charset="-122"/>
                <a:ea typeface="仿宋" panose="02010609060101010101" charset="-122"/>
                <a:cs typeface="仿宋" panose="02010609060101010101" charset="-122"/>
              </a:rPr>
              <a:t>、聘用或者促使他人聘用原单位现有或尚处于竞业限制期的员工担任顾问、提供咨询或其他服务</a:t>
            </a:r>
            <a:r>
              <a:rPr lang="zh-CN" altLang="en-US" sz="1600" dirty="0">
                <a:solidFill>
                  <a:srgbClr val="FF0000"/>
                </a:solidFill>
                <a:latin typeface="仿宋" panose="02010609060101010101" charset="-122"/>
                <a:ea typeface="仿宋" panose="02010609060101010101" charset="-122"/>
                <a:cs typeface="仿宋" panose="02010609060101010101" charset="-122"/>
              </a:rPr>
              <a:t>（一夜间整个车间人走茶凉）。</a:t>
            </a:r>
            <a:endParaRPr lang="zh-CN" altLang="en-US" sz="1600" dirty="0">
              <a:solidFill>
                <a:srgbClr val="FF0000"/>
              </a:solidFill>
              <a:latin typeface="仿宋" panose="02010609060101010101" charset="-122"/>
              <a:ea typeface="仿宋" panose="02010609060101010101" charset="-122"/>
              <a:cs typeface="仿宋" panose="02010609060101010101" charset="-122"/>
            </a:endParaRPr>
          </a:p>
        </p:txBody>
      </p:sp>
      <p:pic>
        <p:nvPicPr>
          <p:cNvPr id="2" name="图片 1" descr="议和劳动人事学院logo"/>
          <p:cNvPicPr>
            <a:picLocks noChangeAspect="1"/>
          </p:cNvPicPr>
          <p:nvPr/>
        </p:nvPicPr>
        <p:blipFill>
          <a:blip r:embed="rId2"/>
          <a:stretch>
            <a:fillRect/>
          </a:stretch>
        </p:blipFill>
        <p:spPr>
          <a:xfrm>
            <a:off x="7157085" y="401320"/>
            <a:ext cx="1401445" cy="355600"/>
          </a:xfrm>
          <a:prstGeom prst="rect">
            <a:avLst/>
          </a:prstGeom>
        </p:spPr>
      </p:pic>
      <p:pic>
        <p:nvPicPr>
          <p:cNvPr id="6" name="图片 5" descr="议和网logo"/>
          <p:cNvPicPr>
            <a:picLocks noChangeAspect="1"/>
          </p:cNvPicPr>
          <p:nvPr/>
        </p:nvPicPr>
        <p:blipFill>
          <a:blip r:embed="rId3"/>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187325" y="146685"/>
            <a:ext cx="8768715" cy="4850765"/>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4" name="文本框 3"/>
          <p:cNvSpPr txBox="1">
            <a:spLocks noChangeArrowheads="1"/>
          </p:cNvSpPr>
          <p:nvPr/>
        </p:nvSpPr>
        <p:spPr bwMode="auto">
          <a:xfrm>
            <a:off x="114935" y="443230"/>
            <a:ext cx="3832225" cy="368300"/>
          </a:xfrm>
          <a:prstGeom prst="rect">
            <a:avLst/>
          </a:prstGeom>
          <a:noFill/>
          <a:ln w="9525">
            <a:noFill/>
            <a:miter lim="800000"/>
          </a:ln>
        </p:spPr>
        <p:txBody>
          <a:bodyPr wrap="square">
            <a:spAutoFit/>
          </a:bodyPr>
          <a:lstStyle/>
          <a:p>
            <a:pPr algn="l"/>
            <a:r>
              <a:rPr lang="en-US" altLang="zh-CN" b="1" dirty="0">
                <a:solidFill>
                  <a:srgbClr val="FF0000"/>
                </a:solidFill>
                <a:latin typeface="楷体" panose="02010609060101010101" pitchFamily="49" charset="-122"/>
                <a:ea typeface="楷体" panose="02010609060101010101" pitchFamily="49" charset="-122"/>
              </a:rPr>
              <a:t>   </a:t>
            </a:r>
            <a:r>
              <a:rPr lang="zh-CN" altLang="en-US"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二）实务问题</a:t>
            </a:r>
            <a:endParaRPr lang="zh-CN" altLang="en-US" b="1" dirty="0">
              <a:solidFill>
                <a:srgbClr val="FF0000"/>
              </a:solidFill>
              <a:latin typeface="楷体" panose="02010609060101010101" pitchFamily="49" charset="-122"/>
              <a:ea typeface="楷体" panose="02010609060101010101" pitchFamily="49" charset="-122"/>
            </a:endParaRPr>
          </a:p>
        </p:txBody>
      </p:sp>
      <p:sp>
        <p:nvSpPr>
          <p:cNvPr id="3" name="Shape 297"/>
          <p:cNvSpPr>
            <a:spLocks noChangeArrowheads="1"/>
          </p:cNvSpPr>
          <p:nvPr/>
        </p:nvSpPr>
        <p:spPr bwMode="auto">
          <a:xfrm>
            <a:off x="114935" y="679450"/>
            <a:ext cx="2058035" cy="829945"/>
          </a:xfrm>
          <a:prstGeom prst="rect">
            <a:avLst/>
          </a:prstGeom>
          <a:noFill/>
          <a:ln w="9525">
            <a:noFill/>
            <a:miter lim="800000"/>
          </a:ln>
        </p:spPr>
        <p:txBody>
          <a:bodyPr wrap="square" lIns="34289" rIns="34289">
            <a:spAutoFit/>
          </a:bodyPr>
          <a:p>
            <a:pPr marL="719455" indent="-304800" algn="just" defTabSz="457200">
              <a:lnSpc>
                <a:spcPct val="150000"/>
              </a:lnSpc>
            </a:pPr>
            <a:r>
              <a:rPr lang="en-US" sz="1600" dirty="0">
                <a:latin typeface="楷体" panose="02010609060101010101" pitchFamily="49" charset="-122"/>
                <a:ea typeface="楷体" panose="02010609060101010101" pitchFamily="49" charset="-122"/>
              </a:rPr>
              <a:t>  5</a:t>
            </a:r>
            <a:r>
              <a:rPr sz="1600" dirty="0">
                <a:latin typeface="楷体" panose="02010609060101010101" pitchFamily="49" charset="-122"/>
                <a:ea typeface="楷体" panose="02010609060101010101" pitchFamily="49" charset="-122"/>
              </a:rPr>
              <a:t>. </a:t>
            </a:r>
            <a:r>
              <a:rPr lang="zh-CN" sz="1600" dirty="0">
                <a:latin typeface="楷体" panose="02010609060101010101" pitchFamily="49" charset="-122"/>
                <a:ea typeface="楷体" panose="02010609060101010101" pitchFamily="49" charset="-122"/>
              </a:rPr>
              <a:t>被告抗辩</a:t>
            </a:r>
            <a:endParaRPr sz="1600" dirty="0">
              <a:latin typeface="楷体" panose="02010609060101010101" pitchFamily="49" charset="-122"/>
              <a:ea typeface="楷体" panose="02010609060101010101" pitchFamily="49" charset="-122"/>
            </a:endParaRPr>
          </a:p>
          <a:p>
            <a:pPr marL="719455" indent="-304800" algn="just" defTabSz="457200">
              <a:lnSpc>
                <a:spcPct val="150000"/>
              </a:lnSpc>
            </a:pPr>
            <a:endParaRPr sz="1600" dirty="0">
              <a:latin typeface="楷体" panose="02010609060101010101" pitchFamily="49" charset="-122"/>
              <a:ea typeface="楷体" panose="02010609060101010101" pitchFamily="49" charset="-122"/>
            </a:endParaRPr>
          </a:p>
        </p:txBody>
      </p:sp>
      <p:pic>
        <p:nvPicPr>
          <p:cNvPr id="7" name="ECB019B1-382A-4266-B25C-5B523AA43C14-4" descr="wpsoffice"/>
          <p:cNvPicPr>
            <a:picLocks noChangeAspect="1"/>
          </p:cNvPicPr>
          <p:nvPr/>
        </p:nvPicPr>
        <p:blipFill>
          <a:blip r:embed="rId2"/>
          <a:stretch>
            <a:fillRect/>
          </a:stretch>
        </p:blipFill>
        <p:spPr>
          <a:xfrm>
            <a:off x="840740" y="862965"/>
            <a:ext cx="7439025" cy="4033520"/>
          </a:xfrm>
          <a:prstGeom prst="rect">
            <a:avLst/>
          </a:prstGeom>
        </p:spPr>
      </p:pic>
      <p:pic>
        <p:nvPicPr>
          <p:cNvPr id="2" name="图片 1" descr="议和劳动人事学院logo"/>
          <p:cNvPicPr>
            <a:picLocks noChangeAspect="1"/>
          </p:cNvPicPr>
          <p:nvPr/>
        </p:nvPicPr>
        <p:blipFill>
          <a:blip r:embed="rId3"/>
          <a:stretch>
            <a:fillRect/>
          </a:stretch>
        </p:blipFill>
        <p:spPr>
          <a:xfrm>
            <a:off x="7157085" y="401320"/>
            <a:ext cx="1401445" cy="355600"/>
          </a:xfrm>
          <a:prstGeom prst="rect">
            <a:avLst/>
          </a:prstGeom>
        </p:spPr>
      </p:pic>
      <p:pic>
        <p:nvPicPr>
          <p:cNvPr id="6" name="图片 5" descr="议和网logo"/>
          <p:cNvPicPr>
            <a:picLocks noChangeAspect="1"/>
          </p:cNvPicPr>
          <p:nvPr/>
        </p:nvPicPr>
        <p:blipFill>
          <a:blip r:embed="rId4"/>
          <a:stretch>
            <a:fillRect/>
          </a:stretch>
        </p:blipFill>
        <p:spPr>
          <a:xfrm>
            <a:off x="5989955" y="35623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522288"/>
            <a:ext cx="8623300"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670242" y="1172421"/>
            <a:ext cx="7803515" cy="3259034"/>
          </a:xfrm>
          <a:prstGeom prst="rect">
            <a:avLst/>
          </a:prstGeom>
          <a:noFill/>
          <a:ln w="9525">
            <a:noFill/>
            <a:miter lim="800000"/>
          </a:ln>
        </p:spPr>
        <p:txBody>
          <a:bodyPr wrap="square">
            <a:spAutoFit/>
          </a:bodyPr>
          <a:lstStyle/>
          <a:p>
            <a:pPr algn="l">
              <a:lnSpc>
                <a:spcPct val="150000"/>
              </a:lnSpc>
            </a:pPr>
            <a:endParaRPr lang="zh-CN" altLang="en-US" sz="1400" dirty="0">
              <a:latin typeface="仿宋" panose="02010609060101010101" charset="-122"/>
              <a:ea typeface="仿宋" panose="02010609060101010101" charset="-122"/>
              <a:cs typeface="仿宋" panose="02010609060101010101" charset="-122"/>
            </a:endParaRPr>
          </a:p>
          <a:p>
            <a:pPr algn="l">
              <a:lnSpc>
                <a:spcPct val="150000"/>
              </a:lnSpc>
            </a:pPr>
            <a:r>
              <a:rPr lang="en-US" altLang="zh-CN" b="1" dirty="0">
                <a:latin typeface="仿宋" panose="02010609060101010101" charset="-122"/>
                <a:ea typeface="仿宋" panose="02010609060101010101" charset="-122"/>
                <a:cs typeface="仿宋" panose="02010609060101010101" charset="-122"/>
                <a:sym typeface="+mn-ea"/>
              </a:rPr>
              <a:t>《</a:t>
            </a:r>
            <a:r>
              <a:rPr lang="zh-CN" altLang="en-US" b="1" dirty="0">
                <a:latin typeface="仿宋" panose="02010609060101010101" charset="-122"/>
                <a:ea typeface="仿宋" panose="02010609060101010101" charset="-122"/>
                <a:cs typeface="仿宋" panose="02010609060101010101" charset="-122"/>
                <a:sym typeface="+mn-ea"/>
              </a:rPr>
              <a:t>劳动合同法</a:t>
            </a:r>
            <a:r>
              <a:rPr lang="en-US" altLang="zh-CN" b="1" dirty="0">
                <a:latin typeface="仿宋" panose="02010609060101010101" charset="-122"/>
                <a:ea typeface="仿宋" panose="02010609060101010101" charset="-122"/>
                <a:cs typeface="仿宋" panose="02010609060101010101" charset="-122"/>
                <a:sym typeface="+mn-ea"/>
              </a:rPr>
              <a:t>》</a:t>
            </a:r>
            <a:r>
              <a:rPr lang="zh-CN" altLang="en-US" b="1" dirty="0">
                <a:latin typeface="仿宋" panose="02010609060101010101" charset="-122"/>
                <a:ea typeface="仿宋" panose="02010609060101010101" charset="-122"/>
                <a:cs typeface="仿宋" panose="02010609060101010101" charset="-122"/>
                <a:sym typeface="+mn-ea"/>
              </a:rPr>
              <a:t>第 </a:t>
            </a:r>
            <a:r>
              <a:rPr lang="en-US" altLang="zh-CN" b="1" dirty="0">
                <a:latin typeface="仿宋" panose="02010609060101010101" charset="-122"/>
                <a:ea typeface="仿宋" panose="02010609060101010101" charset="-122"/>
                <a:cs typeface="仿宋" panose="02010609060101010101" charset="-122"/>
                <a:sym typeface="+mn-ea"/>
              </a:rPr>
              <a:t>24 </a:t>
            </a:r>
            <a:r>
              <a:rPr lang="zh-CN" altLang="en-US" b="1" dirty="0">
                <a:latin typeface="仿宋" panose="02010609060101010101" charset="-122"/>
                <a:ea typeface="仿宋" panose="02010609060101010101" charset="-122"/>
                <a:cs typeface="仿宋" panose="02010609060101010101" charset="-122"/>
                <a:sym typeface="+mn-ea"/>
              </a:rPr>
              <a:t>条</a:t>
            </a:r>
            <a:r>
              <a:rPr lang="zh-CN" altLang="en-US" dirty="0">
                <a:latin typeface="仿宋" panose="02010609060101010101" charset="-122"/>
                <a:ea typeface="仿宋" panose="02010609060101010101" charset="-122"/>
                <a:cs typeface="仿宋" panose="02010609060101010101" charset="-122"/>
                <a:sym typeface="+mn-ea"/>
              </a:rPr>
              <a:t> </a:t>
            </a:r>
            <a:endParaRPr lang="zh-CN" altLang="en-US" dirty="0">
              <a:latin typeface="仿宋" panose="02010609060101010101" charset="-122"/>
              <a:ea typeface="仿宋" panose="02010609060101010101" charset="-122"/>
              <a:cs typeface="仿宋" panose="02010609060101010101" charset="-122"/>
            </a:endParaRPr>
          </a:p>
          <a:p>
            <a:pPr algn="l" eaLnBrk="1" latinLnBrk="0" hangingPunct="1">
              <a:lnSpc>
                <a:spcPct val="100000"/>
              </a:lnSpc>
            </a:pPr>
            <a:r>
              <a:rPr lang="zh-CN" altLang="en-US" dirty="0">
                <a:latin typeface="仿宋" panose="02010609060101010101" charset="-122"/>
                <a:ea typeface="仿宋" panose="02010609060101010101" charset="-122"/>
                <a:cs typeface="仿宋" panose="02010609060101010101" charset="-122"/>
                <a:sym typeface="+mn-ea"/>
              </a:rPr>
              <a:t>    竞业限制的人员限于用人单位的高级管理人员、高级技术人员和其他负有保密义务的人员。竞业限制的范围、地域、期限由用人单位与劳动者约定，竞业限制的约定不得违反法律、法规的规定。</a:t>
            </a:r>
            <a:endParaRPr lang="zh-CN" altLang="en-US" dirty="0">
              <a:latin typeface="仿宋" panose="02010609060101010101" charset="-122"/>
              <a:ea typeface="仿宋" panose="02010609060101010101" charset="-122"/>
              <a:cs typeface="仿宋" panose="02010609060101010101" charset="-122"/>
            </a:endParaRPr>
          </a:p>
          <a:p>
            <a:pPr algn="l" eaLnBrk="1" latinLnBrk="0" hangingPunct="1">
              <a:lnSpc>
                <a:spcPct val="100000"/>
              </a:lnSpc>
            </a:pPr>
            <a:r>
              <a:rPr lang="zh-CN" altLang="en-US" dirty="0">
                <a:latin typeface="仿宋" panose="02010609060101010101" charset="-122"/>
                <a:ea typeface="仿宋" panose="02010609060101010101" charset="-122"/>
                <a:cs typeface="仿宋" panose="02010609060101010101" charset="-122"/>
                <a:sym typeface="+mn-ea"/>
              </a:rPr>
              <a:t>    在解除或者终止劳动合同后，</a:t>
            </a:r>
            <a:r>
              <a:rPr lang="zh-CN" altLang="en-US" dirty="0">
                <a:solidFill>
                  <a:srgbClr val="0945A5"/>
                </a:solidFill>
                <a:latin typeface="仿宋" panose="02010609060101010101" charset="-122"/>
                <a:ea typeface="仿宋" panose="02010609060101010101" charset="-122"/>
                <a:cs typeface="仿宋" panose="02010609060101010101" charset="-122"/>
                <a:sym typeface="+mn-ea"/>
              </a:rPr>
              <a:t>前款规定的人员</a:t>
            </a:r>
            <a:r>
              <a:rPr lang="zh-CN" altLang="en-US" dirty="0">
                <a:solidFill>
                  <a:srgbClr val="FF3300"/>
                </a:solidFill>
                <a:latin typeface="仿宋" panose="02010609060101010101" charset="-122"/>
                <a:ea typeface="仿宋" panose="02010609060101010101" charset="-122"/>
                <a:cs typeface="仿宋" panose="02010609060101010101" charset="-122"/>
                <a:sym typeface="+mn-ea"/>
              </a:rPr>
              <a:t>到</a:t>
            </a:r>
            <a:r>
              <a:rPr lang="zh-CN" altLang="en-US" dirty="0">
                <a:latin typeface="仿宋" panose="02010609060101010101" charset="-122"/>
                <a:ea typeface="仿宋" panose="02010609060101010101" charset="-122"/>
                <a:cs typeface="仿宋" panose="02010609060101010101" charset="-122"/>
                <a:sym typeface="+mn-ea"/>
              </a:rPr>
              <a:t>与本单位生产或者经营同类产品、从事同类业务的</a:t>
            </a:r>
            <a:r>
              <a:rPr lang="zh-CN" altLang="en-US" dirty="0">
                <a:solidFill>
                  <a:srgbClr val="0945A5"/>
                </a:solidFill>
                <a:latin typeface="仿宋" panose="02010609060101010101" charset="-122"/>
                <a:ea typeface="仿宋" panose="02010609060101010101" charset="-122"/>
                <a:cs typeface="仿宋" panose="02010609060101010101" charset="-122"/>
                <a:sym typeface="+mn-ea"/>
              </a:rPr>
              <a:t>有竞争关系的其他用人单位</a:t>
            </a:r>
            <a:r>
              <a:rPr lang="zh-CN" altLang="en-US" dirty="0">
                <a:solidFill>
                  <a:srgbClr val="FF3300"/>
                </a:solidFill>
                <a:latin typeface="仿宋" panose="02010609060101010101" charset="-122"/>
                <a:ea typeface="仿宋" panose="02010609060101010101" charset="-122"/>
                <a:cs typeface="仿宋" panose="02010609060101010101" charset="-122"/>
                <a:sym typeface="+mn-ea"/>
              </a:rPr>
              <a:t>（工作），</a:t>
            </a:r>
            <a:r>
              <a:rPr lang="zh-CN" altLang="en-US" dirty="0">
                <a:latin typeface="仿宋" panose="02010609060101010101" charset="-122"/>
                <a:ea typeface="仿宋" panose="02010609060101010101" charset="-122"/>
                <a:cs typeface="仿宋" panose="02010609060101010101" charset="-122"/>
                <a:sym typeface="+mn-ea"/>
              </a:rPr>
              <a:t>或者自己开业生产或者经营同类产品、从事同类业务的竞业限制期限，不得超过二年。</a:t>
            </a:r>
            <a:endParaRPr lang="zh-CN" altLang="en-GB" dirty="0">
              <a:latin typeface="楷体" panose="02010609060101010101" pitchFamily="49" charset="-122"/>
              <a:ea typeface="楷体" panose="02010609060101010101" pitchFamily="49" charset="-122"/>
            </a:endParaRPr>
          </a:p>
          <a:p>
            <a:pPr>
              <a:lnSpc>
                <a:spcPct val="150000"/>
              </a:lnSpc>
            </a:pPr>
            <a:r>
              <a:rPr lang="en-GB" dirty="0">
                <a:latin typeface="楷体" panose="02010609060101010101" pitchFamily="49" charset="-122"/>
                <a:ea typeface="楷体" panose="02010609060101010101" pitchFamily="49" charset="-122"/>
              </a:rPr>
              <a:t>    1</a:t>
            </a:r>
            <a:r>
              <a:rPr lang="zh-CN" altLang="en-US" dirty="0">
                <a:latin typeface="楷体" panose="02010609060101010101" pitchFamily="49" charset="-122"/>
                <a:ea typeface="楷体" panose="02010609060101010101" pitchFamily="49" charset="-122"/>
              </a:rPr>
              <a:t>、禁止的行为不局限于工作；</a:t>
            </a:r>
            <a:endParaRPr lang="en-US" altLang="zh-CN" dirty="0">
              <a:latin typeface="楷体" panose="02010609060101010101" pitchFamily="49" charset="-122"/>
              <a:ea typeface="楷体" panose="02010609060101010101" pitchFamily="49" charset="-122"/>
            </a:endParaRPr>
          </a:p>
          <a:p>
            <a:pPr>
              <a:lnSpc>
                <a:spcPct val="150000"/>
              </a:lnSpc>
            </a:pPr>
            <a:r>
              <a:rPr lang="en-US" altLang="zh-CN" dirty="0">
                <a:latin typeface="楷体" panose="02010609060101010101" pitchFamily="49" charset="-122"/>
                <a:ea typeface="楷体" panose="02010609060101010101" pitchFamily="49" charset="-122"/>
              </a:rPr>
              <a:t>    2</a:t>
            </a:r>
            <a:r>
              <a:rPr lang="zh-CN" altLang="en-US" dirty="0">
                <a:latin typeface="楷体" panose="02010609060101010101" pitchFamily="49" charset="-122"/>
                <a:ea typeface="楷体" panose="02010609060101010101" pitchFamily="49" charset="-122"/>
              </a:rPr>
              <a:t>、还包括顾问、咨询、指导、辅导或拥有其他利益。</a:t>
            </a:r>
            <a:endParaRPr lang="en-GB" dirty="0">
              <a:latin typeface="楷体" panose="02010609060101010101" pitchFamily="49" charset="-122"/>
              <a:ea typeface="楷体" panose="02010609060101010101" pitchFamily="49" charset="-122"/>
            </a:endParaRPr>
          </a:p>
        </p:txBody>
      </p:sp>
      <p:sp>
        <p:nvSpPr>
          <p:cNvPr id="2" name="文本框 1"/>
          <p:cNvSpPr txBox="1">
            <a:spLocks noChangeArrowheads="1"/>
          </p:cNvSpPr>
          <p:nvPr/>
        </p:nvSpPr>
        <p:spPr bwMode="auto">
          <a:xfrm>
            <a:off x="372234" y="1001395"/>
            <a:ext cx="2280479" cy="369332"/>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（四）解读法条本意</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2"/>
          <a:stretch>
            <a:fillRect/>
          </a:stretch>
        </p:blipFill>
        <p:spPr>
          <a:xfrm>
            <a:off x="7157085" y="703580"/>
            <a:ext cx="1401445" cy="355600"/>
          </a:xfrm>
          <a:prstGeom prst="rect">
            <a:avLst/>
          </a:prstGeom>
        </p:spPr>
      </p:pic>
      <p:pic>
        <p:nvPicPr>
          <p:cNvPr id="6" name="图片 5" descr="议和网logo"/>
          <p:cNvPicPr>
            <a:picLocks noChangeAspect="1"/>
          </p:cNvPicPr>
          <p:nvPr/>
        </p:nvPicPr>
        <p:blipFill>
          <a:blip r:embed="rId3"/>
          <a:stretch>
            <a:fillRect/>
          </a:stretch>
        </p:blipFill>
        <p:spPr>
          <a:xfrm>
            <a:off x="5989955" y="65849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图片 3"/>
          <p:cNvPicPr>
            <a:picLocks noChangeAspect="1"/>
          </p:cNvPicPr>
          <p:nvPr/>
        </p:nvPicPr>
        <p:blipFill>
          <a:blip r:embed="rId1"/>
          <a:srcRect t="5116" r="10966" b="4901"/>
          <a:stretch>
            <a:fillRect/>
          </a:stretch>
        </p:blipFill>
        <p:spPr bwMode="auto">
          <a:xfrm>
            <a:off x="3760470" y="0"/>
            <a:ext cx="5383530" cy="5143500"/>
          </a:xfrm>
          <a:prstGeom prst="rect">
            <a:avLst/>
          </a:prstGeom>
          <a:noFill/>
          <a:ln w="9525">
            <a:noFill/>
            <a:miter lim="800000"/>
            <a:headEnd/>
            <a:tailEnd/>
          </a:ln>
        </p:spPr>
      </p:pic>
      <p:pic>
        <p:nvPicPr>
          <p:cNvPr id="8" name="图片 7"/>
          <p:cNvPicPr>
            <a:picLocks noChangeAspect="1"/>
          </p:cNvPicPr>
          <p:nvPr/>
        </p:nvPicPr>
        <p:blipFill>
          <a:blip r:embed="rId2"/>
          <a:srcRect/>
          <a:stretch>
            <a:fillRect/>
          </a:stretch>
        </p:blipFill>
        <p:spPr bwMode="auto">
          <a:xfrm>
            <a:off x="1363028" y="1996758"/>
            <a:ext cx="1089025" cy="1089025"/>
          </a:xfrm>
          <a:prstGeom prst="rect">
            <a:avLst/>
          </a:prstGeom>
          <a:noFill/>
          <a:ln w="9525">
            <a:noFill/>
            <a:miter lim="800000"/>
            <a:headEnd/>
            <a:tailEnd/>
          </a:ln>
        </p:spPr>
      </p:pic>
      <p:pic>
        <p:nvPicPr>
          <p:cNvPr id="10" name="图片 9"/>
          <p:cNvPicPr>
            <a:picLocks noChangeAspect="1"/>
          </p:cNvPicPr>
          <p:nvPr/>
        </p:nvPicPr>
        <p:blipFill>
          <a:blip r:embed="rId2"/>
          <a:srcRect/>
          <a:stretch>
            <a:fillRect/>
          </a:stretch>
        </p:blipFill>
        <p:spPr bwMode="auto">
          <a:xfrm>
            <a:off x="3001328" y="1996758"/>
            <a:ext cx="1089025" cy="1089025"/>
          </a:xfrm>
          <a:prstGeom prst="rect">
            <a:avLst/>
          </a:prstGeom>
          <a:noFill/>
          <a:ln w="9525">
            <a:noFill/>
            <a:miter lim="800000"/>
            <a:headEnd/>
            <a:tailEnd/>
          </a:ln>
        </p:spPr>
      </p:pic>
      <p:sp>
        <p:nvSpPr>
          <p:cNvPr id="11" name="文本框 16"/>
          <p:cNvSpPr txBox="1">
            <a:spLocks noChangeArrowheads="1"/>
          </p:cNvSpPr>
          <p:nvPr/>
        </p:nvSpPr>
        <p:spPr bwMode="auto">
          <a:xfrm>
            <a:off x="3282315" y="2044383"/>
            <a:ext cx="527050" cy="1014412"/>
          </a:xfrm>
          <a:prstGeom prst="rect">
            <a:avLst/>
          </a:prstGeom>
          <a:noFill/>
          <a:ln w="9525">
            <a:noFill/>
            <a:miter lim="800000"/>
          </a:ln>
        </p:spPr>
        <p:txBody>
          <a:bodyPr>
            <a:spAutoFit/>
          </a:bodyPr>
          <a:lstStyle/>
          <a:p>
            <a:pPr algn="ctr"/>
            <a:r>
              <a:rPr lang="zh-CN" altLang="en-US" sz="6000" b="1">
                <a:latin typeface="楷体" panose="02010609060101010101" pitchFamily="49" charset="-122"/>
                <a:ea typeface="楷体" panose="02010609060101010101" pitchFamily="49" charset="-122"/>
              </a:rPr>
              <a:t>谢</a:t>
            </a:r>
            <a:endParaRPr lang="zh-CN" altLang="en-US" sz="6000" b="1">
              <a:latin typeface="楷体" panose="02010609060101010101" pitchFamily="49" charset="-122"/>
              <a:ea typeface="楷体" panose="02010609060101010101" pitchFamily="49" charset="-122"/>
            </a:endParaRPr>
          </a:p>
        </p:txBody>
      </p:sp>
      <p:sp>
        <p:nvSpPr>
          <p:cNvPr id="13" name="文本框 18"/>
          <p:cNvSpPr txBox="1">
            <a:spLocks noChangeArrowheads="1"/>
          </p:cNvSpPr>
          <p:nvPr/>
        </p:nvSpPr>
        <p:spPr bwMode="auto">
          <a:xfrm>
            <a:off x="1644015" y="2044383"/>
            <a:ext cx="527050" cy="1016000"/>
          </a:xfrm>
          <a:prstGeom prst="rect">
            <a:avLst/>
          </a:prstGeom>
          <a:noFill/>
          <a:ln w="9525">
            <a:noFill/>
            <a:miter lim="800000"/>
          </a:ln>
        </p:spPr>
        <p:txBody>
          <a:bodyPr>
            <a:spAutoFit/>
          </a:bodyPr>
          <a:lstStyle/>
          <a:p>
            <a:pPr algn="ctr"/>
            <a:r>
              <a:rPr lang="zh-CN" altLang="en-US" sz="6000" b="1" dirty="0">
                <a:latin typeface="楷体" panose="02010609060101010101" pitchFamily="49" charset="-122"/>
                <a:ea typeface="楷体" panose="02010609060101010101" pitchFamily="49" charset="-122"/>
              </a:rPr>
              <a:t>谢</a:t>
            </a:r>
            <a:endParaRPr lang="zh-CN" altLang="en-US" sz="6000" b="1" dirty="0">
              <a:latin typeface="楷体" panose="02010609060101010101" pitchFamily="49" charset="-122"/>
              <a:ea typeface="楷体" panose="02010609060101010101" pitchFamily="49" charset="-122"/>
            </a:endParaRPr>
          </a:p>
        </p:txBody>
      </p:sp>
      <p:pic>
        <p:nvPicPr>
          <p:cNvPr id="3" name="图片 2" descr="议和劳动人事学院logo"/>
          <p:cNvPicPr>
            <a:picLocks noChangeAspect="1"/>
          </p:cNvPicPr>
          <p:nvPr/>
        </p:nvPicPr>
        <p:blipFill>
          <a:blip r:embed="rId3"/>
          <a:stretch>
            <a:fillRect/>
          </a:stretch>
        </p:blipFill>
        <p:spPr>
          <a:xfrm>
            <a:off x="1651000" y="358140"/>
            <a:ext cx="1401445" cy="355600"/>
          </a:xfrm>
          <a:prstGeom prst="rect">
            <a:avLst/>
          </a:prstGeom>
        </p:spPr>
      </p:pic>
      <p:pic>
        <p:nvPicPr>
          <p:cNvPr id="6" name="图片 5" descr="议和网logo"/>
          <p:cNvPicPr>
            <a:picLocks noChangeAspect="1"/>
          </p:cNvPicPr>
          <p:nvPr/>
        </p:nvPicPr>
        <p:blipFill>
          <a:blip r:embed="rId4"/>
          <a:stretch>
            <a:fillRect/>
          </a:stretch>
        </p:blipFill>
        <p:spPr>
          <a:xfrm>
            <a:off x="483870" y="31305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91783"/>
            <a:ext cx="8623300"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449263" y="1675282"/>
            <a:ext cx="8168755" cy="2237740"/>
          </a:xfrm>
          <a:prstGeom prst="rect">
            <a:avLst/>
          </a:prstGeom>
          <a:noFill/>
          <a:ln w="9525">
            <a:noFill/>
            <a:miter lim="800000"/>
          </a:ln>
        </p:spPr>
        <p:txBody>
          <a:bodyPr wrap="square">
            <a:spAutoFit/>
          </a:bodyPr>
          <a:lstStyle/>
          <a:p>
            <a:pPr>
              <a:lnSpc>
                <a:spcPct val="150000"/>
              </a:lnSpc>
            </a:pPr>
            <a:r>
              <a:rPr lang="en-US" sz="1600" dirty="0">
                <a:latin typeface="仿宋" panose="02010609060101010101" charset="-122"/>
                <a:ea typeface="仿宋" panose="02010609060101010101" charset="-122"/>
                <a:cs typeface="仿宋" panose="02010609060101010101" charset="-122"/>
                <a:sym typeface="+mn-ea"/>
              </a:rPr>
              <a:t>    </a:t>
            </a:r>
            <a:r>
              <a:rPr sz="1600" dirty="0">
                <a:latin typeface="仿宋" panose="02010609060101010101" charset="-122"/>
                <a:ea typeface="仿宋" panose="02010609060101010101" charset="-122"/>
                <a:cs typeface="仿宋" panose="02010609060101010101" charset="-122"/>
                <a:sym typeface="+mn-ea"/>
              </a:rPr>
              <a:t>对于技术信息是否具有秘密性的认定，若权利人主张保护的技术信息经鉴定机构鉴定，属于非公知技术、需付出一定代价才能获得，一般会被认定为具有秘密性。</a:t>
            </a:r>
            <a:endParaRPr sz="1600" dirty="0">
              <a:latin typeface="仿宋" panose="02010609060101010101" charset="-122"/>
              <a:ea typeface="仿宋" panose="02010609060101010101" charset="-122"/>
              <a:cs typeface="仿宋" panose="02010609060101010101" charset="-122"/>
            </a:endParaRPr>
          </a:p>
          <a:p>
            <a:pPr>
              <a:lnSpc>
                <a:spcPct val="150000"/>
              </a:lnSpc>
            </a:pPr>
            <a:r>
              <a:rPr lang="en-US" sz="1600" dirty="0">
                <a:latin typeface="仿宋" panose="02010609060101010101" charset="-122"/>
                <a:ea typeface="仿宋" panose="02010609060101010101" charset="-122"/>
                <a:cs typeface="仿宋" panose="02010609060101010101" charset="-122"/>
                <a:sym typeface="+mn-ea"/>
              </a:rPr>
              <a:t>    </a:t>
            </a:r>
            <a:r>
              <a:rPr sz="1600" dirty="0">
                <a:latin typeface="仿宋" panose="02010609060101010101" charset="-122"/>
                <a:ea typeface="仿宋" panose="02010609060101010101" charset="-122"/>
                <a:cs typeface="仿宋" panose="02010609060101010101" charset="-122"/>
                <a:sym typeface="+mn-ea"/>
              </a:rPr>
              <a:t>对于经营信息是否具有秘密性的认定，若权利人主张保护的经营信息是通过公共渠道无法获得的信息，例如含有产品型号、价格及交易习惯、交易意向等信息的特定客户名单，一般会被认定为具有秘密性。</a:t>
            </a:r>
            <a:endParaRPr sz="1600" dirty="0">
              <a:latin typeface="仿宋" panose="02010609060101010101" charset="-122"/>
              <a:ea typeface="仿宋" panose="02010609060101010101" charset="-122"/>
              <a:cs typeface="仿宋" panose="02010609060101010101" charset="-122"/>
            </a:endParaRPr>
          </a:p>
          <a:p>
            <a:pPr>
              <a:lnSpc>
                <a:spcPct val="150000"/>
              </a:lnSpc>
            </a:pPr>
            <a:endParaRPr lang="zh-CN" altLang="en-US" sz="1300" dirty="0">
              <a:latin typeface="楷体" panose="02010609060101010101" pitchFamily="49" charset="-122"/>
              <a:ea typeface="楷体" panose="02010609060101010101" pitchFamily="49" charset="-122"/>
            </a:endParaRPr>
          </a:p>
        </p:txBody>
      </p:sp>
      <p:sp>
        <p:nvSpPr>
          <p:cNvPr id="3" name="流程图: 可选过程 2"/>
          <p:cNvSpPr/>
          <p:nvPr/>
        </p:nvSpPr>
        <p:spPr>
          <a:xfrm>
            <a:off x="449580" y="624840"/>
            <a:ext cx="4299585" cy="712470"/>
          </a:xfrm>
          <a:prstGeom prst="flowChartAlternateProcess">
            <a:avLst/>
          </a:prstGeom>
          <a:noFill/>
          <a:ln w="12700" cmpd="sng">
            <a:solidFill>
              <a:srgbClr val="CCE0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latin typeface="+mn-ea"/>
            </a:endParaRPr>
          </a:p>
        </p:txBody>
      </p:sp>
      <p:sp>
        <p:nvSpPr>
          <p:cNvPr id="4" name="文本框 3"/>
          <p:cNvSpPr txBox="1">
            <a:spLocks noChangeArrowheads="1"/>
          </p:cNvSpPr>
          <p:nvPr/>
        </p:nvSpPr>
        <p:spPr bwMode="auto">
          <a:xfrm>
            <a:off x="365125" y="791210"/>
            <a:ext cx="383222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商业秘密认定</a:t>
            </a:r>
            <a:r>
              <a:rPr lang="en-US" altLang="zh-CN"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秘密性</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2" name="图片 1" descr="议和劳动人事学院logo"/>
          <p:cNvPicPr>
            <a:picLocks noChangeAspect="1"/>
          </p:cNvPicPr>
          <p:nvPr/>
        </p:nvPicPr>
        <p:blipFill>
          <a:blip r:embed="rId2"/>
          <a:stretch>
            <a:fillRect/>
          </a:stretch>
        </p:blipFill>
        <p:spPr>
          <a:xfrm>
            <a:off x="7157085" y="374650"/>
            <a:ext cx="1401445" cy="355600"/>
          </a:xfrm>
          <a:prstGeom prst="rect">
            <a:avLst/>
          </a:prstGeom>
        </p:spPr>
      </p:pic>
      <p:pic>
        <p:nvPicPr>
          <p:cNvPr id="6" name="图片 5" descr="议和网logo"/>
          <p:cNvPicPr>
            <a:picLocks noChangeAspect="1"/>
          </p:cNvPicPr>
          <p:nvPr/>
        </p:nvPicPr>
        <p:blipFill>
          <a:blip r:embed="rId3"/>
          <a:stretch>
            <a:fillRect/>
          </a:stretch>
        </p:blipFill>
        <p:spPr>
          <a:xfrm>
            <a:off x="5989955" y="32956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ldLvl="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91783"/>
            <a:ext cx="8623300"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449263" y="1421917"/>
            <a:ext cx="8168755" cy="3046095"/>
          </a:xfrm>
          <a:prstGeom prst="rect">
            <a:avLst/>
          </a:prstGeom>
          <a:noFill/>
          <a:ln w="9525">
            <a:noFill/>
            <a:miter lim="800000"/>
          </a:ln>
        </p:spPr>
        <p:txBody>
          <a:bodyPr wrap="square">
            <a:spAutoFit/>
          </a:bodyPr>
          <a:lstStyle/>
          <a:p>
            <a:pPr indent="406400" eaLnBrk="1" latinLnBrk="0" hangingPunct="1">
              <a:lnSpc>
                <a:spcPct val="150000"/>
              </a:lnSpc>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价值性，即能为权利人带来经济利益。商业秘密必须具有商业价值或者经济价值，能给商业秘密权利人带来市场竞争优势，是商业秘密权利人追求商业秘密保护的目的和需求法律保护的目的。</a:t>
            </a:r>
            <a:endParaRPr sz="1600" dirty="0">
              <a:latin typeface="仿宋" panose="02010609060101010101" charset="-122"/>
              <a:ea typeface="仿宋" panose="02010609060101010101" charset="-122"/>
              <a:cs typeface="仿宋" panose="02010609060101010101" charset="-122"/>
              <a:sym typeface="+mn-ea"/>
            </a:endParaRPr>
          </a:p>
          <a:p>
            <a:pPr indent="406400" eaLnBrk="1" latinLnBrk="0" hangingPunct="1">
              <a:lnSpc>
                <a:spcPct val="150000"/>
              </a:lnSpc>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价值性的体现：</a:t>
            </a:r>
            <a:endParaRPr sz="1600" dirty="0">
              <a:latin typeface="仿宋" panose="02010609060101010101" charset="-122"/>
              <a:ea typeface="仿宋" panose="02010609060101010101" charset="-122"/>
              <a:cs typeface="仿宋" panose="02010609060101010101" charset="-122"/>
              <a:sym typeface="+mn-ea"/>
            </a:endParaRPr>
          </a:p>
          <a:p>
            <a:pPr indent="406400" eaLnBrk="1" latinLnBrk="0" hangingPunct="1">
              <a:lnSpc>
                <a:spcPct val="150000"/>
              </a:lnSpc>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可能是现实的，也可能是潜在的。</a:t>
            </a:r>
            <a:endParaRPr sz="1600" dirty="0">
              <a:latin typeface="仿宋" panose="02010609060101010101" charset="-122"/>
              <a:ea typeface="仿宋" panose="02010609060101010101" charset="-122"/>
              <a:cs typeface="仿宋" panose="02010609060101010101" charset="-122"/>
              <a:sym typeface="+mn-ea"/>
            </a:endParaRPr>
          </a:p>
          <a:p>
            <a:pPr indent="406400" eaLnBrk="1" latinLnBrk="0" hangingPunct="1">
              <a:lnSpc>
                <a:spcPct val="150000"/>
              </a:lnSpc>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可能是正价值，也可能是负价值。</a:t>
            </a:r>
            <a:endParaRPr sz="1600" dirty="0">
              <a:latin typeface="仿宋" panose="02010609060101010101" charset="-122"/>
              <a:ea typeface="仿宋" panose="02010609060101010101" charset="-122"/>
              <a:cs typeface="仿宋" panose="02010609060101010101" charset="-122"/>
              <a:sym typeface="+mn-ea"/>
            </a:endParaRPr>
          </a:p>
          <a:p>
            <a:pPr indent="406400" eaLnBrk="1" latinLnBrk="0" hangingPunct="1">
              <a:lnSpc>
                <a:spcPct val="150000"/>
              </a:lnSpc>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可能评估价值高，可能评估价值低或者尚未实现经济利益的</a:t>
            </a:r>
            <a:r>
              <a:rPr lang="zh-CN" sz="1600" dirty="0">
                <a:latin typeface="仿宋" panose="02010609060101010101" charset="-122"/>
                <a:ea typeface="仿宋" panose="02010609060101010101" charset="-122"/>
                <a:cs typeface="仿宋" panose="02010609060101010101" charset="-122"/>
                <a:sym typeface="+mn-ea"/>
              </a:rPr>
              <a:t>。</a:t>
            </a:r>
            <a:endParaRPr sz="1600" dirty="0">
              <a:latin typeface="仿宋" panose="02010609060101010101" charset="-122"/>
              <a:ea typeface="仿宋" panose="02010609060101010101" charset="-122"/>
              <a:cs typeface="仿宋" panose="02010609060101010101" charset="-122"/>
              <a:sym typeface="+mn-ea"/>
            </a:endParaRPr>
          </a:p>
          <a:p>
            <a:pPr>
              <a:lnSpc>
                <a:spcPct val="150000"/>
              </a:lnSpc>
            </a:pPr>
            <a:endParaRPr sz="1600" dirty="0">
              <a:latin typeface="仿宋" panose="02010609060101010101" charset="-122"/>
              <a:ea typeface="仿宋" panose="02010609060101010101" charset="-122"/>
              <a:cs typeface="仿宋" panose="02010609060101010101" charset="-122"/>
              <a:sym typeface="+mn-ea"/>
            </a:endParaRPr>
          </a:p>
        </p:txBody>
      </p:sp>
      <p:sp>
        <p:nvSpPr>
          <p:cNvPr id="3" name="流程图: 可选过程 2"/>
          <p:cNvSpPr/>
          <p:nvPr/>
        </p:nvSpPr>
        <p:spPr>
          <a:xfrm>
            <a:off x="449580" y="522605"/>
            <a:ext cx="4299585" cy="712470"/>
          </a:xfrm>
          <a:prstGeom prst="flowChartAlternateProcess">
            <a:avLst/>
          </a:prstGeom>
          <a:noFill/>
          <a:ln w="12700" cmpd="sng">
            <a:solidFill>
              <a:srgbClr val="CCE0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latin typeface="+mn-ea"/>
            </a:endParaRPr>
          </a:p>
        </p:txBody>
      </p:sp>
      <p:sp>
        <p:nvSpPr>
          <p:cNvPr id="4" name="文本框 3"/>
          <p:cNvSpPr txBox="1">
            <a:spLocks noChangeArrowheads="1"/>
          </p:cNvSpPr>
          <p:nvPr/>
        </p:nvSpPr>
        <p:spPr bwMode="auto">
          <a:xfrm>
            <a:off x="365125" y="688975"/>
            <a:ext cx="383222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商业秘密认定</a:t>
            </a:r>
            <a:r>
              <a:rPr lang="en-US" altLang="zh-CN"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价值性</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2" name="图片 1" descr="议和劳动人事学院logo"/>
          <p:cNvPicPr>
            <a:picLocks noChangeAspect="1"/>
          </p:cNvPicPr>
          <p:nvPr/>
        </p:nvPicPr>
        <p:blipFill>
          <a:blip r:embed="rId2"/>
          <a:stretch>
            <a:fillRect/>
          </a:stretch>
        </p:blipFill>
        <p:spPr>
          <a:xfrm>
            <a:off x="7157085" y="374650"/>
            <a:ext cx="1401445" cy="355600"/>
          </a:xfrm>
          <a:prstGeom prst="rect">
            <a:avLst/>
          </a:prstGeom>
        </p:spPr>
      </p:pic>
      <p:pic>
        <p:nvPicPr>
          <p:cNvPr id="6" name="图片 5" descr="议和网logo"/>
          <p:cNvPicPr>
            <a:picLocks noChangeAspect="1"/>
          </p:cNvPicPr>
          <p:nvPr/>
        </p:nvPicPr>
        <p:blipFill>
          <a:blip r:embed="rId3"/>
          <a:stretch>
            <a:fillRect/>
          </a:stretch>
        </p:blipFill>
        <p:spPr>
          <a:xfrm>
            <a:off x="5989955" y="32956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ldLvl="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rcRect t="5116" r="10966" b="4901"/>
          <a:stretch>
            <a:fillRect/>
          </a:stretch>
        </p:blipFill>
        <p:spPr bwMode="auto">
          <a:xfrm>
            <a:off x="3349625" y="0"/>
            <a:ext cx="5794375" cy="5143500"/>
          </a:xfrm>
          <a:prstGeom prst="rect">
            <a:avLst/>
          </a:prstGeom>
          <a:noFill/>
          <a:ln w="9525">
            <a:noFill/>
            <a:miter lim="800000"/>
            <a:headEnd/>
            <a:tailEnd/>
          </a:ln>
        </p:spPr>
      </p:pic>
      <p:sp>
        <p:nvSpPr>
          <p:cNvPr id="5" name="矩形 4"/>
          <p:cNvSpPr/>
          <p:nvPr/>
        </p:nvSpPr>
        <p:spPr>
          <a:xfrm>
            <a:off x="260350" y="291783"/>
            <a:ext cx="8623300" cy="4559300"/>
          </a:xfrm>
          <a:prstGeom prst="rect">
            <a:avLst/>
          </a:prstGeom>
          <a:solidFill>
            <a:schemeClr val="bg1"/>
          </a:solidFill>
          <a:ln w="76200">
            <a:solidFill>
              <a:srgbClr val="CCE0EF"/>
            </a:solidFill>
          </a:ln>
          <a:effectLst>
            <a:outerShdw blurRad="889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7" name="文本框 6"/>
          <p:cNvSpPr txBox="1">
            <a:spLocks noChangeArrowheads="1"/>
          </p:cNvSpPr>
          <p:nvPr/>
        </p:nvSpPr>
        <p:spPr bwMode="auto">
          <a:xfrm>
            <a:off x="449263" y="1506372"/>
            <a:ext cx="8168755" cy="2306955"/>
          </a:xfrm>
          <a:prstGeom prst="rect">
            <a:avLst/>
          </a:prstGeom>
          <a:noFill/>
          <a:ln w="9525">
            <a:noFill/>
            <a:miter lim="800000"/>
          </a:ln>
        </p:spPr>
        <p:txBody>
          <a:bodyPr wrap="square">
            <a:spAutoFit/>
          </a:bodyPr>
          <a:lstStyle/>
          <a:p>
            <a:pPr indent="406400" algn="l">
              <a:lnSpc>
                <a:spcPct val="150000"/>
              </a:lnSpc>
              <a:buClrTx/>
              <a:buSzTx/>
              <a:buNone/>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客观认定，不能以商业秘密权利人主观确定</a:t>
            </a:r>
            <a:endParaRPr sz="1600" dirty="0">
              <a:latin typeface="仿宋" panose="02010609060101010101" charset="-122"/>
              <a:ea typeface="仿宋" panose="02010609060101010101" charset="-122"/>
              <a:cs typeface="仿宋" panose="02010609060101010101" charset="-122"/>
              <a:sym typeface="+mn-ea"/>
            </a:endParaRPr>
          </a:p>
          <a:p>
            <a:pPr indent="406400" eaLnBrk="1" latinLnBrk="0" hangingPunct="1">
              <a:lnSpc>
                <a:spcPct val="150000"/>
              </a:lnSpc>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具有确定的可应用性：</a:t>
            </a:r>
            <a:endParaRPr sz="1600" dirty="0">
              <a:latin typeface="仿宋" panose="02010609060101010101" charset="-122"/>
              <a:ea typeface="仿宋" panose="02010609060101010101" charset="-122"/>
              <a:cs typeface="仿宋" panose="02010609060101010101" charset="-122"/>
              <a:sym typeface="+mn-ea"/>
            </a:endParaRPr>
          </a:p>
          <a:p>
            <a:pPr indent="406400" eaLnBrk="1" latinLnBrk="0" hangingPunct="1">
              <a:lnSpc>
                <a:spcPct val="150000"/>
              </a:lnSpc>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具有相对的识别性，是区别于一般知识、经验、技能的重要特征，并可用于实践中，具有实用性。</a:t>
            </a:r>
            <a:endParaRPr sz="1600" dirty="0">
              <a:latin typeface="仿宋" panose="02010609060101010101" charset="-122"/>
              <a:ea typeface="仿宋" panose="02010609060101010101" charset="-122"/>
              <a:cs typeface="仿宋" panose="02010609060101010101" charset="-122"/>
              <a:sym typeface="+mn-ea"/>
            </a:endParaRPr>
          </a:p>
          <a:p>
            <a:pPr indent="406400" eaLnBrk="1" latinLnBrk="0" hangingPunct="1">
              <a:lnSpc>
                <a:spcPct val="150000"/>
              </a:lnSpc>
              <a:extLst>
                <a:ext uri="{35155182-B16C-46BC-9424-99874614C6A1}">
                  <wpsdc:indentchars xmlns:wpsdc="http://www.wps.cn/officeDocument/2017/drawingmlCustomData" val="200" checksum="1740828767"/>
                </a:ext>
              </a:extLst>
            </a:pPr>
            <a:r>
              <a:rPr sz="1600" dirty="0">
                <a:latin typeface="仿宋" panose="02010609060101010101" charset="-122"/>
                <a:ea typeface="仿宋" panose="02010609060101010101" charset="-122"/>
                <a:cs typeface="仿宋" panose="02010609060101010101" charset="-122"/>
                <a:sym typeface="+mn-ea"/>
              </a:rPr>
              <a:t>具有相对的完整性，可以通过自行利用或者许可/转让的方式允许他人使用、实施，通过实用性的运用和经营产生和实现价值</a:t>
            </a:r>
            <a:r>
              <a:rPr lang="zh-CN" sz="1600" dirty="0">
                <a:latin typeface="仿宋" panose="02010609060101010101" charset="-122"/>
                <a:ea typeface="仿宋" panose="02010609060101010101" charset="-122"/>
                <a:cs typeface="仿宋" panose="02010609060101010101" charset="-122"/>
                <a:sym typeface="+mn-ea"/>
              </a:rPr>
              <a:t>。</a:t>
            </a:r>
            <a:endParaRPr lang="zh-CN" sz="1600" dirty="0">
              <a:latin typeface="仿宋" panose="02010609060101010101" charset="-122"/>
              <a:ea typeface="仿宋" panose="02010609060101010101" charset="-122"/>
              <a:cs typeface="仿宋" panose="02010609060101010101" charset="-122"/>
              <a:sym typeface="+mn-ea"/>
            </a:endParaRPr>
          </a:p>
        </p:txBody>
      </p:sp>
      <p:sp>
        <p:nvSpPr>
          <p:cNvPr id="3" name="流程图: 可选过程 2"/>
          <p:cNvSpPr/>
          <p:nvPr/>
        </p:nvSpPr>
        <p:spPr>
          <a:xfrm>
            <a:off x="449580" y="522605"/>
            <a:ext cx="4299585" cy="712470"/>
          </a:xfrm>
          <a:prstGeom prst="flowChartAlternateProcess">
            <a:avLst/>
          </a:prstGeom>
          <a:noFill/>
          <a:ln w="12700" cmpd="sng">
            <a:solidFill>
              <a:srgbClr val="CCE0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latin typeface="+mn-ea"/>
            </a:endParaRPr>
          </a:p>
        </p:txBody>
      </p:sp>
      <p:sp>
        <p:nvSpPr>
          <p:cNvPr id="4" name="文本框 3"/>
          <p:cNvSpPr txBox="1">
            <a:spLocks noChangeArrowheads="1"/>
          </p:cNvSpPr>
          <p:nvPr/>
        </p:nvSpPr>
        <p:spPr bwMode="auto">
          <a:xfrm>
            <a:off x="365125" y="688975"/>
            <a:ext cx="3832225" cy="368300"/>
          </a:xfrm>
          <a:prstGeom prst="rect">
            <a:avLst/>
          </a:prstGeom>
          <a:noFill/>
          <a:ln w="9525">
            <a:noFill/>
            <a:miter lim="800000"/>
          </a:ln>
        </p:spPr>
        <p:txBody>
          <a:bodyPr wrap="square">
            <a:spAutoFit/>
          </a:bodyPr>
          <a:lstStyle/>
          <a:p>
            <a:pPr algn="ctr"/>
            <a:r>
              <a:rPr lang="zh-CN" altLang="en-US" b="1" dirty="0">
                <a:solidFill>
                  <a:srgbClr val="FF0000"/>
                </a:solidFill>
                <a:latin typeface="楷体" panose="02010609060101010101" pitchFamily="49" charset="-122"/>
                <a:ea typeface="楷体" panose="02010609060101010101" pitchFamily="49" charset="-122"/>
              </a:rPr>
              <a:t>商业秘密认定</a:t>
            </a:r>
            <a:r>
              <a:rPr lang="en-US" altLang="zh-CN" b="1" dirty="0">
                <a:solidFill>
                  <a:srgbClr val="FF0000"/>
                </a:solidFill>
                <a:latin typeface="楷体" panose="02010609060101010101" pitchFamily="49" charset="-122"/>
                <a:ea typeface="楷体" panose="02010609060101010101" pitchFamily="49" charset="-122"/>
              </a:rPr>
              <a:t>——</a:t>
            </a:r>
            <a:r>
              <a:rPr lang="zh-CN" altLang="en-US" b="1" dirty="0">
                <a:solidFill>
                  <a:srgbClr val="FF0000"/>
                </a:solidFill>
                <a:latin typeface="楷体" panose="02010609060101010101" pitchFamily="49" charset="-122"/>
                <a:ea typeface="楷体" panose="02010609060101010101" pitchFamily="49" charset="-122"/>
              </a:rPr>
              <a:t>价值性</a:t>
            </a:r>
            <a:endParaRPr lang="zh-CN" altLang="en-US" b="1" dirty="0">
              <a:solidFill>
                <a:srgbClr val="FF0000"/>
              </a:solidFill>
              <a:latin typeface="楷体" panose="02010609060101010101" pitchFamily="49" charset="-122"/>
              <a:ea typeface="楷体" panose="02010609060101010101" pitchFamily="49" charset="-122"/>
            </a:endParaRPr>
          </a:p>
        </p:txBody>
      </p:sp>
      <p:pic>
        <p:nvPicPr>
          <p:cNvPr id="2" name="图片 1" descr="议和劳动人事学院logo"/>
          <p:cNvPicPr>
            <a:picLocks noChangeAspect="1"/>
          </p:cNvPicPr>
          <p:nvPr/>
        </p:nvPicPr>
        <p:blipFill>
          <a:blip r:embed="rId2"/>
          <a:stretch>
            <a:fillRect/>
          </a:stretch>
        </p:blipFill>
        <p:spPr>
          <a:xfrm>
            <a:off x="7157085" y="374650"/>
            <a:ext cx="1401445" cy="355600"/>
          </a:xfrm>
          <a:prstGeom prst="rect">
            <a:avLst/>
          </a:prstGeom>
        </p:spPr>
      </p:pic>
      <p:pic>
        <p:nvPicPr>
          <p:cNvPr id="6" name="图片 5" descr="议和网logo"/>
          <p:cNvPicPr>
            <a:picLocks noChangeAspect="1"/>
          </p:cNvPicPr>
          <p:nvPr/>
        </p:nvPicPr>
        <p:blipFill>
          <a:blip r:embed="rId3"/>
          <a:stretch>
            <a:fillRect/>
          </a:stretch>
        </p:blipFill>
        <p:spPr>
          <a:xfrm>
            <a:off x="5989955" y="329565"/>
            <a:ext cx="1111250" cy="41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ldLvl="0" animBg="1"/>
      <p:bldP spid="4" grpId="0"/>
    </p:bldLst>
  </p:timing>
</p:sld>
</file>

<file path=ppt/tags/tag1.xml><?xml version="1.0" encoding="utf-8"?>
<p:tagLst xmlns:p="http://schemas.openxmlformats.org/presentationml/2006/main">
  <p:tag name="KSO_WM_UNIT_TABLE_BEAUTIFY" val="smartTable{7265434b-1cfb-45b5-be93-367eb6029013}"/>
  <p:tag name="TABLE_ENDDRAG_ORIGIN_RECT" val="670*357"/>
  <p:tag name="TABLE_ENDDRAG_RECT" val="19*32*670*357"/>
</p:tagLst>
</file>

<file path=ppt/tags/tag2.xml><?xml version="1.0" encoding="utf-8"?>
<p:tagLst xmlns:p="http://schemas.openxmlformats.org/presentationml/2006/main">
  <p:tag name="KSO_WM_UNIT_TABLE_BEAUTIFY" val="smartTable{7265434b-1cfb-45b5-be93-367eb6029013}"/>
  <p:tag name="TABLE_ENDDRAG_ORIGIN_RECT" val="668*369"/>
  <p:tag name="TABLE_ENDDRAG_RECT" val="22*27*668*369"/>
</p:tagLst>
</file>

<file path=ppt/tags/tag3.xml><?xml version="1.0" encoding="utf-8"?>
<p:tagLst xmlns:p="http://schemas.openxmlformats.org/presentationml/2006/main">
  <p:tag name="KSO_WM_UNIT_TABLE_BEAUTIFY" val="smartTable{e2109861-fc02-4800-abb7-1a45d3768050}"/>
</p:tagLst>
</file>

<file path=ppt/tags/tag4.xml><?xml version="1.0" encoding="utf-8"?>
<p:tagLst xmlns:p="http://schemas.openxmlformats.org/presentationml/2006/main">
  <p:tag name="KSO_WM_UNIT_TABLE_BEAUTIFY" val="smartTable{49ac9b91-3963-46ef-b7be-d300c630c35e}"/>
  <p:tag name="TABLE_ENDDRAG_ORIGIN_RECT" val="619*312"/>
  <p:tag name="TABLE_ENDDRAG_RECT" val="30*130*619*312"/>
</p:tagLst>
</file>

<file path=ppt/tags/tag6.xml><?xml version="1.0" encoding="utf-8"?>
<p:tagLst xmlns:p="http://schemas.openxmlformats.org/presentationml/2006/main">
  <p:tag name="COMMONDATA" val="eyJoZGlkIjoiZmNhZjQ2MjA2N2JiYjdlZWVjM2U0Y2U4ZjE5NzA2NG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MTc0NzQ3ODM5NjAxIiwKCSJHcm91cElkIiA6ICI3MzE0Njc1MjEiLAoJIkltYWdlIiA6ICJpVkJPUncwS0dnb0FBQUFOU1VoRVVnQUFBeFFBQUFKb0NBWUFBQUQvRktlZkFBQUFDWEJJV1hNQUFBc1RBQUFMRXdFQW1wd1lBQUFnQUVsRVFWUjRuT3pkZVhoTjUrTCsvM3Nua1VraUVVa05DV0pXVWpHR0RwUzJsRFkxVlNtdHRvbzJyZXFoZXB6cW9CejZOWlpXYWMxdFRlVlFROFJ3MUJCanphcG1KVkppVGlVa1pNNysvZUdYOWJIdGpFc0lQZS9YZGZVNjlyT2V0ZGF6bkdEZCs1a3N5Y25KVmdFQUFBQkFIbHhkWFMyM2x6a1VSVU1BQUFBQS9EMFFLQUFBQUFDWVJxQUFBQUFBWUJxQkFnQUFBSUJwQkFvQUFBQUFwaEVvQUFBQUFKaEdvQUFBQUFCZ0dvRUNBQUFBZ0drRUNnQUFBQUNtRVNnQUFBQUFtRWFnQUFBQUFHQWFnUUlBQUFDQWFRUUtBQUFBQUtZUktBQUFBQUNZUnFBQUFBQUFZQnFCQWdBQUFJQnBCQW9BQUFBQXBoRW9BQUFBQUpoR29BQUFBQUJnR29FQ0FBQUFnR2tFQ2dBQUFBQ21FU2dBQUFBQW1FYWdBQUFBQUdBYWdRSUFBQUNBYVFRS0FBQUFBS1lSS0FBQUFBQ1lScUFBQUFBQVlCcUJBZ0FBQUlCcEJBb0FBQUFBcGhFb0FBQUFBSmhHb0FBQUFBQmdHb0VDQUFBQWdHa0VDZ0FBQUFDbUVTZ0FBQUFBbUVhZ0FBQUFBR0FhZ1FJQUFBQ0FhUVFLQUFBQUFLWVJLQUFBQUFDWVJxQUFBQUFBWUJxQkFnQUFBSUJwQkFvQUFBQUFwaEVvQUFBQUFKaEdvQUFBQUFCZ0dvRUNBQUFBZ0drRUNnQUFBQUNtRVNnQUFBQUFtRWFnQUFBQUFHQWFnUUlBQUFDQWFRUUtBQUFBQUtZUktBQUFBQUNZUnFBQUFBQUFZQnFCQWdBQUFJQnBCQW9BQUFBQXBoRW9BQUFBQUpoR29BQUFBQUJnR29FQ0FBQUFnR2tFQ2dBQUhsRGp4NC9YbmoxN1RKOXZ0VnExY09GQ2ZmdnR0NmJPLytPUFA3UjQ4V0xUOTgrUHlNaEkwKzNMa3B5Y3JMaTR1SHpYajQyTjFmWHIxL05kUHlNalE3Lzg4b3UyYjk5dXBubkFBOCtwcUJzQUFBRE1XYmR1blNwV3JLZ0dEUnFZT3Q5aXNlallzV1Bhdm4yNzZ0V3JwMGNmZmJSQTV4ODRjRUF6Wjg1VXg0NGRqYkxUcDAvcnlKRWplWjc3ekRQUHlOSFJNYzk2U1VsSldybHlwUm8xYXFSR2pScmx1MjFyMXF4UmFtcXFRa05ETlgvK2ZDMWF0RWdSRVJINU92ZU5OOTVRMjdadDlkWmJiK1dydnRWcTFhSkZpM1RqeGczVnJWdFhycTZ1K1c0bjhIZEFvQUFBNEQ0eVlNQUFIVHQyeks0OElpSkNyNy8rdXY3NjZ5K2I4cGt6WjJybXpKazJaWk1uVDFaQVFFQys3dmZPTysvb3Q5OSswK1RKa3hVY0hDeDNkM2Z6alpmMCsrKy9hL0xreVhuV2UvTEpKNDFBRVJvYW1tZjlvVU9INW5xOFZhdFdldi85OTQzUGl4Y3ZWdlhxMWZPOGJ0Yjl1M1hycG03ZHV1Vlk1K1RKa3pwMTZsU094NnRYcjY0Tkd6Wm84dVRKQ2dvS3lyWk80OGFONWVucG1hODJBUThTQWdVQUFQZVJIajE2S0RFeFVaS1VtSmlvU1pNbXFWeTVjcEtra1NOSEtpTWp3NmdiRmhhbUYxOThVUzFidHBRa0hUOStYT1BHalN2US9VcVZLcVZ1M2JvcE5UVlZUazU1dnhaa1ptWXFPanBha25UbHloVkpVbFJVbEYyOVpjdVdaZHNEc1dyVktrMmFOTW1tN05ZQXNtWExGdTNZc1VQOSsvZVhnNFA5eU96NCtIaU5IRGxTcjd6eWloNTU1QkdqdkhqeDRzYXZUNXc0b1ppWUdGV3ZYbDFyMTY0MTJydDI3VnFiYXdVRkJhbE1tVEo1UFBGTjI3WnQwNElGQy9Lc3QzYnRXcnY3WkJrL2ZqeUJBbjlMQkFvQUFPNGpXZDl1VzYxV0RSOCtYRTVPVHZyNDQ0OGxTV1hMbHJXcjcrWGxaZlJHNURSUG9Hdlhya3BJU01qejNuUG16TW4xZUVSRWhKS1NrbXg2QWlUWmZBNExDN001dG5qeFlzMmNPVFBYNFVhMzlxYlVxMWRQOCtmUDEvcjE2L1hHRzIvWTFaMC9mNzRrNmRGSEg1VzN0M2UyMTF1NmRLa2thZjM2OVZxL2ZyMVIvdFZYWDluVUd6QmdRTDREUlpaYm4yUHIxcTNhdEdtVEJnMGFaRmR2eTVZdGlveU0xS2VmZmxxZzZ3TVBJZ0lGQUFEM29aOS8vbGs3ZHV6UW9FR0Q1Ty92bitPd29PeUdQR1c5MVAvd3d3L3k5ZlZWcDA2ZGxKS1NVaWp0Y25kMzE3UnAweVJKLy8zdmY3Vm8wU0xqczZRQ1RSSlBUazVXcDA2ZHNqMjJhTkVpTFZxMEtNZHpYMzMxVmJ1eUdUTm1LREV4VVJzM2JsVDc5dTNWcTFjdlNUZC9Id295aHlLL3pwdzVvNjFidDJaN0xDWW1oa25hK0o5Qm9BQUFJQWRKU1VuYXMyZVBvcUtpZE8zYXRRS2ZIeElTb3BDUWtBS2ZkL0RnUWMyYU5VdnQyN2ZYNDQ4L0xrblp6a3ZJYWNqVGtDRkRWS1pNR1pVc1dWS1M5T0tMTDBxNjJldngrKysvS3lnb0tNOEowZkh4OFZxelpvMmVldW9wK2ZyNkd1VVdpOFhvS2ZIMDlMVDVYRkF1TGk3NW1tK1JYNlZLbGRLQkF3ZFVzbVRKSElQS25lclVxWk9TazVOdHluS2JBM0xyc2NJT05NRDlna0FCQUVBMlRwNDhxUTBiTmlnek0xT2xTNWRXNWNxVjVlenNYS0JyK1B2N0YvaStjWEZ4R2pWcWxHcldyS2tlUFhvWTVUbE5zczV1eUZPWk1tV3lyYjlpeFFwTm5qeFpIMzMwa1o1NDRvbGMyN0YxNjFiTm1qVkwxNjVkTTc3cHY1M1ZhczEybnNPdE1qTXpaYkZZc2oxbXNWaU1kaVlsSmRsTk9NOFBIeDhmdTRuazNicDEwKzdkdTQzUE9jMmhrRlNnbGFNazZldXZ2NWJWYXBVa3JWeTVVdUhoNGRtR290eU9BWDgzQkFvQUFHNXo4dVJKclZxMVNsV3JWbFh6NXMzdjZUS2dlL2JzVVZ4Y25KS1NrbXlHOWZ6MDAwLzVYdVVwSjA4ODhZU21UNSt1RlN0VzVCa29ObS9lTEVsNit1bW5jNnlUbnA2ZVkxaklrdC9KM3J0MjdkTG8wYVB6ckhlN0FRTUdxRVdMRnNibjIrZEozQ3E3WTJQSGppM1EvVzROaVNWS2xKQ1VmZGpMN1Jqd2QwT2dBQURnRmtsSlNkcXdZWU9xVnEycTFxMWIzL1A3MTZwVlMzMzc5alUrNzlpeFE3Ly8vcnVrdkZkNU9uZnVuQ0lpSW5JTVFON2UzbXJTcEltMmJObWkwNmRQcTBLRkN0blcrK3V2djNUbzBDRlZxbFJKbFNwVnNqazJmdng0clZ1M3pxYnMxbUU5dDAvS1RreE1MRkFnVzd4NGNiNTdnckliYXBUZHNLSzdOWWNpdDNZQS8wc0lGQUFBM0dMUG5qM0t6TXhVOCtiTmkrVCtucDZlOHZmM04xWjdPbkxraUxFUzBVTVBQV1JYdjBTSkVzWWNockpseTZwQmd3YTVEa05xMWFxVnRtelpvaFVyVnVpZGQ5N0p0czc2OWV0bHRWcjE3TFBQMmgxNy9mWFg5ZEpMTDBtU1pzK2VyV1BIam1uNDhPSEc4ZDkrKzgybS91WExsK1hsNVpYYkk5dTRkWk84KzBsYVdscU9QUzI1RFhrQy9oY1FLQUFBdUVWVVZKUktseTVkWkxzZHo1czNUN3QzN3paV1RqcDE2cFFxVjY0c1NXclhycDFkL2UrLy8xN2ZmLys5VFZtalJvMzArZWVmWjN2OWV2WHF5ZGZYVjVHUmtlclpzMmUydlFGcjE2NlZzN096elZDaUxENCtQdkx4OFpGMDh5VmJrdno4L09UaTRpTEpQbEJFUjBmTDA5TlRVVkZSeG5Qa1p2TGt5U3BXckZpZTlTU3BaOCtlMlpabkxWVjd1OXQ3RXZyMDZhTTJiZHJrNjE1SlNVbkc3MVZXTDlHTEw3Nm85dTNiWjl2ZW5qMTdxbWZQbnNySXlKQ0RnME9lUThPQUJ4bUJBZ0NBVzF5N2RpMWZMNzUzeStPUFA2N2x5NWZyK1BIaktsdTJyS0tqbzQyWDNsdVhaNVdrM3IxNzY2V1hYbEtyVnExc3lyTmU3ck5qc1ZqMDVKTlA2dWVmZjlhV0xWdjAxRk5QMlJ3L2VQQ2d6cDQ5cTZlZmZ0cG1zN2pzUkVWRktUWTJWc09IRDlmZ3dZUHRYcXd2WHJ5bzgrZlA2NisvL3RMNzc3K2ZyeUZIRHozMFVJRW52K2NrcStkZ3laSWwrdTkvLzJ0OFRrbEowVC8rOFk4Q1hldnExYXZHdklqc2dsMXVSb3dZWWJNSkgvQjNRNkFBQU9BMmhmVkNhMFpRVUpES2x5K3ZKVXVXcUY2OWVzck16RlJJU0lqT256K2Y3MnVrcEtRb05UVTF4K2Q0K3VtbjlmUFBQeHZMd3Q1cStmTGxrcVFYWG5naDEzdkV4TVFvTmpaV1FVRkIycjkvdjBhTUdLRlBQdmxFRlN0V1ZKczJiZVRnNEtEVnExZExrdXJYcjIvc3lWQy9mbjE5K3Vtbk9iYXRNSWM4WlUySXp0cWRPdXZ6N2N1KzVzZjU4K2ZsNStjbjZXYXdTMGxKMFpBaFErVG01cWFCQXdmYTlXaWRPM2RPWThhTWthK3ZiNUVHVk9CZUlGQUFBSENmNmRxMXEwYVBIcTNEaHcrcmJ0MjY4dkh4eVhIaTc4S0ZDN1Z3NFVLNzh1SERoNnR1M2JyWm5sT2hRZ1VGQmdicTRNR0RPbmZ1bk1xVkt5ZEppbzJOMWZidDIxV3paazFWclZvMTF6Wm03VURkdTNkdm5UOS9YbVBHak5IWFgzK3QvdjM3NjVGSEh0SGx5NWUxZlBseUJRWUdLamc0MkFnVXBVdVhWdW5TcGJWNjlXbzFhdFJJcFVxVmtpUTVPVG1wZVBIaUdqVnFsTTFjaFQvLy9GTWpSb3pRaHg5K2FOZW1BUU1HNUdzRnFid3NYcnc0MTMwNTB0TFNkT2JNR1dOT1NkYWNsU0ZEaG1qUW9FSDY2cXV2OVBISEg2dDA2ZEtTYmk2NU8ySENCSlV2WDE2ZmYvNTVuajA5d0lPT1FBRUF3SDJtV2JObVdybHlwUTRlUEtndVhicElrcFl0VzJaWHIxMjdkdXJSbzRmYXQyOXZkeXl2L1NFNmR1eW81T1JrWXo2RUpDMWR1bFFaR1JucTBLRkRydWRldjM1ZHExYXRVdm55NVZXbFNoVlZxVkpGR1JrWkdqdDJyS3BYcjY3V3JWdHI5T2pSU2tsSlVWaFltTEVQeEsxbXpweXA0OGVQR3owU0ZTcFUwSmRmZnBucmZXK1hWVDhtSmtiU3pTVmQ4ek5YSVRNejArWnpYajFTQnc4ZVZIcDZ1aDUrK0dHYjhzREFRSTBaTTBiLy92ZS8xYmR2WDczMDBrczZldlNvZHV6WW9kYXRXK3Z0dDkvTzkzd1E0RUZHb0FBQTRENFRFeE9qa3lkUHFsaXhZcG8yYlpvdVg3NnN0bTNiR2p0ZjM4cGlzZVM1NjNWMmJoL3FsSkNRb05XclY2dHMyYko2N0xISGNqMTM3dHk1U2toSTBHdXZ2V2FVUGZua2szSjBkRlJ3Y0xER2pCbWpJMGVPNkpWWFhsRlFVSkFSS0t4V3F5d1dpMUpUVTNYanhnMzUrZm5aTFRPYmsvenNGNUhYa3JOUlVWRTZmZnEwMFo3c1ZwOUtTRWlRWkJ2STFxMWJKMGRIUnpWbzBNQ3VmcGt5WmRTdFd6ZDkvZlhYK3ZISEh5Vkp3Y0hCNnR5NU0yRUMvek1JRkFBQTNFY3VYNzZzZi8vNzMzSjFkZFhZc1dPMWNPRkNMVnEwU0lzV0xWSzFhdFZVcFVvVitmcjZ5czNOVGUrKys2NHhWOEZxdFNvakkwUHA2ZWxLUzB0VFdscWFXclpzS1Q4L3Z3THRrM0QrL1BrYzUwK1VLbFZLQXdZTTBQTGx5eFVRRUdEc2Y1R2xZY09HR2oxNnRIYnUzS2syYmRxb2E5ZXVrbVRzWkIwUkVhRnExYW9aKzJwVXJGZ3h6NG5hZi96eGgvcjM3Ni9SbzBlclZxMWErWG9HWjJmbmJJY1pYYmh3UVdQSGpwV0RnNFBxMTYrdmhnMGJTcEttVDUrdWxKUVVPVGs1NmZEaHc1TCtiNzdGbVRObnRIbnpaalZwMGtTZW5wN0t6TXpVNmRPbmRlVElFZjMyMjIvYXQyK2ZidHk0b1NwVnFxaFZxMVk2ZlBpd05tL2VyRGZmZkZPVksxZFduVHAxVkxWcVZmbjcrNnRDaFFxNVRwZ0hIbFFFQ2dBQTdpTmZmUEdGcmw2OXF1SERoNnQwNmRKNjc3MzMxTEZqUjBWR1J1ckFnUVBhc1dPSEVoTVRsWjZlTHF2VktrbkcvOTZxZE9uU2V2bmxseVZKM2JwMUs1UzJ1YnU3NjQ4Ly9wREZZdEY3Nzcxbk4zL2h5eSsvMU02ZE8vWFNTeS9aOUY2RWhJUW9JQ0JBVTZaTU1jcnExS21qUm8wYUZVcTdiaGNhR3BwdGlIcnNzY2UwZlBseXUyRlJaOCtlMWU3ZHUyVzFXdVhzN0t5bVRac2FQVGc3ZHV5UTFXcFYxNjVkRlI0ZXJoOSsrRUdwcWFtU3BQTGx5NnRObXpacTFxeVpxbFNwSWtsNi92bm4xYk5uVDIzY3VGRTdkdXhRUkVTRTB0UFQ1ZVRrcEJrelpoQW84TGRrU1U1T3R2OWJDQUNBLzFFVEowNVVTRWlJUWtKQ2l1VCt1M2J0VXFsU3BVeXRESFJyd0xCWUxIZHQ3NE9EQnc4YUcrL2RLaW9xU2pFeE1XcldyRm0yYmJ0MDZaSXlNelBsNHVKaU0zY2pOeGN2WHRTOGVmUFVwVXNYWS9KNFFkM0pUdGxXcTFVN2R1eFFreVpORkI4ZnJ5VkxscWhxMWFxcVZhdVdNYUU4TjZtcHFZcU9qbFppWXFMcTE2OXZwdm5BZmNYVjFkWHVMeFlDQlFBQXR5anFRQUVBOTdQc0FrWHVTMEFBQUFBQVFDNElGQUFBQUFCTUkxQUFBQUFBTUkxQUFRQUFBTUEwQWdVQUFBQUEwd2dVQUFBQUFFd2pVQUFBQUFBd2pVQUJBQUFBd0RRQ0JRQUFBQURUQ0JRQUFBQUFUQ05RQUFBQUFEQ05RQUVBQUFEQU5BSUZBQUFBQU5NSUZBQUFBQUJNSTFBQUFBQUFNSTFBQVFBQUFNQTBBZ1VBQUFBQTB3Z1VBQUFBQUV3alVBQUFBQUF3alVBQkFBQUF3RFFDQlFBQUFBRFRDQlFBQUFBQVRDTlFBQUFBQURDTlFBRUFBQURBTkFJRkFBQUFBTk1JRkFBQUFBQk1JMUFBQUFBQU1JMUFBUUFBQU1BMEFnVUFBQUFBMHdnVUFBQUFBRXdqVUFBQUFBQXdqVUFCQUFBQXdEUUNCUUFBQUFEVENCUUFBQUFBVENOUUFBQUFBRENOUUFFQUFBREFOQUlGQUFBUG1PUEhqMnY3OXUyeVdxMUYybzdseTVlclQ1OCtpb21KeWJITzlPblQ5WTkvL0VQWHIxKy9oeTBEY0M4NUZYVURBQUJBd2N5ZVBWc0hEaHpRMHFWTEMzVGUxS2xURlI0ZVhxQnoyclp0cTdmZWVzdXVQRFkyVnJObXpWTGp4bzBWRUJDUTdibm56cDFUUkVTRVdyVnFwZUxGaXhmb3ZwS1VtcHFxUzVjdTVhdXVqNCtQM04zZEMzd1BBSGVPUUFFQXdBTW1JU0ZCbnA2ZXBzOGZNR0JBdnVwOStlV1gyWlpuWm1acTNMaHhTa3BLVW1Sa3BDSWpJKzNxakI4L1hyTm16Vko2ZXJwV3JseXBsU3RYMnRXcFZLbVNTcFlzcWIxNzkyWjduOUdqUjJ2Z3dJSDVhdXVBQVFQVW9rV0xmTlVGVUxnSUZBQUFQR0JpWTJQbDUrZG4rdno4dm5qbkZDaSsvZlpiSFQ1OFdJTUhEMVowZExTMmJ0MnEvdjM3eThucC8xNHJObTNhcEgzNzlxbG56NTd5OHZMU3JGbXo5T0dISDhyYjI5dW9VNnhZTVYyNGNFRXRXclJRY25LeUprMmFwTmF0VzZ0MjdkbzI5eHM3ZHF4cTFxd3BTVnEyYkptbVRadW1pSWdJU1ZKY1hKeTZkKzllb09jSFVMaVlRd0VBd0FQa3hvMGJpbytQVjZsU3BZcmsvblBtek5IcTFhdjExbHR2S1NRa1JQWHExZE9aTTJlMFlNRUMrZnY3NjlLbFMvcjg4ODlWdm54NVBmdnNzMnJmdnIzcTE2OHZxOVdxeVpNbnEyVEprZ29JQ0ZCQVFJQktseTZ0NE9CZ3RXalJRbzgvL3Jna3FXYk5tbXJSb2dXOURjQURoQjRLQUFBZUlOSFIwWktrcUtnbzA5Y0lEUTAxZmU1VFR6MmxFaVZLNkxubm5wTWtWYXRXVGUrKys2NFNFeE5sc1ZoVXVYSmxKU1FrYU4yNmRSb3laSWdreWR2YlcvLzg1eisxZS9kdXViaTRGUGllbHk5ZmxvZUhoeVFwUGo1ZWtveUo0TmV1WFRQOUxBQUtCNEVDQUlBY0pDVWxhYytlUFlxS2lqTDE0aG9TRXFLUWtKQkNiZE94WThja1NaY3VYZExwMDZkVm9VS0ZBbC9qVHVaUWxDdFhUbE9uVHRYVXFWUHRqazJmUHQzNDllN2R1N01OTG9zV0xUSituVFZzS1MralJvMnlLd3NMQzh2WHVRRHVQZ0lGQUFEWk9IbnlwRFpzMktETXpFeVZMbDFhbFN0WGxyT3pjNEd1NGUvdlgranQrdTIzMytUZzRDQW5KeWR0M2JxMVFJSGl0ZGRlMDhzdnY2d1NKVXJrcTM2REJnMXlmT1kyYmRxb1hidDIrYjczclpZdFc2WlZxMWJsdXo1ektJRDdHNEVDQUlEYnhNWEZhZWZPbmFwYXRhcWFOMjh1VjFmWG9tNlNKT242OWV2YXYzKy9hdFdxSlM4dkw2MWR1MVl2di95eUxCWkxudWVlT0hGQ1o4NmNNWFhmOHVYTHEyclZxc1puVDA5UFBmVFFRd1cranArZm4xeGNYRlM2ZEdsamN2YXBVNmNVSFIydDVPUmtTZExSbzBmbDZPaW80c1dMRzhPY0FOemZDQlFBQU56bTFLbFRxbHExcWxxM2JsM1VUYkd4YWRNbXBhZW42N0hISHBPUGo0KzJidDJxM2J0M3ExR2pSbm1ldTM3OStnTHZRWkdsYmR1Mk5vSGlwNTkra2xUd3VSZ2pSb3pRSTQ4OG9rNmRPcWxUcDA2U3BDMWJ0bWpCZ2dWR25kV3JWMnYxNnRVS0NBalErKysvTDRrNUZNRDlqa0FCQU1CdHJGYXJtamR2WHRUTnNHRzFXclY4K1hJVksxWk1MVnEwa0p1Ym03eTl2YlZnd1lKOEJZb3MyYzFiaUl5TWxOVnF6WFpscGJ4Q1E3ZHUzZFN0VzdkYzZ4dytmRGpIL1NTNmQrK3U3dDI3NjlxMWErcldyWnY2OWV1blo1NTV4amhQWWc0RmNMOGpVQUFBY0JzUEQ0LzdacGhUbGsyYk51bjA2ZE42NXBsbmpFM3RubnZ1T2MyYk4wOWJ0MjQxbGwwMTQ0Y2ZmcERGWWpHMVZPdTFhOWVNM29LYzVIZTM2OXU1dTdzcktDaEk3Nzc3cmpGWDVQWTVGQWtKQ2ZyaWl5OXM5cmNBY0c4UktBQUF1STJibTF0Uk44SEdqUnMzOVAzMzM4dlIwVkV2di95eVVkNnVYVHVGaDRkcnlwUXBxbHUzcm9vWEwyN3EraWtwS2ZMeThqSjFia1JFUkw1WGF5cW93TUJBalJ3NU10YzZucDZlZWRZQmNIY1JLQUFBdUkyam8yTlJOOEhHNU1tVEZSc2JxNDRkTzZwTW1USkdlZkhpeGZYcXE2OXE4dVRKR2p0MnJBWVBIcHl2Q2RxM1NrNU9Wa0pDZ2lwV3JHaXFiZmtaOG5UcDBpV3RYTG15d0x0N256dDN6bGdtTjh1SkV5Y2tTUnMyYkxDcnoyWjRRTkVnVUFBQWNCOWJ1blNwMXE5ZkwzOS9mNzM2NnF0Mng1OS8vbmx0MnJSSnUzYnQwcFFwVXdvOHQyRC8vdjJTcExTME5GMjhlRkdsUzVjdTBQbjVHZklrU2M4ODg0elMwOU1WRXhPamdJQ0FQT3NuSlNWcC8vNzltalJwVXJiSHM5c2pnMEFCRkEwQ0JRQUE5NmxWcTFacHhvd1pjblYxMVNlZmZKTHRuaEFXaTBVREJ3NVV2Mzc5RkJFUm9aU1VGUFhwMDBkT1RyYi94SHQ0ZUtoVXFWSTJaU2twS1pvelo0NHNGb3Vpb3FMVXExY3ZOV3JVU0MrODhJTHExYXNuU2FwVnE1Wk5yOGp0ekF4NXlxNSthbXFxcEpzVHhGZXNXS0hMbHk5cnpwdzVhdE9talUyOTIrZFFBQ2g2QkFvQUFPNHpHUmtabWpWcmxuNysrV2M1T3p2cnM4OCt5M1VETzE5ZlgzMysrZWY2OU5OUDljc3Z2eWdxS2tvZmZQQ0J6VENtMjRjbXhjVEVhUHo0OFRwMTZwVGF0bTJyenAwN0t5SWlRcXRXcmRMT25UdFZvVUlGZGVqUVFmL3YvLzAvdTNCeXEvd01lY295Zi81OHpaa3p4NlpzMXF4WjJyZHZuNktpb2lUZEhOSlVwMDRkdFdyVktsL1hCRkQwQ0JRQUFOeEhUcDgrclFrVEp1am8wYVB5OFBEUW9FR0RGQndjbk9kNTFhcFYwL0Rod3pWczJEQ2RQSGxTNzczM250NTk5MTJiYi9pVGtwSzBiOTgrUlVaR2F2djI3YkphcmVyWXNhUGVlT01OT1RnNDZOVlhYMVhuenAyMVpzMGFMVjI2VkY5Ly9iVm16NTZ0dG0zYjZybm5ucE83dTd2ZGZmTTc1Q21yN3UyeVZvRHEzTG16R2pSb29CbzFhc2hpc1dqdDJyVmF1M2F0WGYzang0OUxVcmJIYXRhc21hL2hWQUFLbHlVNU9kbGExSTBBQU9CK01YSGlSUG43KzZ0RGh3NUZjditqUjQ5cTBLQkJDZ3dNMUQvLytVK1ZLMWV1UU9kZnVYSkZFeVpNMEtWTGx6Um16QmpGeDhkcnlaSWxPbkhpaEU2ZE9xV01qQXc1T2pxcVNaTW02dHk1czZwVXFaTHRkVEl6TXhVWkdhbi8vT2MvaW9tSlVmSGl4ZlhaWjU4cEtDaklxRlBRamUyeTNEcGN5V3ExWmp1UjNNeTErL1RwWXpkRUNrRGhjblYxdGZzRFN3OEZBQUQza1pvMWEyck1tREdxWExteUhCd2NDbnkrajQrUGhnd1pvaHMzYnNqZDNWMnVycTQ2ZE9pUU1qTXo5ZVNUVDZwT25UcHEzTGl4c1pkRlRod2NIUFRVVTArcFJZc1cyckJoZzlhdFc2ZnExYXZiMUhGMWRWWG56cDNWdVhQbmZMVnQ2ZEtsTnJ0aVM4cHhWU3JtU0FBUERub29BQUM0UlZIM1VOd05PZlVDQUVCQlpkZERVZkN2UGdBQXdBT0ZNQUhnYmlKUUFBQUFBRENOUUFFQUFBREFOQUlGQUFBQUFOTUlGQUFBQUFCTUkxQUFBQUFBTUkxQUFRQUFBTUEwQWdVQUFBQUEwd2dVQUFBQUFFd2pVQUFBQUFBd2pVQUJBQUFBd0RTbm9tNEFBUHhkcEtlbjYrelpzL3JycjcrVW5KeXNqSXlNb203U0E4WFIwVkd1cnE0cVZhcVUvUDM5NWVURVAxRUE4Q0RnYjJzQUtBVHg4ZkU2ZnZ5NGZIMTlWYXRXTFhsNGVNalIwYkdvbS9WQXljaklVR0ppb3M2ZE82ZTllL2VxZXZYcTh2YjJMdXBtQVFEeVFLQUFnRHVVRlNhQ2dvSlVzbVRKb203T0E4dlIwVkZlWGw3eTh2SlNYRnljRGg0OFNLZ0FnQWNBY3lnQTRBNmtwNmNUSnU2Q2tpVkxLaWdvU01lUEgxZDZlbnBSTndjQWtBc0NCUURjZ2JObno4clgxNWN3Y1JlVUxGbFN2cjYrT252MmJGRTNCUUNRQ3dJRkFOeUJ2Lzc2UytYS2xTdnFadnh0bFN0WFRsZXVYQ25xWmdBQWNrR2dBSUE3a0p5Y0xBOFBqNkp1eHQrV2g0ZUhrcEtTaXJvWkFJQmNFQ2dBNEE1a1pHU3dtdE5kNU9qb3lQSzdBSENmSTFBQUFBQUFNSTFBQVFBQUFNQTBBZ1VBQUFBQTB3Z1VBQUFBQUV3alVBQUFBQUF3alVBQkFBQUF3RFFDQlFBQUFBRFRDQlFBQUFBQVRDTlFBQUFBQURDTlFBRUFBQURBTkFJRkFBQUFBTk1JRkFBQUFBQk1JMUFBQUFBQU1JMUFBUUFBQU1BMEFnVUFBQUFBMHdnVUFBQUFBRXh6S3VvR0FBRHVqc3pNVEczWnNrV1MxS3haTTlQWFdiZHVuU1NwYWRPbWNuWjJMcFMyQVFEK1B1aWhBSUMvcVpTVUZBMGJOa3pEaGcyN28rdU1IRGxTSTBlT1ZHSmlZaUcxRFBtVm1abXBUejc1UklNR0RWSkdSa2EyZGFLam94VVdGcVpObXpibGVxMzQrUGk3MGNRY1dhM1dITnVjbmZUMDlGeVBuejE3VnIvKyt1dWROZ3ZBWFVDZ0FBRGdQdlhMTDc5by8vNzlhdEdpaFJ3ZEhiT3Q4OU5QUHlraElVRWhJU0U1WHVmUW9VUHEyYk9ud3NQRGJjb3pNaklLOUovVmFyVzViOXUyYlhPODU4S0ZDOVd1WFR1bHBxYm0rWnpidDI5WHIxNjlkUHIwYWFQc3hvMGIycjkvdjI3Y3VDRkppb2lJMEpneFkzVGh3Z1diYzJOaVluVHc0TUU4QXdtQXU0Y2hUd0J3SDJuZnZuMis2czJkTzFmRml4ZS95NjFCVVlxTGk5TVBQL3dnU1pvd1lZSW1USmhnYzd4U3BVcnEzYnUzdG03ZEtrbnExS21UM1RVNmRPaWduajE3cW5MbHlxcGF0YXFtVHAycUd6ZHU2T1dYWDVZa3RXdlhya0J0ZXZYVlY0MXpyVmFyTWpNemM2eWJkU3luSUhTcmloVXJLalUxVlo5ODhvbkdqQm1qTW1YSzZOQ2hReG82ZEtoR2pScWwyclZycTF1M2J0cXdZWU1tVDU2c0lVT0dHT2V1VzdkT0N4Y3UxSUlGQytUa3hHc05VQlQ0a3djQTk1SHIxNjhYZFJOd0g3QmFyUm8vZnJ3Y0hSMzE5ZGRmeTlIUjBlNWxPU2twU1NOR2pGRE5talhWcjE4L1pXWm15c0hCZHVDQnA2ZW5KTW5OelUzLy92ZS9OV1RJRU0yWk0wY1dpMFZkdW5UUm0yKyttZTM5Zi83NVoxMjlldFh1ZUsxYXRmTDlER2xwYVhKd2NNaFhvQ2hidHF3Ky9mUlRmZnp4eC9yc3M4ODBidHc0bFNsVFJwSjA4ZUpGMWE1ZFc1NmVudXJVcVpOKytPRUg3ZG16UncwYU5KQWtuVGx6Umo0K1BnUnNvQWdSS0FEZ1B2TExMNy9rZU96cTFhdnExS21UWEZ4YzVPN3Vmc2YzU2twS3luWEl5dTI2ZE9tU1o1MTU4K2JKejgvdlRwb0ZTVE5tek5EZXZYczFlUEJnK2ZuNTZlT1BQMWFuVHAzVXZIbHpvODZWSzFkVXNXSkZ0Vy9mWGdFQkFabzBhWkw4L1B6VXVYUG5iSy9wNHVLaXdZTUg2K09QUHpaZXZqdDI3Smh0M1RWcjF1anExYXM1SHMvSjBxVkxsWkNRSUVuYXYzKy9MQmFMWnMrZWJWUEgxOWRYYmRxMHNUdTNWcTFhZXZ2dHR4VVZGU1YzZDNlNXU3dXJXTEZpaW82T051cTg4TUlMQ2c4UDE1RWpSNHhBY2VMRUNWV3ZYcjFBN1FSUXVBZ1VBUENBeUJvNzd1L3ZMNHZGb3BZdFcrYjczS3k2YmRxMDBRY2ZmR0IzUExkdmQ3TjZUZkpUQjNkdTZkS2xXcnAwcVY1NjZTV0ZoSVFvUFQxZFhsNWVtakJoZ3NxWEw2L0tsU3ZyKysrLzE4YU5HOVdrU1JNRkJ3ZExraXdXaTJiTm1pVS9QeisxYU5FaTIydTd1YmxwekpneGQyMW8wSW9WSzNUKy9IbWJzZ1VMRnRoOHJsV3JWcmFCUXBKZGVXQmdvSTRkTzJaOGRuRngwYVJKazR5ZWwwdVhMaWsyTmxhaG9hR0YwWHdBSmhFb0FPQStjdjc4ZVkwZlAxN3Z2ZmVlS2xTb1lIUHM3Tm16a202T041ZHlmNHU0U1djQUFDQUFTVVJCVk1IUGNuc1ljSEZ4eWJiZTBxVkxzeTIvY3VXS3VuVHBJaWNucHh6clNEZS9PVTVPVHM2elBjaGJTRWlJTGx5NG9OZGVlMDJTNU9Ua3BJOCsra2lqUjQ5V1VsS1NoZzRkcXQyN2Q2dGF0V3BhdVhLbHlwWXRxL2J0Mit1ZGQ5NVJXbHFhdG03ZG1tT2d5THJlblJnL2ZyeXhsTEFraFlhR3l0dmJXM1Btek5HMGFkT004b2tUSjJyMzd0M0dQQkJKR2pCZ2dOM1N3d2tKQ1VwSlNURStseXhaMGhnbUZSUVVwSWlJQ0tXa3BCZy91MWxoUXBMMjd0MHJTYXBYcjk0ZFBST0FPME9nQUlEN3lJNGRPN1J2M3o2TkdqVktFeVpNc0JsLy9zY2ZmMGlTYXRTb0lTbm5FSkRsMWlGTmVkWE55WlVyVnlSSkpVcVVNSFYrWWZudXUrL3U2ZjFpWTJPMWMrZk9PNzZPdjcrLy9QMzlDM1JPdVhMbEZCWVdabFBtNmVtcEYxNTRRYU5IajliVnExY1ZGaGFtME5CUXpadzVVOU9uVDFkMGRMVGVlZWNkOWUzYjEyNjFvNzU5KytyVXFWUEc1elp0MnFoUG56Nm1uK21wcDU1U3RXclZ0SHYzYnUzZXZWdGhZV0Z5ZFhXVmREUEF1cnE2eXRIUlVjbkp5WFlCTmpVMVZWNWVYa3BLU3BMVmFwVzd1N3ZHalJ1blhidDJHWFVtVDU2c2dJQUFTVkw5K3ZXMVpNa1M3ZDY5VzQ4Ly9yaGRXN1p1M1NvZkh4OVZybHpaOVBNQXVITUVDZ0M0ajdScjEwNGJOMjdVd1lNSE5YZnVYT05iYWtrNmV2U29KS2wyN2RyM3JEMVp5M2htVFpBdEtnWFp6NkF3cEtTa0ZFcWdDQWtKS1hDZ3VOMzU4K2MxWThZTWJkKytYYjYrdnZyaWl5OFVGQlFrU1hyenpUZFZ0bXhaVFowNlZRY09IRkR2M3IzVnBFa1RtL05EUTBNVkZ4Y25TWm96Wjg0ZHRVV1Nnb09ERlJ3Y3JHdlhybW4zN3QwMnc0MW16NTZ0bzBlUDZxdXZ2bEppWXFMZFhKK3NpZHE5ZXZWUzI3WnQxYVZMRjNYcTFFa3RXclRRc1dQSHRHelpNcHY2ZGVyVWthZW5wOWF0VzJjWEtDNWZ2cXo5Ky9jck5EUlVGb3ZsanA4TGdIa0VDdHdUOGZIeHVuRGhnbUpqWTVXY25Lems1T1JjbHhzRUhoUWxTNVlzMU90WkxCWjkrT0dIZXZ2dHR6VnYzanc5K3VpanFsYXRtbTdjdUtFalI0N0kzZDFkVmF0V2xYUnpJN0NsUzVmS3djR2h3Sk5uOHlzcnhCVDFOOER2dmZmZVBidlh4SWtUNWUvdnJ3NGRPdHl6ZTJibjdObXpXclJva2Rhdlg2K01qQXpWckZsVHZYcjFrb2VIaDJKaVlveDZqenp5aUQ3NDRBTk5tVEpGdzRjUFY3VnExZFMyYlZzOS92ampjbloyMXJQUFBtdlVMWXhBa1pQazVHUnQyTERCNkJXN2V2V3F6ZkFrNldZUGhidTd1eG8xYXFTTkd6ZXFTNWN1UmtCMmRIUzBDeFNPam81NjZxbW5GQjRlcnZQbno2dHMyYkxHc2ZEd2NHVm1acXBWcTFaMzdaa0E1QStCQW5kVmJHeXNEaDgrclBqNGVEazRPTWpIeDBlbFNwV1NxNnVyM2ZLR3dJUG8wcVZMaFg1TmYzOS92ZkhHRzVveVpZcEdqUnFsNzc3N1RudjM3bFZHUm9ZYU5teG9qSUgvL2ZmZk5XWEtGRGs1T2FsdTNicUYvdEp2dFZxTm5ZbjM3ZHVuYytmT3FWeTVjb1Y2RDlqYnYzKy9saXhab2oxNzlzaHF0U29rSkVSUFAvMjBSb3dZb1E4Ly9ERFhjL3YzNzYvWnMyZnJ5eSsvMUtSSms5U2pSdzg5Ly96ejk2VGRHemR1MUkwYk40d0FjK0hDQmJ0NVFLbXBxWEoyZGxhVEprMjBkdTFhUlVWRjVmbHpHeG9hcXVYTGwydnUzTG5HODErNWNrVXJWNjVVY0hDd0FnTUQ3OHJ6QU1nL0FnWHVpb3lNRE8zZnYxOHhNVEh5OHZKU2d3WU5WTHAwYVRZZHd0L08zUWdVMHMzbFBEZHUzS2lqUjQ5cTVzeVp1bmp4b2lUcDBVY2ZOZXJVcjE5ZlRaczIxZWJObXpWeTVFaDkrKzIzaGZwbmJQUG16YnB3NFlJc0Zvdk9uajJydm4zN2F1alFvY1p3Rzl3OXYvLyt1NTUrK21tMWI5L2VlR0dPaUlnd2pzZkd4aW9qSTBPbFM1ZTJPN2RwMDZiYXVIR2pJaU1qMWF4WnMzdlMzb3lNREMxY3VGQ05HemVXcjYrdjR1TGlsSkNRWUxlRWNHcHFxbHhjWEJRY0hDeFhWMWR0M3J3NXowQlJ0bXhaUGYzMDAvcmxsMS9VcWxVcjFhbFRSOU9tVFZOS1NvcGVmZlhWdS9sWUFQS0pyNGhSNkpLVGs3VjE2MWFkUDM5ZTllclZVN05temVUdjcwK1lBQXJBd2NGQkF3WU1rSk9UazM3KytXZjkrdXV2Y25OenN4dEgvdTY3NzhyTnpVMm5UcDNTM0xsekMrMytpWW1KeGtUb0xsMjY2TFhYWHRPMWE5ZjByMy85UzVzMmJTcTArOEJlY0hDdzVzMmJwMzc5K3NuQndVRkxsaXl4cS9QSko1OW8vdno1ZHVWejU4N1YzTGx6MWJKbFMzM3h4UmQyUTQ1dVYxaHpVelpzMktBTEZ5NFl3NTBPSERnZ1NTcGZ2cnhOdmF5SjJzV0tGVlA5K3ZXTkhyQzh2UDc2Ni9MdzhOQzRjZU8wYk5reWJkNjhXUzFhdE5ERER6OWNLTzBIY0djSUZDaFVHUmtaMnJGamg1S1RrL1hFRTArb2ZQbnlUSllEVEFvTUROUXJyN3dpcTlXcTlQUjBQZm5razNKemM3T3A0K3ZycSs3ZHUwdVM1cytmcnpObnp0enhmZFBTMGpSczJEREZ4c2JLeDhkSFhidDJWZmZ1M2RXclZ5K2xwcVpxK1BEaGRtUGRVYml5VmszYXZIbXpac3lZb2YzNzk5c2NEd2tKMFk0ZE8yem1vcVdtcG1yRmloVTZkKzVjdnU1eDZkSWxmZmpoaDRXeTNHK2xTcFgwNG9zdnFrNmRPcEtrOWV2WFM1SnExcXhwMUVsTFMxTm1acWJ4YkQxNjlORFlzV096dlY1R1JvYkN3OE9Oejk3ZTN1cmJ0NjlpWTJNMWJkbzArZnI2NnEyMzNycmpkZ01vSEFRS0ZLcjkrL2NyTVRGUmpSczNscGVYVjFFM0IzamdQZi84ODBZb3YzVUoyVnQxNk5CQjVjcVZVM3A2dWlaTW1IQkg5MHRJU05Dbm4zNnF2WHYzcWxpeFlob3laSWl4VWsrWExsMk01VVluVHB4NFZ5ZjQ0cVlYWDN4UlBqNCttalp0bXF4V3ExRmV2MzU5WGJ0MlRjZVBIemZLMXF4Wm80U0VCTDN5eWl0NVhuZjM3dDM2eHovK29UTm56aGhMQTkrSktsV3FxRWVQSHBLazZPaG83ZG16UjFXcVZMRVprcFVWWExJQ1JkbXlaZVhoNFdGM3JiaTRPSDN5eVNmNjhjY2ZiY3F6ZHM2V0pDOHZMN3ZsY1FFVUhRSUZDazFzYkt4aVltSlVwMDRkd2dSUVNPYk5tMmU4U0s1Y3VWSy8vZmFiWFIwbkp5ZUZoWVdwZE9uU2V1NjU1MHpmNjhDQkEzcjMzWGUxZCs5ZVl6TzEyNGVVWkcyZ0pray8vdmlqWnN5WVlmcCt5SnVycTZ1NmR1MnE2T2hvYmR1MnpTaC8rT0dINWVqb2FQdzhwS2VuYTlHaVJYcmlpU2R5bktTY2xwWW1TZHErZmJ1R0RoMnFoeDU2U0Y5Ly9YV2hUclMzV3EyYU1tV0tyRmFyM2U3VldZSGk5bDYyTEVsSlNaS2tvVU9INnM4Ly85VEhIMzlzSEFzUEQ5ZVFJVVBrN095czVzMmI2K1RKaytyZnY3OWR6dzJBb2tHZ1FLRTVmUGl3dkx5OGpBMkpBTnlaa3lkUGF2bnk1WEp3Y05Camp6MG1xOVdxc1dQSEdpOWV0M3IwMFVmMXd3OC81THBEY203bXpwMnJEejc0UUJjdVhKQzd1N3RHakJpUjQ0VGVEaDA2R1B0anpKOC9YNGNPSFRKMVQrUlB5NVl0NWVmbnAram9hS1BNMWRWVlBYdjJWT1BHalNWSnExZXYxcFVyVjNMdG5jZ0tIM0Z4Y1dyZHVyWEdqaDJiN1I0WmFXbHBpb3VMTTdVUzM5eTVjM1hnd0FINSsvdmIvU3htTFhXYjB3N3ZXZk1wQWdJQ05HSENCRFZvMEVBWExselE1NTkvcnFsVHA2cFVxVklhTldxVVB2endRNFdGaFNrK1BsNmZmUEtKeG8wYmQ5Y1dSd0NRUDh5U1JhR0lqNDlYZkh5OEdqUm93SndKb0JDa3BxWnF4SWdSeXNqSVVOdTJiZlhXVzIrcGQrL2VPbi8rdktaTm02YjMzMy9mN3B3N1dmaWdXYk5tK3Vtbm4xU2pSZzM5ODUvL3pITWp1KzdkdXlzeE1WSEZpeGUvcHh2dC9hL1lzR0dEVWxOVGpjOXQyN2FWdTd1Ny92dmYveHBsTGk0dU9uNzh1STRmUDY3NTgrY3JJQ0JBaHc0ZHNnbDR0KzVCY2ZIaVJUazRPS2h2Mzc1cTJiS2xVYjUxNjFhdFc3Zk9HRkowOHVSSlhiOSt2Y0RMRUM5YnRreno1ODgzN3VIazVLUnAwNllwUFQxZEZvdEYyN1p0azhWaVViVnExYkk5djNuejVySmFyZnJvbzQrVW1KaW82ZE9uYThXS0ZVcExTMU9USmszVXIxOC9ZNGhVYUdpb2F0YXNxWEhqeG1uOSt2WGF0R21UbWpWcnBvNGRPN0tNTEZBRUNCUW9GQmN1WEpDRGcwTzJTeGdDS0xpSkV5ZnF6ei8vbEorZm4zcjA2Q0VYRnhmMTc5OWZBd2NPVkVSRWhKbzNiMjVNZ0MwTTVjdVgxemZmZktQQXdNQjhmeWtRRmhiR0Z3aDN5ZFNwVTVXUWtGQ2djK0xqNC9YTk45L1lsTjBhS0VKRFExV3ZYajI3WGdsWFYxZWJYY0VkSEJ4VXFWSWw5ZTNiTjkvM3RscXQycng1czZTYms2MnpsaGFPalkzVjFxMWJKVWsrUGo3cTI3ZXYzVkt5V1pvMmJhcW1UWnRLdXZuOFc3WnNVYWxTcGRTclZ5K2ovRlpWcTFiVmhBa1R0SFRwVWkxY3VGRGJ0bTNUaXkrK21PODJBeWc4QkFvVWlxelZZRmdhRnJoekN4WXMwS3BWcTJTeFdQVFJSeDhaMzhyV3ExZFByVnExMHBvMWEvVGxsMTlxNnRTcGNuRnhLYlQ3VnFwVXFVRDFDUk4zejA4Ly9YUlhycHZkRUtjR0RSclk3SEZoaHNWaTBhQkJneFFaR1dtencvaWdRWU9NT1VBRitYbDU3NzMzVkt0V0xiVnUzVnJPenM0NTFuTnljbEtuVHAzVXVuVnJuVGx6UmhVclZqVC9FQUJNWXc0RkNrVnljbktPRSswQTVOK3FWYXVNaWM0OWV2U3c2NFVJQ3d1VHQ3ZTNhdGFzbWVjZUFuRnhjWktVNnd0WlljaGExbFlpWlB3djZkYXRtMDBRS1ZXcVZMWTlCQmFMcGNBL0Z4NGVIbXJidG0yK2YzWTlQRHpZa3dJb1FueWRqRUtSbkp4c0xBVUl3SnkxYTlkcS9QanhzbHF0YXRXcWxicDI3V3BYeDlQVFUxT21USkdQajQ5UmxwYVdwc09IRDh2VDAxUHU3dTV5ZG5iVzFhdFhOWFBtVEVuWmZ5dHRWa0pDZ2k1ZHVxUVNKVXJJemMxTmpvNk8ycng1czlMVDArWGc0Q0J2Yis5Q3V4Y0E0TUZBb0VDaHlNek1OTFVpQ0lEL1U3NThlV05GcHc4KytDREhlcmVHQ2VubXNJL1BQdnNzMjlXZkpOa3QzM2tuTGwrK3JMQ3dzR3lQMWFsVGgyR1BBUEEvaUwvNUFlQStVYU5HRFEwZVBGaU5HemZPY1JPNzdGZ3NGbFdwVWtVSER4NDB5b29WSzZaeTVjcXBiZHUyZXVHRkZ3cXRqZjcrL25KeGNWRkdSb1l5TWpKa3RWcmw0ZUdoMnJWckYyZ1NMd0RnNzROQUFRRDNrY2NlZTh6VWVlUEhqNWQwY3o2RDFXck4xN2gxVjFkWDQ3ejhjbkZ4dWVNSnZBQ0F2eGNDQlFEOGpSUmtBcXpGWWpHVzl3UUF3Q3dHdlFNQUFBQXdqVUFCQUFBQXdEUUNCUUFBQUFEVENCUUFBQUFBVENOUUFBQUFBRENOUUFFQUFBREFOQUlGQUFBQUFOTUlGQUFBQUFCTUkxQUFBQUFBTUkxQUFRQUFBTUEwQWdVQTNBRkhSMGRsWkdRVWRUUCt0akl5TXVUbzZGalV6UUFBNUlKQUFRQjN3TlhWVlltSmlVWGRqTCt0eE1SRXVibTVGWFV6QUFDNUlGQUF3QjBvVmFxVXpwMDdWOVROK05zNmQrNmNmSHg4aXJvWkFJQmNFQ2dBNEE3NCsvc3JOalpXY1hGeFJkMlV2NTI0dURqRnhzWXFJQ0NncUpzQ0FNZ0ZnUUlBN29DVGs1T3FWNit1Z3djUEVpb0tVVnhjbkE0ZVBLanExYXN6aHdJQTduTk9SZDBBQUhqUWVYdDdHNkhDMTlkWDVjcVZrNGVIQnkvQ0JaU1JrYUhFeEVTZE8zZE9zYkd4cWw2OXVyeTl2WXU2V1FDQVBCQW9BS0FRZUh0N3EzNzkranA3OXF5T0hEbWlwS1FrVm44cUlFZEhSN201dWNuSHgwZjE2OWVYa3hQL1JBSEFnNEMvclFHZ2tEZzVPYWxpeFlxcVdMRmlVVGNGQUlCN2hqa1VBQUFBQUV3alVBQUFBQUF3alVBQkFBQUF3RFFDQlFBQUFBRFRDQlFBQUFBQVRDTlFBQUFBQURDTlFBRUFBQURBTkFJRkFBQUFBTk1JRkFBQUFBQk1JMUFBQUFBQU1JMUFBUUFBQU1BMEFnVUFBQUFBMHdnVUFBQUFBRXdqVUFBQWNCdXIxVnJVVFRDY1AzOWUxNjlmdHlzL2ZmcDBFYlRtN29xT2p0YWFOV3ZzeWpNek16Vno1a3dkTzNhc0NGb0ZJQzlPUmQwQUFBRHVOeWtwS1VYZEJFUHYzcjMxNXB0dnFtUEhqa2Jab1VPSDlLOS8vVXZEaHc5WDNicDFUVjg3TlRWVmx5NWR5bGRkSHg4ZnVidTdHNTkzN3R5cCtQaDR0V3JWeXE3dXNtWExjcnhPdFdyVlZLdFdyV3lQN2RxMVM3Tm56MWFGQ2hWVXMyWk5vL3pBZ1FOYXZIaXh5cFVycHhvMWF1U3J2UUR1SFFJRkFBQzN1WEhqUnBIZWY5dTJiWEp3Y0ZDVEprMnlQZjdMTDcrb2JObXlDZzRPenZOYWd3Y1AxdDY5ZTdNOU5ucjBhQTBjT0RCZmJSb3dZSUJhdEdnaDZXWVB6dEtsUzNYZ3dBR2xwS1RvaFJkZXNLazdiZHEwSEsvVHFWT25IQU5GeDQ0ZHRYbnpaazJmUGwxang0NDF5dGV0V3lkUFQwOEZCd2NyTmpZMngydTd1Ym1wZVBIaStYb2VBSVdIUUFFQXdHMlNrcEowNHNRSlZhMWF0VWp1djJyVktybTR1R1FiS0JJU0VyUnAweWJWcjE5ZjY5YXR5L0VhRlNwVVVQWHExZlhpaXkrcVJZc1dTazVPMXFSSms5UzZkV3ZWcmwzYnB1N1lzV09OSG9GbHk1WnAyclJwaW9pSWtDVEZ4Y1dwZS9mdU52VXRGb3NHRHg2c3p6NzdURk9tVEpHRGc0T2VmLzU1U1RlSEowblNTeSs5cE5kZmY5M212TkRRVUx0MlhydDJUWWNQSHpZK04yblNSQzR1THRxK2Zic2txVmF0V3RxeVpZdFNVMVBWdTNmdkhKODM2L3BoWVdHNTFnRlErQWdVQUFEY3hzZkhSNUdSa2ZMeThwS2ZuOTg5di8rRkN4ZlVzR0ZEWSs1RWFtcXFybCsvTGhjWEY2MWV2VnFwcWFuYXZuMjc4ZEtkblU2ZE9xbDY5ZXBHTDhhMWE5YzBhZElrMWF4WjAraHB1UFZGdnFCY1hWMDFlUEJnZmZycHAzSjBkRFRLejV3NUkwbnk5dmJPMTNYKy9QTlBEUjgrUE1mam5UdDNWdkhpeFRWczJEQlpMQlpKMHJsejUrVHQ3VzB6QkV1NitmOGJnSHVQUUFFQXdHMENBd01WRXhPamhRc1hxbDY5ZWdvTURGU3BVcVhrN094ODErK2RuSnlzQ3hjdWFQbnk1VnErZkxra2FjNmNPWm96WjQ3Njl1MnJKVXVXcUVPSERucmpqVGYwK3V1dnExMjdkdXJZc2FNKytPQURWYXBVU1gzNzlsWFBuajNsNXVhVzczdGV2bnhaSGg0ZWtxVDQrSGhKVWt4TWpLU2JRU1FubnA2ZSt1cXJyNHdYZmF2VnFubno1a2xTdHNPeExCYUxMbDY4cU16TVREazQzRndYSmlnb1NJc1hMOWFHRFJ2MHpUZmZhTUdDQlNwV3JKaWttNzBqZmZyMFViZHUzV3g2VlFZT0hLaCsvZnFwWWNPRytYNUdBSGNQZ1FJQWdOczRPVG1wVTZkTzJyMTd0M2J2M3EwOWUvYVl1azVJU0loQ1FrSUtkTTZSSTBka3RWcjE5ZGRmeThmSFI5MjdkMWZYcmwzMTNIUFBLVHc4WE1uSnllclFvWU5TVWxJVUh4K3ZpaFVyeXRIUlVWZXVYRkZJU0lnY0hSMlZrcEpTb0VBeGF0UW91N0tjaGc0bEpTVXBPVG5aK0Z5OGVIRTVPenZyK3ZYcit1Njc3N1IxNjFZMWJkcFVnWUdCZHVkV3ExWk5temR2MXViTm15Vko5ZXJWMDdCaHcyeUNtcnU3dXhGUVltSmk1T3ZycTJMRmlpa21Ka1lCQVFINWZpWUE5dzZCQWdDQWJEZzRPQ2drSkVSMTZ0VFJuMy8rcWF0WHJ4YjRHdjcrL2dVK1o5ZXVYZkx6ODFPVktsV01NamMzTjZXa3BHalpzbVY2N3JubjVPUGpvOTkvLzEyU1ZMVnFWYVdtcGlvK1BsNWx5NWFWZFBPbC8vYmhRTGtweUJ5SzJiTm5Lenc4M1BqY3QyOWZ0V3JWU3A5OTlwbU9Ieit1NE9CZ3ZmLysrOW5lWitqUW9kcTJiWnN4bEt0Q2hRckdzYlMwTkNNTVphbGJ0NjRtVFpxa2R1M2FxVy9mdm5hQjR1TEZpenB4NG9ST25qeXBjdVhLNlpsbm5zbjNNd01vUEFRS0FBQnk0ZXJxZWsrWEt2Mzk5OTlWdjM1OXUzSnZiMjkxN05oUkhUcDBrQ1R0Mzc5ZlpjcVVrWStQajZLaW9tUzFXaFVRRUtEMDlIU2xwNmNiUFJTblRwMVNkSFMwMGF0dzlPaFJPVG82cW5qeDRzWXdwNEpvMWFxVjZ0U3BvOFRFUkgzMTFWZVNiZzVsK3VDREQ3Ui8vMzQ5OTl4elJnL0Q3VHc5UGZYc3M4OW1leXd0TFUwWkdSbnExS21UVVRabzBDQTkvdmpqa3FSTGx5NHBNakpTcDA2ZGtpUk5uRGhSNmVucHhyMWVldW1sQWo4TGdNSkJvQUFBNEQ0eWZQandiSHREWW1OajllU1RUeHJMb203YnRrMk5HaldTSlAzeHh4OXljSEJRaFFvVmxKU1VKRWxHRDhXV0xWdTBZTUVDNHpxclY2L1c2dFdyRlJBUVlQUWtGR1FPUldCZ29BSURBeFVYRjJkVEhoQVFvTEN3TUgzMzNYZDVQbVBUcGszMXIzLzl5NllzYTVqV1AvLzVUMTI3ZGsxZmZmV1ZZbU5qOWRGSEgwbVNGaXhZSUNjbko1VXJWODY0UnF0V3JWUzFhbFgxNk5GRHJxNnVlZDRYd04xQm9BQUE0RDdpN2UxdHJKQ1U5VEsvYU5FaXpadzVVNis4OG9xNmR1MnFmZnYyNmN5Wk0rcmZ2NytrbXh2ZEJRWUd5dFhWMVRnbjZ3VzdlL2Z1NnQ2OXU2NWR1Nlp1M2JxcFg3OSt4dENnckZXZUNqS0hJamNEQnc3VS9QbnpsWmlZcUY2OWV0a2QzN2x6cHlJakk3TmRPU3MxTlZVdUxpNEtDUW5SdVhQbkpFbGVYbDRLREF6VXdZTUg5ZnJycjZ0RGh3NXljbkpTYUdpb2dvT0Q5Y2dqajBpNk9aRzlJSE5HQUJRdUFnVUFBUGVSNjlldmE4ZU9IZHEwYVpQMjdkc242ZWJFNTg2ZE82dEZpeFpLVDAvWGpCa3o5TWdqajZoNjllcEtUMC9YcmwyN2pKQ1F0U2xmZnVaUXVMdTdLeWdvU08rKys2NHhuK0gyT1JRSkNRbjY0b3N2OHJVTWJMTm16WlNZbUtodnYvMVdEejMwa00xdTE1bVptWm8zYjU1Y1hGeU1ZVnUzdW5IamhoRUswdExTSkVtK3ZyNEtDd3RUUkVTRVNwUW9JU2NuKzllVzFOUlVwYWVuRjJqT0NJREM1VkRVRFFBQUFQOW4wcVJKR2pkdW5JNGNPYUpXclZwSmt0cTBhYVAyN2R2THk4dExNMmZPVkV4TWpMSEoyODZkTzVXUWtLQkhIMzFVa3BTWW1DZ3BmNEVpTURCUUkwZU90SmtjZlR0UFQwK05IRGxTOWVyVnkxZjduM25tR2ZuNStXbmF0R215V3ExR2VYaDR1R0ppWXRTdFd6ZVZMRm5TN3J6NCtIaDVlWGxKK3I5QWtkc3l2V2xwYVVwUFR6Y21wL3Y2K3VhcmZRQUtIejBVQUFEY1J4NTc3REUxYk5oUVR6enhoSnlkbmJWcTFTcmoyTEpseXhRZUhxN1hYbnRObFN0WE5yNzFyMUNoZ2g1KytHRkpCUXNVNTg2ZDA3Rmp4MnpLVHB3NElVbmFzR0dEWGYyc0RmR3lrNUtTSW1kblp6azdPK3Z0dDkvVzhPSEROWGZ1WEwzNjZxczZldlNvZnZ6eFJ3VUZCV1hiT3lGSjU4K2ZOMVp4eWxycHljWEZKY2Y3N2RtelI1TW1UWklrbFM1ZFdyVnExY3JsU1FIY1RRUUtBQUR1STA4ODhVUzI1U2RQbnRTMGFkUFVyRmt6WTBXanhZc1hLem82V29NR0RUSldPMHBNVEpURllza3pVQ1FsSlduLy92M0dTL250dnZ6eVM3dXluQUxGMGFOSE5XN2NPSTBaTTBaZVhsNXEwcVNKMnJadHEvbno1eXNsSlVWcjFxeVJuNStmUHY3NFkyTkR1MXVscGFYcDlPblR4ck5uQllyY2VpaUNnb0xVcUZFak9UbzZxbUhEaHZyeHh4L2w3ZTF0czBvVWdIdURRQUVBd0FPZ1NwVXFHakJnZ0pvMWF5YUx4YUxmZnZ0TnMyZlBWc09HRFkybFZTWHA2dFdyY25WMXRWdTZOVFUxVlpJVUdSbXBGU3RXNlBMbHk1b3paNDdhdEdsalUrLzJPUlE1eVJxV3RHclZLcDA4ZVZKK2ZuNDI5K3pSbzRmMjd0MnJKVXVXeU5YVlZjT0dEVk9KRWlXeXZkYWhRNGVVbHBabTlMSmtMWEdiMjhwTkhoNGVOdnRPSEQ5K1hNV0tGU05RQUVXQVFBRUF3QU1pcTRmZzRNR0RHajU4dUVxV0xLbCsvZnJaMURsOCtMQWVldWdoNC9Pc1diTzBiOTgrUlVWRlNibzVwS2xPblRyRy9BeXpkdTdjYVZ5dlRaczI2dG16cDF4ZFhaV1dscWFOR3pkcXdZSUZPbi8rdkdyWHJxMGpSNDVvMEtCQjZ0eTVzNTU2NmltN25vZDE2OWFwUklrU1JxRElXcEkyYTVLMmc0T0R6ZksxdDRlZDFOUlUvZm5ubjJyWnN1VWRQUk1BY3dnVUFBQThRRFpzMktCdnZ2bEdMaTR1R2pKa2lGYXRXcVdFaEFTNXU3dnJ6Smt6MnJGamg3cDI3V3JVdjNUcGtpU3BjK2ZPYXRDZ2dXclVxQ0dMeGFLMWE5ZHE3ZHExZHRjL2Z2eTRKR1Y3ckdiTm1zWThCMWRYVjNsNWVhbGZ2MzVxMkxDaGpoNDlxazJiTm1uVHBrMjZldldxcWxTcG9pKysrRUxCd2NFNmR1eVl2dnZ1TzAyY09GSGZmLys5R2pWcXBBWU5HcWhXclZwS1NVblJwazJiMUxadFcvM25QLytSczdPelZxeFlJWDkvZjZPSG9sS2xTbHEwYUpGdTNMZ2hUMDlQbXpabHJYSjEvZnAxTld6WXNIQitrd0VVQ0lFQ0FJQUhSRVpHaHBZdVhTb3ZMeThOSFRwVUZTcFUwUExseTdWbXpScFpyVmE1dXJxcVpjdVdOcnRHRHhnd0lOdWRxN04ydWM1SmRzZjc5T2xqQklwbm5ubEdqUnMzbHF1cnE5NTU1eDNGeE1USVlyR29RWU1HQ2cwTnRYbTVyMUdqaHNhUEg2OWZmLzFWUzVjdVZXUmtwQ0lqSTlXblR4OVpyVmE1dTd1cmMrZk9Hamh3b0M1ZnZxeFNwVXFwVDU4K3h2bnZ2LysrSmt5WW9KOS8vbG1abVprMmJiSllMUEx4OGRHYmI3NnB1blhyNXU4M0VrQ2hzaVFuSjF2enJnYmtManc4WERWcTFGQ05HaldLdWlrQWNFY21UcHlva0pBUWhZU0VGSFZUSkVtaG9hRjY4ODAzMWJGalIwblNoUXNYNU9ibVppeXhtaVV6TXpQYkNjLzN3cjU5Ky9Ubm4zL3FpU2VleU5meXJlZlBuOWZSbzBlTklWeG56NTZWdjcvLzNXNG1nRUxnNnVwcTl3MEZQUlFBQU56SGJwOHZVS1pNbVd6ckZWV1lrS1I2OWVybGU1OEtTU3BidHF6S2xpMXJmQ1pNQUE4Mk5yWURBQUFBWUJxQkFnQUFBSUJwQkFvQUFBQUFwaEVvQUFBQUFKaEdvQUFBQUFCZzJnTzd5dFBMTzc4cDZpYmdWbVVrWGYxVDJybW1xRnVDLzkvOGtMNUYzUVFBQVBBL2dCNEtBQUFBQUtZUktBQUFBQUNZUnFBQUFBQUFZQnFCQWdBQUFJQnBCQW9BQUFBQXBoRW9BQUFBQUpoR29BQUFBQUJnR29FQ0FBQUFnR2tFQ2dBQUFBQ21FU2dBQUFBQW1FYWdBQUFBQUdBYWdRSUFBQUNBYVFRS0FBQUFBS1lSS0FBQUFBQ1lScUFBQUFBQVlCcUJBZ0FBQUlCcEJBb0FBQUFBcGhFb0FBQUFBSmhHb0FBQUFBQmdHb0VDQUFBQWdHa0VDZ0FBQUFDbUVTZ0FBQUFBbUVhZ0FBQUFBR0FhZ1FJQUFBQ0FhUVFLQUFBQUFLWVJLQUFBQUFDWVJxQUFBQUFBWUJxQkFnQUFBSUJwQkFvQUFBQUFwaEVvQUFBQUFKaEdvQUFBNERaV3E3V29teUJKV3Jac21ZNGVQWnByblY5Ly9WVlRwMDY5by90TW5UcFZvYUdoeHVlREJ3L3F0OTkreS9POENSTW1hTmV1WFRrZTI3WnRtMTNaOXUzYmM3eGVkSFMwMXF4WlkxZWVtWm1wbVRObjZ0aXhZM20yQ2NDOVI2QUFBT0FXeFlvVjA5V3JWNHU2R1pLa2FkT21hZS9ldmJuV09YRGdnTUxEd3d2dG5sYXJWZE9tVGRObm4zMm1uMzc2S2Rkd3RXYk5HcDA4ZVRMSFk4ZVBIN2NyKytPUFAzSzgzcTVkdXpSeDRrUzdFSFhnd0FFdFhyeFlwMDZkS3NDVEFMaFhDQlFBQU55aVRKa3lpbzJOTGVwbUZCbUx4YUpodzRhcGR1M2FtanQzcmthTkdxWFUxTlI3Y3UrT0hUc3FNREJRMDZkUHR5bGZ0MjZkUEQwOUZSd2NyTmpZMkJ6L3UzNzkrajFwSndCYlRrWGRBQUFBN2lkQlFVRmF0V3FWVHB3NG9hcFZxeFoxYyt4RVJFVFlmTTc2MXY3MmNrbHlkSFJVbXpadENueVBFaVZLYVBqdzRSbzNicHhPblRxbHRMUTBPVHM3NTNuZXJjT21KR25Sb2tWYXRHaVJUZG1DQlF1MFlNRUM0OWNaR1JrNmZQaXdjYnhKa3laeWNYRXhoa2JWcWxWTFc3WnNVV3BxcW5yMzdwM24vY1BDd3ZMMWpBQUtENEVDQUlCYlZLbFNSZFdxVlZOa1pLUzh2THowLzdGMzMzRlIxNDhmd0Y5M3JBUFpRNmFJaUlLS2lvcTRjcHVUTUJUTldWcFdGTGJOTWsxeHBGazUwN1Q4K1ZVTExVZmx4QnlJSzgydGlMZ1FSMHhsejRNNzduNS9JSjg0dUlQakFFRjlQUitQSHQxOVB1L1ArL00rc1B5ODdyM3M3T3llNlAyVGtwSlVodnpjdlhzWGtaR1JBSUMrZmZ0aTdkcTFhcTlUZDl6QXdFQ25RQUVBK3ZyNmJ1Q3hyQUFBSUFCSlJFRlUrUFRUVDVHVGs0TkdqUm9KeHpNeU1qQng0a1RoZlZoWUdNTEN3aXEwSVRnNEdJTUdEVUpnWUtES3NTRkRobUQ0OE9FQUFCTVRFMFJIUjJQQmdnVWEyekY2OUdnMGF0UUk4K2ZQaDBna0FnQWtKaWJDMHRJU0ppWW1LbVd0cmExMStxeEVWRE1NRkRvd056QkJ0aXkvdnB1aDRpUFBZWkRvR1FBQUZzWHMxS2tPVTMwSnBqVHZoMzlTYitPZk5NMWpYS3RqaUtNUGpQV05BQUIvL0h0R3EydGVkdWtNc1VpczFUVWptblFCQUNpVUN1eU1Wejh4c0RJR1lqMzRPM1ZDWkVvME1xdnhPdzF3N29SYk9VbTRrWjFZN1hzU1VjUFh1M2R2N042OUc5dTNiMGVIRGgzZzV1WUdHeHNicmI2bHI2bW9xQ2g4Ly8zM3d2dlRwMC9qOU9uVEFFb0NSZm1laUo5KytnbTdkKzlXMjBOUnFuelBnYTdsaGd3WmduZmVlVWNJRHNIQndRZ0lDTURRb1VNQkFDNHVMaXJsemN6TUtod3pOemRYT2VidDdZMC8vdmdEa1pHUitQNzc3N0YxNjFZWUdKVDhmWmFSa1lHUWtCQ01HemNPYmRxMEVhNlpQbjA2UHZ6d1EvajYrbXIxdVlpb2JqRlE2R0JKaDRtUUtlUTQ4ZWdHZnIzL2QzMDNCd0RnYSswT2s4Y1A3cnBvMXFneFpudVBoS1ZoSTNTMmJvNzdseDhocVNDenh1MGE2ZG9WTm9hbUFMUVBGT09hdmdBRHNaNVcxMHgwNndrQWtDbUtxeDBvUEV3ZDhMR1hQeHlOTGRIVnRnVm1SVzJGVENHdjhyckdFZ3RNY3U4TEVZQ296QWVZYzNWYnRlNUxSQTJmUkNKQlVGQVF6cDgvai9QbnorUENoUXM2MWVQbjV3Yy9QNzlxWFRObzBDQU1HalFJUU1rRC9yaHg0ekJ1M0RpZDdsK3FzcUZDbHk5ZkZsWnFNak16dzVneFl6U1dkWE56ZzFnc1Zna0U1UU5DZFlsRUlwV2dabUppSXZSRXhNZkh3OWJXRmdZR0JvaVBqNi9SZllpbzdqQlFWRk96Um8xaGEyUUdBUEF3YzFBNU42bFpuMXEvMzhhN1IydTlUbldTcEJtUUttUUFBQk45STB6ekNzQm5semREcml4K0l2ZXZENm1GMlREV0svbExyS1daSTZhMkdJUmxOL2RWZVYxL2UyK0lIcisrbmgxZmh5MGtvdm9rRm92aDUrZUhkdTNhNGY3OSt6cXQvT1RzN0Z3SExhdSswaUZHNVVtbFV2enh4eCt3dExSRVptWW1SQ0lSN08zdDBiVnIxMnJmSXlrcHFVSndxV29PQmZEZjNBK1pUQVk5UFQwVUZoWUs1M3g4ZkxCNjlXb01IejRjNzczM1hvVkFrWktTZ3RqWVdOeTVjd2RPVGs0WU1HQkF0ZHROUkRYSFFGRk5uVzJhQzYvUHBzV3FuQnZ1VXZ0ZHIwOHFVRWlMWlZoeE14d0wyNCtGQ0NLNG16YkdlTGNYc09udXNTZHkvL3FRS2N2SHF0dC9ZVmFiRVFDQVhvMWJJU3J6UGlKU29qVmVJeGFKME5lK3BOdGRDU0F5NWRxVGFDb1IxU09KUkFKUFQ4OTZiWU5jTHNmZHUzZXhjZU5HWExseVJXMlo4c09WS2hzQ1ZXckRoZzB3TkRSRXAwNmRzSGZ2WG93Y09STHIxcTJEajQ4UEpCSkp0ZHBvYW1xcWNYNkhObVF5R1lxTGl4RVVGQ1FjbXpGakJucjA2QUVBZVBqd0lZNGVQU3BNUWwrMWFoWGtjcm5RbXpGcTFDaWQ3MDFFTmNOQVVVMisxdTRBU2g0bXo2V3BYM3Y3YVhVak94SDdFaTdCMzdrakFHQ2dRenY4R1grdXdjMFhxVTBYMHVOd01Ea0tBeDNhQVFDbU5PK1BhMW54U0phcUgrN1YzZFlUZGtibUFJQ296UHRJa1RhTXRlcUo2TmxUdWdUcTRjT0g4ZWVmZjhMUTBCQXJWcXhBVkZRVWxpNWRpcENRRUxSdDI3YkNkUXNYTGhRZXNpdHo0Y0lGaEllSFkrYk1tWWlLaWdJQXZQVFNTd2dQRDhlR0RSdnd6anZ2YU5YTysvZnZZOG1TSllpSmljSDY5ZXVyOFFsVkZSWVd3dGpZR0o5KytpbXlzN094ZlBseXBLYW00dlBQUHdkUTByT2hyNjhQSnljbkFFRFBuajB4Y09CQWVIaDRZUExreWRVT1FFUlVleGdvcXNIU3dBUWVabzRBZ0R1NXlVZ3Z5bFZiTHJNb0g1UFAvS0R6ZlRaMGVSZVdoaVpWRjZ3RG0rK2ZRQmRiRHlRWFpPTDdXMzg5MDJHaTFNYTRvK2hnNVFZN0kzTTh5RStGL3VQNUcrb0V1blFXWHB2cVMvQitTOTFXVHdHQXUza1BzU2RCdDNIWlJQVHN1bmp4SW5idjNpM3NWRjFVVklTK2ZmdWlhOWV1c0xXMVJhOWV2ZkRUVHovaDFxMWJGVlp3aW8rUHg0TUhEekJseXBSSzcvSHc0VU1zV2JJRW5UdDNSdGV1WFlWQVlXaG9pTGZmZmh2ejVzMUR1M2J0aE42QjhqSXpNM0g4K0hFQXdJa1RKd0JBZU5DUGo5ZHVLS2k1dVRuTXpjMkY5MFZGUlRBeU1vS2ZueDhTRTBzV3ZMQ3dzSUNibXh1aW82UHgybXV2SVRBd0VQcjYrdkQzOTBmNzl1MkZRQ1dWU21Gc2JLelZmWW1vOWpGUVZFTVBPeTloN1B5WjFOaEt5elpVcTN4ZnI3S01zWjRoYkl6TU1LZHRVSlZscDU3L1g0M2FNN0ZaTDR4dzBUeGg4YytlMDdTcXgwQ3NwN1pzNEludnFyeTJvTGdJcTI3OUJVZGpLeHhNdWdKTmU4TDZXTG5CM2RSZWVOL2MxQjdOeTd5dkx2TjBZd1lLSXFyZ3lwVXJ1SDc5T2w1ODhVWHMzNzhmUTRjT1ZabVVyYSt2ajM3OSt1R3Z2LzdDYTYrOUJrdExTK0hjMXExYjBhaFJJN3o0NG9zYTY4L0x5OE84ZWZNQUFGT25UcTF3M3MvUEQvMzY5Y1BTcFV0aFoyZUhsaTFicXB5L2VmTW1QdjMwVTJFSGJUOC9QN3p5eWl0bzBhSUZBR2k5RDhRcnI3eWlzdnhzZm42K0VBcGtzcEk1ZmJhMnRnZ09Ec2Jldlh0aGJtNE9mZjJLankxRlJVV1F5K1VWbHBBbG9pZUhnYUlhK2p0NEM2OVBQcnBSU2NtR3k5bFl1elc2VGZXZnZhNWpiY0pKc0VmRnY0VGZQcmNPajZSWm1QQjRSU2tpb3JyazcrK1A4ZVBIdzlEUUVQdjM3MWRiWnZqdzRkaTNieC9Dd3NLRVVIRGp4ZzBjUFhvVTQ4YU5VOWszb2l5cFZJcTVjK2ZpL3YzN21EZHZuc1o5Rzk1OTkxM0V4c1ppOXV6WitPcXJyOUM4K1gvekIrM3Q3VEZseWhTODhNSUxlUFhWVjlHeVpjc0tjMHlDZ29Jd2FkS2tTajlqZVptWm1iQ3dzQUR3WDZDb2JKbGVtVXdHdVZ3dTlLN1kydHBxTEV0RWRZdUJRa3Z1cHZabzFxZ3hBT0IyVHBMR01mWlBRbFVQeHVYUFB5ck14bHRuZjZyTEpnbmVjTytuOHI2Um5wSEdjem55QXR6S1RzU0JKTlVKaGk4NnRJUDQ4ZmpmOHVmS0crVFlIZ0NnVUNweEtEbEs1M1pYcFZmajFrSnZ4S1BDYklTYy81OVdTOHdTRVZXWE5odnAyZHZiNDZXWFhzS3VYYnZRbzBjUHRHalJBa3VXTElHenN6TkdqaHlwOXBxOHZEeUVob2JpK3ZYcmVPdXR0OUNoUXdlTjlVc2tFc3llUFJ1ZmZQSUpQdi84YzN6MjJXZkNuZytXbHBZSUNBaW90SDA1T1RsYUQzMHFsWlNVSkt6aVZMclNrNUdSNXVYUUwxeTRnTldyVndNbytYbTBidDI2V3Zjam90ckRRS0dsQWZiLzlVNGNlM2k5SGx0U08yU0tZb3orZTVsTzEyN3U5cDdHUFM5S0ozUnJjNjQwNkp3cHQxcFdQM3R2aUVVbDh4ald4aDZxdEMybGdhSllxYWl5Yk5rVm1kcFl1S0N4cE9TYnNKT1Bia0NtMEx3OHJsS3B4SGkzRjRUM1crNmRWQnNtRnJSN0JRRHdxREFISzI2R1Y5b1dJcUthR2o5K1BNNmVQWXV2di80YVRabzBRVnBhR2hZdlhxejJXLzJrcENUTW5Uc1g4Zkh4ZU9XVlY2b01CQURnNE9DQStmUG5ZK2JNbVpnN2R5NUdqQmdoOUp4VTVjQ0JBemh3NElEV24wVW1rK0hCZ3dkNDRZV1MvOWVXQm9ySzd1WHQ3WTNPblR0RFQwOFB2cjYrMkxScEV5d3RMVlZXaVNLaUo0T0JRZ3NHWW4zMGJOd0tRTWszNFgvWDgzQ240Mm9DVFE4N1QrZzkzbDI2L1BtczUyQml0VFpXM3ZwdjZNQm5yWVlMZ1dKdDdDSGt5UXMxWFliWDNmc0tLenZkelh1SVl3OWoxSlpyWTlFRUFKQlFrRjViVFNZaTBzalkyQmh2dlBFRzVzK2ZqeHMzYm1ETW1ESENQSWF5TGwrK2pFV0xGaUV2THc5ang0N0YrUEhqdGI2SHU3czdGaTllak5EUVVQeisrKytJam83R2Q5OTlWK1VxVXRVZDhuVHQyalhJWkRLMGFsWHlkNjFVS2dXQVNsZHVNalUxVmRsMzR0YXRXekF3TUdDZ0lLb0hEQlJhR0dEdkxjd3BTSlptSXJPZUg5RFZiYjVXZHFkc2JUWm5xeXZsSjBIL1g1ZGdZYWRzYlNaSVB5bjZZckh3dWxpcDBGak95OXhKNkZsUkF2Z3BOa0xqcEcwaW9pZWx1TGdZKy9idHc4OC8vNHhHalJyQndNQUFXN2R1UlhaMk5zYU1HYU15TjhMUjBSRUdCZ1lJQ1FtcHNDcVVObHhkWGJGczJUSXNYNzRjUVVGQldpMUpXMTBSRVJFd056Y1hBa1ZHUmdZQUNKTzB4V0l4c3JPemhmTGw5OWdvS2lyQy9mdjNLNTJNVGtSMWg0R2lDbm9pTVFLYi9MY0trWktQazg4RVBkRi9TOE5XRmlnc0RSc2hzeWdmVm9hTmNEZzVDdGFHamREZHRpWHlpNHR3T2VQZUUyZ3BFVDF2aW9xS0FBRHA2U1c5bmVJeVg0REk1WEljUDM0YzI3WnRRM3g4UEx5OHZQRHBwNS9Dd01BQVM1Y3VSWGg0T0E0ZlBveGV2WHBoNE1DQmFOV3FGZXp0N2JGdTNib2FMYXRxWVdHQk9YUG1BQ2dabmlTVHlaQ1Rrd01BTURBd3FGQmUzUTdabWp4NDhBREhqeDlIUUVBQXRtM2JCa05EUSt6YnR3L096czVDRDBXelpzMndZOGNPNU9mbnc4ek1UT1Y2dVZ5T2MrZk9JUzh2VDVqblFVUlBGZ05GRmZvMGJpTU1kOUdXcGFHSjFzdWRQcy82MjN1anhlTjlQY29xSGJvRnFGOTFTUjA5a1ZoaldYVnpLL1RMM0VOZXlmeUpmMUp2NDNMR1BRUTQreUk4OFJKKzZWYXlta3BDUVhxTmw4d2xJbEluS2lvS29hR2h3bnNQRHc4QXdMNTkrL0Rycjc4aU16TVRabVptQ0E0T3hyQmh3NFFlZ3dVTEZ1RElrU1A0K2VlZmNmandZUncrZkJqdTd1NVl0R2lSeGxXZmRKR1dscWF5ejBWcCs4b2FOR2dRQWdNRE5kWlJkbW5aNk9ob21KaVlZUFRvMFpnK2ZUb2VQWG9FR3hzYmhJU0VDR1hlZi85OXJGeTVFci8vL2pzVUN0VXZnVVFpRWF5dHJmSDY2Ni9EeDhlbkpoK05pSFRFUUZFSnNVaUVrVTAwNzVGQU5kUE9zaWw2UFo2Ym9rbnBwT3VxaUVVaWpXWFZCb3JIbTlmSmxjVlY5amxKaTJYWTl1QzBWdTFReDl6QStQR2VGUTVvYmxheWQ4V1hVVnU1eXpZUnFkVzhlWE9NSERrU0lwRUlIaDRld3JmdVhicDB3Y0dEQnpGczJEQUVCQVNvRFFuOSt2VkR6NTQ5RVJFUmdTdFhydUR0dDkvV0trd01IVG9VblRwMTBxcDlqUnMzeHBneFk2Q25wNGVXTFZ1aWZYdlYvL2QyN2RvVmJkcTBFVlpzVXFkUG56NXdkM2NYN3QyK2ZYdVltWmxoelpvMWFzczNiOTRjSzFhczBLcDlSUFRrTVZCVW9wKzlOeHlOcmFwOVhhRkNocjhTMVM5M090eWw1QytHWExrVUVjblJhc3NNZG1vUEkzSEZMbVNxUFFhUEE0VUlva3AzdTk3MjRIUzFsd2cyMFRQQ3lDWmQ0UEU0UUtqcjRTb3NsbFd2d1VUMDNMQ3lzc0xreVpNckhMZTF0ZFhxb2RyQXdBQ0RCdy9HNE1HRHRiNm5pNHRMcFFHZ0xMRllqQWtUSm1nOFAydldyQ3JybURaTnRSZmYyZGxacTNzVFVjUEVRS0dCcWI0RUU5MTZBU2haMlVsY2pVbG9CWElaTnQ0OXF2WmNhYURJa3VWckxOUE10REhNRFhRZjYvcTBXSFp6WDcxTklEY1VsL3pSMXhPSjBkZStqY1p5K3hJdmFqd24wVE5BYzFON3REQnpSTXN5UTdlc0RCdFZ1UW1lVk1GQVFVUkVSTThHQmdvTkpyajFGQjdxLzBxNmpLRk9tamNBS3ZYYVB5VWI3Q2lVTlp1NFBlZnF0aHBkWDhyUjJCSWRyZHpoMnNnV2EyNGZySlU2YTZxUnZoRTZXalZERjVzV0tGWXE2aTFRYU5zREpGT1d6Szh3MVpmQXJkRi9tMDA1U3F5d3VkdjdsUWJOWXFVQy8rYW40VTV1Q3U3a3BpRFFwYlBRVzFGWXpFM3hpSWlJNk5uQVFLR0doNmtEQmpxMkF3Qmt5d3J3Ni8yL3RRb1UyYktDdW02YVZpYTc5MEVuYTNjNEc1Y3NHMWc2VnIvc1pPZjZNSy90YUxTMmNCSGFjU3IxWnIyMXBYVElVNG8wQzhIbjFxbWNtOVZtQkRwWmw0enRkVEcyeG16dklHSHAyMUxsZzRTMFdBYUpYa2xJU1MvS3hlS1lYYmliOTBobEE3d0E1NUx4eVVVS09WY0xJeUlpb21jR0E0VWE3U3hkSVVMSkEyUFl2ZVBJbFV2cnVVV2FXUm8yUWllclpqQVEvL2VyREhCV1hUYXY5T0c1OU4rbHIrdHlKU3BuWTJ0MHMyMEpNLzMvTmlWcWErbXFVa2F1MEx4Y2ExMHJIZktrYm9Vbi9USS9wL1NpdkFwaEFpZ0pFQkVwVjNFbkp3V3h1Y21JejAvSEh6MC9BUUFVRkJmaFZrNVNoV3RLZTBVS2lvdHE1VE1RRVJFUk5RUU1GR3BFUHJ5R2NXNHZJQ1lySG9lVHIyb3M5NWJIQUlpaDJ3WS9sZ2FOdEY0U3RkVGEyRVBRRTRuUjBzd1JIYXlhb1lPMUc1cWJPbWhzUWE1Y2lvdnBkM0VtN1RZQXFJU091bUJqWklZQjltM1J6YllsbWpheVZWdEdXaXpENVl4N09KZCtCK2ZUNDRUanRSMXVxdHBFejZnMFVLalpnOEt3ek04cFdacUp5SWZYa0ppZmpnZjVxWmpSdW1RWnhMU2lIUHpmblNQVmFwUFI0eDRNS1Nka0V4RVIwVE9FZ1VLTmpLSThuRW1MeGFhN3h5b2RtRExJb1gyMUptdVgxVWpmU09zbFVVdXRqVDJFQUdkZnZOcXNWNlhsZGllY3g3bTBPNGpKamxlWnoyR3UvOTlFNzJLbG90cXJGNVZ5TXJZU2VuREs4alJ6eEppbTNUVmVOei82ZDF6TmVnQlpKZnMrUEFsNklyRVFyb3JVVEk0MktMUHBYWkZDanBVMzk5ZjRuaUtJWUt4bkNJQTlGRVJFUlBSc1lhRFFZT1hOL1Noc2dDdnhwSlFMQVFrRjZiaVNjUjhESE5vSzM2eHZpRHVxOWxwTFF4UGhkV0pCQnQ2L3NFR25ObXp1OWg1TTlJMHFIRTh1czYrQ3RGaUdmOUp1bzdOMWN6UjZYUFppeHQwcTYxWW9sVGlVSEtWVHUxNTBhS2RWd0N0OXNBZWdkamhiMlNGUFplZEExSVNKdnFFUXdSZ29pSWlJNkZuQ1FLR0JObUZpNU1rbFZaWXgwVGZDOG82dndjN0lIRGV5RStCbFhyTFdkbVpSUGd6RmVqRFJOOEozTi9iZzcwZmFUVkQrTno4TnAxSnY0WExHWFZ6S3VJZlV3aHdBUUovR3JWV0c2cWhqWFdZdVFMWXNYNnY3cVRNcmFxdmFDZDdKMGt4Y3kvb1hFU25ST0oxNkM5SmlHZjZ2U3pBYW9XTDQwS1JZcVZDN0VaMDIrdGw3UTF5bWQwRVRTOFAvTm5uS2tWVU1GS1UvUnlWUWE3MHA5aElMNFhWV0RYNzJSRVJFUkExTi9TNzc4eHg0MTJNZzdJek1vWVFTNis1RUNNZnppcVhZK25qMzViZWJENENsZ1ltbUtsVDhtNStHYjYvdnhxSGtxMEtZMEphTGlZM3dPcTB3dDFyWGxuVTM3eUZpYzVNUm01dXNjanhmWG9oWlVWc1JtWEt0UWM4VHNDNFRLTlE5M0pkT1hxOUo3MFRaZmhLeFNLUXlVVDR4UDEzbmVvbUlpSWdhR3ZaUTFLSCs5bTNSdzg0VEFCQ2VlQWx4dVE5Vnp1OUx2SWhCanUzaFpHeUZkMXNPd3NKcmY5WnBlNXFVQ1JRSkJjL3ZRMjNabmF0VHlnelRLbFU2WWJzbXUxbFBheFVBYndzWDVCY1h3VlJmQXRNeXExMXBNL1NMaUlpSTZHbkJRRkZIV3BnNVlrcnpmZ0JLSGxyRDdwMm9VS1pZcWNELzRpSXhxODBJZExadWpzbnVmYkVoTHJMTzJ0VFMzRWw0SGQ5QXZ5WFhFNGt4M3UwRm5hL1Zock9KdGZCYWJhQjR2QnBUVVExNktPN21wcUM3YlV1WWwrdDV1cGh4RjlleTRuV3VsNGlJaUtpaFlhQ29BNjRtdHBqdFBSSVNQUU1VS3hWWWZqTmM0eENnQytseDJKOTBHVU1jZlJEZzNBblM0aUw4ZXYvdldtK1RnOFJTWlQrRjIycjJTV2dJeENJUmdwcDByZE43dUpyOHQ2UnRmSDZheWprUkFNUEgrMFVVMWlCUTNNdExoUkwvRFgzS2x1WGo1S09iK09YZWNUUXhzWUc3cVQxT1BycUJZalhMMWhJUkVSRTlUUmdvYXBtOXhBS2hiVWNKUTF6QzdwM0FqZXlFU3EvNTM1MUlORGUxUjBzelI0eDI3UWF4U0lRdDkvNnUxZDJVTzFnM0UxNm5GZWJnVVdGMnJkWDl0R2xoNWdnQXlKTVhWbGc2MTFCc0lJU0Ftc3dET1o5K0J5Tk9mQ2NzcjF2MmQ5bkV4QVlmZWc3RnhHYTlNQ2RxMjNNOS9JeUlpSWllZmd3VXRjamR0REcrYUIwSXE4ZVRmbzgvdkk2ZDhlZXF2RTZ1TE1ZMzEzZGphWWVKTURjd1FWQ1RybWh1Nm9CbE4vY2hSMVpRSzIxN3dkWlRlSDJoQVkvaGx5bUtNZnJ2WlRwZHU2M0hSeXE3Z2F2alltSURjNE9TL1RqdTVLWlVPRjg2M0FuUWJxV3ZxcWdMaFZhUGU0cHNERTBoVTlidm5oeEVSRVJFTmNWVm5tcEpkOXVXV05oK0xHeU16QUFBMTdMaXNlcjJYMXBmbjFhWWczblJ2d3Y3SW5Td2NzT1NEaFBSM3JKcGpkdm1JTEZFS3dzWDRmM1p0TmdhMS9tMDhyVjJGMTVmeWJ4ZjRieWtUS0NvcTVXcWJCLy9HWkVwNUhna2ZYNTdpb2lJaU9qWndCNktHdElYNmVHVnB0MHdza2xYWWFqTXJad2tmSFh0ajJydllYQW5Od1ZmUm0zRjNMYWpZVzVnRERzamM0UzJIWVd6YVhldzhXNGtrZ3AwMjlrNndNVlhhRnRHVVI0dVo5elRxWjVuUVk4eVBUVVgwK01xbkMrN203aTZWWjVLNTBWSXlteU9WeXJ3eEhkYXRhRjB0YTM0Z3ZSYUhkWkdSRVJFVkIvWVExRURyY3lkc2JUanF3Z3FFeWF1WmYyTHVkRTdkTjROK1Y3ZUkzd1p0UlVaUlhuQ01UK2I1bGpSY1pMS3huUmxpUUNOUTMxc2pjelEzOTViZUIrUmN2VzVuUWpjckZGamVKZzVBQ2paS2Z4ZTNxTUtaVnFhT3dxdk0yVjVGYzZYL2w2dERVMVZscC9WbHFXQkNkcGF1Z0lBN3BaYlJwaUlpSWpvYWNRZUNoMk5jdTJLc1UxZlVObkE3T1NqRzFoNWEzK05kMWQra0orS2p5OXV3b2VldzlEZXFtVEkwOEhrS0tRWGxXeEdaeSt4UUk1Y2lnSjVFVVFpb0c5amJ4ZzgzanVoZE1oVXFkZWE5UloyZmk1VXlMQW40V0tOMmxaZFJtVjJuZGFHZ1ZnUGYvYWNWaWR0Q1hMOWIvV295SlJvMkVzc2tDMHJRRUZ4RWNRaUViek1uVEdxekFwVGNXcm1XTVRucDZHbG1TTkVBS2EzQ3NDNk94RzRsL2VveWlWbVRmU04wTUxNQVpPYTlSRitIMWN6SDlUT0J5TWlJaUtxUnd3VU9qcis4RG9HTy9yQTJ0QVV4VW9GZnI1N0hMc1R6dGRhL1pteWZNeU4zbzVBRno4TWNlcUF6ZmRPQ3VmbXQzdEYrSGE4N05La2dPb3lxTjF0VytJRk95L2gvYjdFUzhoV3N6TjBiVEhWbDhEV3lBd1BDN05SVkN4SHI4YXRoTld1c29vcWZ0di9KTFcyY0VFMzI1WUFTdVpHSEU2SnhvK2QzNFNoV0I5S0tLRlVsaXhaVzBwYUxNUHAxTnNWNmpuMk1BWXRINjhTNVdIbWdNVSs0M1ZxVDFwaERrNmwzdExwV2lJaUlxS0doSUZDUnluU0xIeDE3USs4N2ZFaWZvdzlyUGJiN0pwU0F2Z2ovaXpDa3k2cFRCQytsL2RJQ0JTaWN0ZnMrUGNNZ0pKTjNpYTU5eEdPcHhYbFl2dUQwN1hleHJJc0RFeXdyT05yYXMvOVcyNi9CMDBVU2lVT0pGM1c2ZjZESEgxVVFrRlpBeDNhQ1QrcjNRbm5rVm1VaDN0NWp4NzNOb2hROXJKaXBRS3JieCtvME5zREFBZVNyc0RYMmgwZHJKcFZPS2V0YkZrQkZsL2ZYYU9OODRpSWlJZ2FDZ2FLR29qTGZZalBMbSt1OC91VVgyMG9JVDhkbmEyYkMrOXo1Vkw4bTUrR0hRLyt3Y1hIUzhJV0t4VUl2Ym9kTTl1TWdLT3hGZGJjUGxobnF4YVZTcEptb0ZpcHFMQmp0UkxBTGkxN2I0cVZDdngwSjBLbit3OXdhQWV4U1AxY2tuVjNJdUJ1YWc5RHNUNytqRDhMQURpZGVndEZDam5FRUVFa0VxR29XSTRIK2FrNG5ISVZEL0pTTmJadndiVS8wTHR4YTNTMWFRRTdpYmt3aEtreWNvVUM2VVc1dUpiMUx3NG1SOVhhY3NCRVJFUkU5WTJCNGltMDZlNHgvSHozT0VRaVFLbFV2OWNCVURMeGVNYVZYOUhEemhNWDFLeG9WTnNVU2lVZTVLZkNYbUlKaFZLQlFvVWM4WGxwQ0UrNlZPWDlTemZhcThuOGt6dTVLUm9ucCtmSkMvRjF6RTZZR3hnTHdXcG4vRG10OWdrcFQ2RlVJakxsR2lKVHJ1bmNWaUlpSXFKbmhVZ3FsVDZWNjFhT09mdjlFNzJmNWVQTjZoUktCYkpyOE8xeTZWQVphWEVScmxleGd6WlJUZnptOTE1OU40R0lpSWllTVJLSnBNTDRjdlpRYUNtemxpWVZYMnJBdTFRVEVSRVJFVlVYOTZFZ0lpSWlJaUtkTVZBUUVSRVJFWkhPR0NpSWlJaUlpRWhuREJSRVJFUkVSS1F6QmdvaUlpSWlJdElaQXdVUkVSRVJFZW1NZ1lLSWlJaUlpSFRHUUVGRVJFUkVSRHBqb0NBaUlpSWlJcDB4VUJBUkVSRVJrYzRZS0lpSWlJaUlTR2NNRkVSRVJFUkVwRE1HQ2lJaUlpSWkwaGtEQlJFUkVSRVI2WXlCZ29pSWlJaUlkTVpBUVVSRVJFUkVPbU9nSUNJaUlpSWluVEZRRUJFUkVSR1J6aGdvaUlpSWlJaElad3dVUkVSRVJFU2tNd1lLSWlJaUlpTFNHUU1GRVJFUkVSSHBqSUdDaUlpSWlJaDB4a0JCUkVSRVJFUTZZNkFnSWlJaUlpS2RNVkFRRVJFUkVaSE9HQ2lJaUlpSWlFaG5EQlJFUkVSRVJLUXprVlFxVmRaM0kranB0M3YzYm5oNmVzTFQwN08rbTBKRVJFUkVkVVFpa1lqS0gyTVBCUkVSRVJFUjZZeUJnb2lJaUlpSWRNWkFRVVJFUkVSRU9tT2dJQ0lpSWlJaW5URlFFQkVSRVJHUnpoZ29pSWlJaUloSVp3d1VSRVJFUkVTa013WUtJaUtpcDh6bHk1ZVJsSlJVcld1VVN1MjJuWm8rZlRwMjd0eXBTN01BQUZLcEZOOS8vejMyN3QycmN4M1ZsWlNVaEp5Y25DZDJQeUpTeFVCQlJFVDBsSmsxYXhZT0hEaWdkZm5ZMkZpODlkWmJpSTZPcnJKc1RFd01rcE9UZFc3YnNXUEhjT0RBQVVna2ttcGZXMWhZaUpTVUZOeTRjUU4vLy8wM2R1N2NpZi83di8vRDExOS9qVXVYTG1tODdzMDMzOFMyYmR0MGJqTVIxWXgrZlRlQWlJaUk2cGFSa1JHeXNySXdlL1pzZlBubGwralFvUVA4L2YwMWx0KzdkNi9hSG9idnZ2c09YbDVlQUlEaTRtSzExLzcxMTE4d05qWkc5KzdkTlpZQkFMRllESkZJaEtTa0pIejU1WmZJek15RVZDcXRVTWJLeWdvMk5qWjQrUEFoQUNBNU9Sa0pDUW5vMUtsVGxaK2JpSjRNQmdvaUlxSUc2UERodzVXZXYzZnZuc1l5SGg0ZWNITnpFOTQzYWRJRTA2ZFB4OXk1Y3pGLy9uek1tVE1IYTlldVZYdHRjSEF3K3ZUcGd6Rmp4bFE0MTdoeFkrSDE4T0hESzIzZjZOR2pLejNmc1dOSHpKczNEdzRPRHVqZXZUdk16TXhnWldVRkN3c0x6SjA3RjZOR2pjTEVpUk1oRnFzT3BqaDY5Q2pDd3NLZTZKQXFJcW9jQXdVUkVWRUR0SHo1OGtyUG56OS9IdWZQbjFkN2JzS0VDU3FCQWdCOGZYMFJGQlNFVTZkT3djcktDczdPemtoSVNLaFdtd3dORFlYWHI3MzJXb1h6UjQ4ZXhmMzc5L0hLSzY5VU9lVEp3Y0VCQUNBU2lmRDY2NjlYT0c5a1pGUWhUQkJSdzhSQVFVUkUxRUJObURCQmJVK0J2NzgvZ29LQ01HblNKTFhuTkprNGNTSkdqUm9GRXhNVEZCVVZJVGc0V0cyNW8wZVA0dWpSb3hXT2wrMFZHRFZxbE1xNWdvSUNiTnUyRFY1ZVhwZzRjYUxHTmhEUnM0ZUJnb2lJU0lPQ2dnSmN1SEFCY1hGeHlNN09ydmIxZm41KzhQUHpxNE9XYVU4bWs2bk1aVEEyTmdaUTB0dWdidGlRdjc4Ly9QMzlOWVlOVFk0Y09ZS0NnZ0lNR3phc1d0ZXRYTGtTQnc4ZXJIQThMQ3dNWVdGaEtzYzR6SW1vWVdLZ0lDSWlVdVBPblR1SWpJeUVRcUdBdmIwOTNOM2RWWWI4YU1QWjJibU9XcWU5VmF0V0lTSWlRbmovelRmZkFDaFpIbFlUVFpPeUFXRDE2dFVJQ1FuUmVPMlNKVXV3Wk1rU3JkdTNZTUVDTkczYVZIaC82ZElsbkQ5L0hyNit2dWpRb1lQVzlSQlIvV0dnSUNJaUt1Zk9uVHZZdjM4L1BEdzgwS2RQSDUyV1FLME42cjZsTDdWanh3N3MyTEdqeWpwZWZ2bGw5T2pSQS9mdjM4ZW1UWnNBbEV6YTFqUXB1eXBtWm1hWU1HR0N5ckdFaEFSRVJrYWlRNGNPYU5PbVRiWHE4L0h4Z1krUEQ0Q1N2VEpLbDhQMTh2S3FjdUkzRVRVTURCUkVSRVJsRkJRVUlESXlFaDRlSGhnOGVIQzl0aVVnSUFCRGh3NnRjRHc0T0JpREJnMUNZR0NnMm5ObE5XdldETTJhTlJPR09nRWx3NTFjWEZ3UUh4K3ZkVnRjWEZ5RTErWG5kZnp3d3c4QWdEZmVlS1BDWlBEcU9IZnVIQklURXdFQXVibTUyTDU5TzRLQ2dpQVNpWFN1azRqcUhnTUZFUkZSR1JjdVhJQkNvVUNmUG4zcXV5a3dOemRYZVpBdnk4ek1UT001YlZWbm5vU21JVkF5bVF6SGpoMkR1N3Q3amNLRVVxbkVwazBYemt3VkFBQWdBRWxFUVZTYjBMdDNiMFJFUk9EY3VYTklTRWpBelpzM01YMzY5R29QTnlPaUo0ZUJnb2lJcUl5NHVEalkyOXZYMnpDbkowM1RhbEdsZnZubEYyemR1bFhqK1pTVUZPVGw1U0V1THE3U0ZhYktLeDlRRGh3NGdBY1BIdUN6eno1RFJFUUUrdmJ0Q3owOVBXemF0QWx6NXN6Qm5EbHpucHZmQ2RIVGhvR0NpSWlvak96c2JMaTd1OWQzTTU0WWJlZGlhR0poWWFGMlR3cDFMbDY4aUt0WHI4TGUzbDdsZUZwYUdqWnMySUErZmZyQTFkVlZPRDVxMUNqSTVYSnMzcndab2FHaFdMUm9rYzd0SktLNncwQkJSRVJVVGtNWlhsTWJrN0tyb21rdVJxbGR1M1poLy83OUdzK2JtWmxoOE9EQk1ESXlxdlRudG1mUEhseTdkZzFlWGw2WU5XdVdjRnloVUdESmtpV1F5K1VWSm5zRHdOaXhZNUdYbHdkUFQwL09wU0Jxb0Jnb2lJaUlHcWp1M2J1cjNjZGkrZkxsOFBYMXhRc3Z2S0QybkRha1VtbU4yMWRxeVpJbHVIMzdOb1lOR3daL2YzK1ltNXNMNTVSS0pkYXRXNGZkdTNlalo4K2UrT2lqajFTQ3g5YXRXeEVWRllWSmt5WlY2TGtvTldYS2xGcHJLeEhWUGdZS0lpS2lCa2dpa2NEVDB4TURCZ3lvY0c3NTh1VndjM05UZTI3dDJyVXdNRERRV0c5QlFRRldyMTZOeG8wYkF5aVp1MUM2Vkt1dWhnMGJodTNidDJQTGxpM1lzV01IQmc0Y2lNREFRRmhhV3VLYmI3N0JtVE5uTUdyVUtMejY2cXNWZWhtY25aM2g1ZVZWYVM5SldTTkhqc1JMTDcxVW8vWVNVZTFpb0NBaUltcUFkQjNPcE9tNjNOeGNBTURYWDMrTm9xSWlmUFRSUndCcVBpa2JBRHAzN296T25Uc2pPam9hMjdkdng5NjlleEVlSGc1cmEydGtabWJpd3c4L1ZCdCtnSkplbUZhdFdrRlBUMCtMVHdjWUdCaW9CS2F5dTRBVFVmMFExM2NEaUlpSXFPNGRQbndZQUdCalk0TWxTNVpvWEJaWHFWUkNMcGNMcitQajQ3VisyUGYyOXNiY3VYT3hZc1VLZE83Y0dhbXBxWkRMNVRoMTZoUnUzTGloOWhwOWZYM1kyZGxWNjdPa3A2Y2pOemRYV0xLMnRCNGlxaC84cjQrSWlPZzUwTDE3ZDVpYW11S2RkOTZwZFBuVm9xSWlqQm8xQ21LeEdDS1JDREtaREowNmRhcld2Wm8zYjQ0dnYvd1N0Mi9meHViTm0zSDI3Rm1jUFhzV2l4WXRRdHUyYld2NlVmRGJiNzhoUER4YzVaaW5wMmVONnlVaTNUQlFFQkVSUFFmNjkrK1AvdjM3cXh3Yk1tUUl2THk4Vkk0WkdSbGg2dFNwa0VxbEVJbEVNRGMzUjlldVhYVzZaNHNXTFJBYUdvb2JOMjdnL1BueldvY0pGeGNYV0ZoWWFEemZ2bjE3SkNVbFFhbFV3c0RBQUw2K3ZqcTNrWWhxVGlTVlNwWDEzUWg2K3UzZXZSdWVucDc4aG9pSW5ucXJWcTJDbjUrZjJ0V1ZpSWllZHhLSnBNTDZ6WnhEUVVSRVJFUkVPbU9nSUNJaUlpSWluVEZRRUJFUkVSR1J6aGdvaUlpSWlJaElad3dVUkVSRVJFU2tNd1lLSWlJaUlpTFNHUU1GRVJFUkVSSHBqSUdDaUlpSWlJaDB4a0JCUkVSRVJFUTZZNkFnSWlJaUlpS2RNVkFRRVJFUkVaSE9HQ2lJaUlpSWlFaG5EQlJFUkVSRVJLUXpCZ29pSWlJaUl0SVpBd1VSRVJFUkVlbU1nWUtJaUlpSWlIVEdRRUZFUkVSRVJEcGpvQ0FpSWlJaUlwMHhVQkFSRVJFUmtjNFlLSWlJaUlpSVNHY01GRVJFUkVSRXBETUdDaUlpSWlJaTBoa0RCUkVSRVJFUjZZeUJnb2lJaUlpSWRNWkFRVVJFUkVSRU9tT2dJQ0lpSWlJaW5URlFFQkVSRVJHUnpoZ29pSWlJaUloSVp3d1VSRVJFUkVTa013WUtJaUlpSWlMU0dRTUZFUkVSRVJIcGpJR0NpSWlJaUloMHhrQkJSRVJFUkVRNlk2QWdJaUlpSWlLZE1WQVFFUkVSRVpIT0dDaUlpSWlJaUVobkRCUkVSRVJQZ2RtelorUFlzV1BWUGxmZTFhdFhFUk1UQTZWU0tSdzdjZUlFSWlJaXF0MG1xVlNLMjdkdm82Q2dvTnJYNnFLb3FBZ0toVUxsV0Y1ZW50cXljcm44U1RTSmlBRG8xM2NEaUlpSXFHb1hMMTVFNjlhdHEzMnV2UFhyMXlNbEpRVy8vUElMOVBYMW9WUXFzVzdkT3RqYTJxSi8vLzdWYWxOY1hCeW1UNStPUllzV29XM2J0cERMNVlpT2p0YjZlaDhmSCtGMWZIeTh4bklTaVFUNit2cDQ1NTEzTUhYcVZQVG8wUU55dVJ6NzkrL0hsaTFiTUg3OGVQajcrd3ZsNzkrL2ozbno1dUdOTjk1QTkrN2RoZU5Iamh4QlRrNk9WbTFyMGFLRjFqOVRvdWNkQXdVUkVWRURVL2JodUt5d3NEQ0VoWVZwZmM3RHd3UExseThYM2o5NjlBaXhzYkVZTkdnUTlQVkxIZ0Z1M3J5SjlQUjBCQVVGMWJqZE9UazVtRFZybHRibDkrN2RLN3dPRGc3V1dLNTkrL2I0NnF1djRPRGdnQjA3ZHFDZ29BQy8vdm9yVWxKUzBLVkxGNVZnQWdEbTV1YlEwOVBETjk5OGd4a3pacUJMbHk0QWdHM2J0bFVhWE1vS0NncGlvQ0RTRWdNRkVSRlJBN04yN2RvS3g0S0RneEVRRUlDaFE0ZHFmYzdRMEZEbC9mSGp4d0VBZmZ2MkZZNzk5ZGRmQUFDbFVvbkl5TWhLMitYZzRJQldyVnBwUEc5dWJvN1EwRkNFaG9aaThPREJHRFJva05weUsxZXVSRXBLaXNxeFhidDJRVTlQVCtYWVR6LzloTjI3ZHd1QllOU29VVmk0Y0NHV0wxOE9iMjl2ZlBMSkoyamR1alVLQ2dxd2Z2MTZqQjgvSGhLSkJGWldWbGk0Y0NHbVRadUdSWXNXNGNzdnYwU25UcDNVL2x6VjBSVG9pRWc5QmdvaW9sb2lsOHVSa0pDQXRMUTBTS1ZTRkJjWDEzZVRuaXA2ZW5xUVNDU3dzYkdCczdPejhBMzY4OGpGeGFYQ3NaQ1FFTFJzMlJJdUxpNVl1M1l0L1B6ODBMRmp4d3JuS25QdzRFRzR1TGpBMjlzYlFFbVBRbW5JV0xkdVhaWHQ2dE9uRCt6dDdYSGx5aFVBUUVKQ0FnRGcwcVZMU0UxTkJRRDA2dFVMWXJFWVNxVVNMVnEwVUZ0UFJrWUdtalJwSXJ5UGlZbkJ5cFVyc1dEQkF0amEyZ0lBcmwyN2hqMTc5c0RiMnhzdnZmUVNBS0I3OSs3dzh2SkNjbkl5WnMrZURSTVRFMXkvZmgxTGx5NUZVbElTbkp5Y01HVElFQUNBcmEwdFFrTkRzV2pSSWhnYkcxZjUyWWhJZDgvdi82MkppR3BSWm1ZbWJ0MjZCVnRiVzdSdTNScW1wcVlWdm0ybHloVVhGeU0zTnhlSmlZbTRlUEVpV3Jac0NVdEx5L3B1VnIwcU96eW5iZHUyd3JHOWUvZENMQmFqY2VQR3dqa1RFeE1BSmZNSGZ2cnBKM3p5eVNld3RyWVdycjk2OVNvU0VoSVFHQmdvSE51eFl3ZGtNaGwrK09FSHVMcTZ3dC9mSDBGQlFaZzBhWkxHTmwyNGNBRkxsaXhST2JadDJ6YmhkZCsrZldGdmJ5K0VqZkxTMHRLUW1abUpIajE2Q01jYU4yNE1xVlNLMmJObjQ5dHZ2MFZ1Ymk0V0wxNE1hMnRyVEo4K0hTS1JTQ2o3d1FjZjRJTVBQc0EzMzN3REp5Y243Tm16QnlZbUp2and3dzh4WU1BQWxYdTV1YmxoN2RxMUt0Y1RVZTFqb0NBaXFxSFNNT0h0N1Ewcks2djZiczVUUzA5UER4WVdGckN3c0VCR1JnYWlvNlByUFZRVUZCVGd3b1VMaUl1TFEzWjJkcld2OS9Qemc1K2ZuODczcjJ4ZXdlN2R1N0Y3OTI3aGZZOGVQZURqNDROMTY5WkJMQmJqOXUzYndsQWhBTmkrZlRzQUNFRTNMUzBOZS9ic1FmZnUzZUhxNnFwMW16cDE2aVRNZlZpNmRDbU9IRGtpVE1vdTFheFpNMXk5ZWhWS3BiTEN3L3oxNjljQkFGNWVYc0l4VzF0YkxGaXdBSjkrK2lubXo1K1B6TXhNRkJVVklTUWtCUG41K2NqUHp4Zktpa1FpVEp3NEVldlhyd2RROGpPZU9uV3FTbmdxaTJHQ3FPNHhVQkFSMVlCY0xtZVlxQU5XVmxidzl2WkdkSFEwT25ic1dDL0RuKzdjdVlQSXlFZ29GQXJZMjl2RDNkMjl3cHlFcWpnN085ZW9EV1VuTFpmbDcrK1BDUk1tWU15WU1RQ0ExTlJVckY2OUdxdFhyMGI3OXUzeC92dnZ3OTdlWGloLzY5WXRYTHg0VWFXT05XdldRQzZYWTl5NGNUcTFUYUZRNE55NWM4Sjd1Vnd1L0o0OFBUMXg2dFFweE1mSHF3eHRBa3FHUndHb01KSGF4Y1VGbzBlUHh2cjE2MkZwYVltdnZ2b0tIM3p3Z2RwNzkrL2ZIKys4OHc3V3JsMkxodzhmSWpVMVZRZ1U2OWV2eDU5Ly9pbVVmZVdWVnpCeDRrVGh2YmFUc29sSWV3d1VSRVExa0pDUUFGdGJXNGFKT21CbFpRVmJXMXNrSkNTZ2FkT21UL1RlR1JrWk9IdjJMRHc4UE5DblR4OUlKSkluZW45dEhucXpzN01SSHgrUHk1Y3ZZOU9tVFpESlpCZzFhaFQ2OSs4UG1VeUcrUGg0Nk9ucHdkSFJFWnMyYllLQmdRRmtNaGtBNE83ZHUvam5uMzhRRUJCUTRXZjc0TUVEdFpPempZMk4wYlZyVitIOXhZc1hoU1ZZdzhMQ1VGeGNqQVVMRmtBaWthQmR1M1lBU29aSGxRMFVDb1VDLy96ekQ3eTh2RlQrbTVGS3BRZ0xDOE91WGJ2UXJGa3p6Sm8xQy9iMjlob0RWU2s3T3pzc1c3WU1IMy84TWRxM2I0OWV2WHJCeDhkSG1JZWhibDVJWmIwK1JLUWJCZ29pb2hwSVMwdmowcEoxeU1uSkNkZXZYMy9pZ2VMdTNidnc4UERBNE1HRG4raDlTMm56MEZ0K3lCTlFNcXlwZEdnVEFOalkyR0RLbENtNGN1VUtKazZjaUY5KytRVkF5WkNrNmRPbnc5Zlh0MEs5WjgrZXhkbXpaeXNjZDNSMFZBa1VodzRkZ3JPek14SVNFdEN5WlV2czJiTUg4K2ZQeDl5NWMrSGg0UUZyYTJ1Y1BIa1NMNy84c2tyZFdWbFpHRHQyckhEczl1M2JtRDkvUGpJeU1qQjQ4R0FNSGp4WUNFUlZjWEp5d3N5Wk0zSHMyREVjT25RSWFXbHBXTGx5SlRwMTZnUkE4MFR6bmoxN3FxeDBWZDY4ZWZPcXZEY1IvWWVCZ29pb0JxUlNLVXhOVGV1N0djOHNVMVBUSjdZTGMxbEtwUko5K3ZSNTR2Y3RwZW1iZWFsVWl2RHdjT3pjdVJPNXVia1lObXdZUm84ZURUTXpNNDExTFZxMENCNGVIaGc1Y3FRUUtJQ1MxWmpVcVdwU05nQWtKU1hoOU9uVEdETm1ETFpzMlFJL1B6OTRlSGpndSsrK3c2cFZxL0RoaHgraWQrL2UrUFBQUDNIdjNqMjR1YmtCQUhidTNBbUpSSUorL2ZvSmRUVnIxZ3p0MnJYRDRNR0Q0ZXJxcXRNUXJMMTc5Mkw4K1BISXpjM1ZhbGlhazVOVHBYTmJRa0pDNE83dVh1MTJFRDJ2R0NpSWlHcWd1TGlZcXpuVklUMDl2WHBaZnRmVTFQU0pEM09xVEdKaUlzTER3M0hvMENIazVlWEJ4OGNIbzBhTmdvMk5EYkt5c3BDVmxhVlMzczdPRGtaR1JnQ0EwYU5IdzhURXBGYm5vV3pkdWhYMjl2Wm8zNzQ5dG16WkFnRG8zYnMzSGoxNkpNeGxHRHAwS0hidDJvVmZmLzBWTTJiTXdNV0xGeEVkSFkxUm8wWUpLMUlCZ0w2K1BxWk5td1lBd3NUM2tKQVFZZm5YeXZ6MjIyL0NabjZXbHBhMU5vRmZtM3NUMFg4WUtJaUlpTXBwQ1BzVzVPVGs0TlNwVXpoeTVBaGlZbUtnVkNxRmM1Y3ZYOGJseTVjMVhsdDIxYVhtelp2WGFydHUzNzZOaUlnSXZQMzIyeFZXVUNxNzI3YWpveVA2OWV1SHc0Y1A0OVNwVTlpd1lRTXNMUzFyWlVkdUltcFlHQ2lJaUlqS3FjOWVwd2NQSHVDSEgzNUFURXdNRkFvRnJLeXNvRlFxOGV1dnYxWTZ0QWtBNHVMaThQNzc3OWZvL2p0MjdNQ09IVHZVbnR1NGNTTUtDZ3BnWTJPRGdRTUhJalkydHRLNkprMmFoTE5uejJMUm9rVlFLcFg0N0xQUDBLaFJveXJia0pHUm9mWEU5THF5WmNzV05HN2N1TUxlRmtSVUVRTUZFUkZSQStMZzRJRHM3R3o0Ky90ajRNQ0J1SHYzTHBZc1dZS0VoSVFxNStzOGZQaXd4dmYzOC9ORHo1NDkxWjR6TXpORDI3WnRNVzNhTkszbUtsaFlXTURiMnh1blRwMkNtWmtaV3JWcXBWVWJ0bXpaSWd5bHFpOG5UNTRFQUFZS0lpMHdVQkFSRVRVZ2hvYUcrT0dISDRUM2QrL2VCUUJobmtGZGMzVjFyWFFGSkFEdzl2YXVzaDZwVklybHk1ZmoxS2xUY0hKeVFtSmlJcVpObTRicDA2ZHJYQmxOWDE4ZkhUdDJoSyt2TCtMaTR2REdHMitvN1pXNWZmczJmdi85ZDdSdTNScm56NSt2c2kwWkdSbFl2bnk1MWo5RHBWS0o1T1JrZE83Y1dhdnlSTTg3QmdvaUlxS253Sll0VzJCdWJsNXBtZG9ZOGxRYnJsKy9qbVhMbGlFeE1SR2RPM2ZHakJrekVCNGVqdlhyMStQenp6OUhRRUFBeG80ZFcySDRrNG1KQ2ViTm00ZlkyRmpzMkxFRFY2NWN3YXhaczFUbWdkeTRjUU9ob2FFd01USEIyTEZqRVJBUW9MWU5jcmtjQUhEMTZsV0VoNGNES0ZsRVFTUVNWWmpFWHQ3Tm16ZFJWRlFFRHcrUG12d1lpSjRiREJSRVJFUlBnY1RFeENybkROVEdrS2VhU0V0TFExaFlHQTRmUGd5bFVvbVJJMGZpdGRkZWcxZ3N4c3N2dnd3WEZ4Y3NYYm9VTzNmdVJFUkVCUHo5L1RGMDZGRGs1ZVdwMUNPUlNQREpKNTlneVpJbENBOFBSMkJnb0hCdTgrYk5zTEt5d252dnZRYzlQYjBLY3kxY1hGd0FBRkZSVVFDQW1KZ1krUG41NGYzMzM0ZWxwU1djbkp3UUVSRUJRME5EdFFFdEp5Y0h4NDRkZzBna1lnOEZrWllZS0lpSWlKNENUMnJJazY2T0hqMktsU3RYb3Fpb0NJMGJOOFlISDN5QTl1M2JxNVR4OWZYRm1qVnI4T09QUCtMNDhlT0lpSWhBdDI3ZEt1MVZPWERnQUE0Y09GRGgrUFRwMDlXV0w5M0RJenM3R3dZR0JwZ3laUXFHRFJzbW5IL25uWGZ3L2ZmZlk4K2VQU29yWjVYUzA5T0RrNU1UM256elRXSC9EQ0txSEFNRkVSRlJBMlp2YjQrZVBYdmkvZmZmcjNJNTI0Y1BIMkxEaGcyd3NMQlFlNzUvLy82VkR1T3A2bnhsdW5idGlsMjdkc0hYMXhjalI0N1V1SStIaFlVRnBrK2Zqb0NBQUJnWUdNRGQzVjNqUm40MTBhZFBIN1JxMVFyMjl2WXF4MzE4ZkxCKy9mcGF2eC9SODB3a2xVb3J4bk9pYXRxOWV6YzhQVDNoNmVsWjMwMGhlcUpPbkRqQlZXRHEyT0hEaHpXdU9sUVhWcTFhQldkblo1VmhOa1JFVkVJaWtZaktIeFBYUjBPSWlJaUlpT2pad0VCQlJFUkVSRVE2WTZBZ0lpSWlJaUtkTVZBUUVSRVJFWkhPR0NpSWlJaUlpRWhuREJSVUs4UmlNUlFLUlgwM2c0aUlpSWllTUFZS3FoVVNpUVJTcWJTK20wRkVSRVJFVHhnREJkVUtpVVNDZ29LQyttNEdFWldoVUNody9QaHhIRDkrdk1xeWVYbDVrTXZsVDZCVlJFVDByR0dnb0ZwaGEydUw5UFIwUHBBUU5TQ0ZoWVdZUDM4KzVzK2ZYMlhaRFJzMklEQXdFRnUzYnEyeTdJc3Z2b2dYWDN3UktTa3B0ZEZNSWlKNnlqRlFVSzF3Y0hDQVFxSGdBd2JSVStxZmYvNkJWQ3FGbzZOamZUZUZpSWllTXZyMTNRQjZObGhhV3NMUzBoS3hzYkZ3Y25LQ1NGUmhWM1lpMHNMTEw3K3NWYm5ObXplalVhTkd0WExQdUxnNHBLU2t3TmpZR0YyNmRLbVZPb21JNlBuQlFFRzFwblhyMWpoMTZoVGk0K1BScEVtVCttNE8wVk1wTHkvdmlkL3p4SWtUQUlBZVBYckF5TWpvaWQrZmlJaWViZ3dVVkd0c2JXM2g0dUtDcUtnb21KdWJ3OExDb3I2YlJQVFVPWFRva01aeldWbFpDQW9LZ3BHUkVVeE1UR3JsZmtxbEVnY09IQUFBSEQ1OEdJY1BIMVpiYnR5NGNaZzhlWEt0M0pPSWlKNHREQlJVcTlxM2I0K2NuQnljT1hNR1hicDBZYWdncWtYSnlja0FBR2RuWjRoRUlyejQ0b3RhWDF0YWRzaVFJZmo0NDQrRjQrZk9uY09qUjQrZ3I2K3ZOcVFVRkJSQUpwTnhHQ01SRVduRVFFRzFTazlQRDEyNmRNSFpzMmR4OHVSSnRHdlhEaTR1TG53WUlkSlNVbElTbGkxYmhxbFRwOExWMVZYbFhFSkNBZ0NnYWRPbUFLRFZISXJTSVZTbFpjc1BhUW9QRHdjQXZQcnFxeGc3ZG15RjYyZk9uSW16WjgvQzJ0cTZtcCtFaUlpZUZ3d1VWT3NrRWdsNjlPaUJLMWV1NE5LbFM0aUxpNE9IaHdmczdlMmhyODgvY2tTVk9YUG1EQzVkdW9URml4ZGo1Y3FWME5QVEU4N2R2bjBiQU9EcDZRa0EyTGx6WjZWMUZSUVVJQ0FnUUdQWisvZnY0OVNwVXpBd01NRFFvVVBWMXBHWW1BZ0FhdWRGSlNRazRQVHAwMXBQSksrSlZhdFcxZms5eW5yMDZORVR2UjhSMGRPTVQzZFVKL1QwOU5DeFkwZTR1cm9pSmlZR0Z5NWNnRmdzaHJXMU5ZeU5qU0dSU0NBV2M5VmlvdktHRHgrT1k4ZU9JVG82R3BzM2I4YXJyNzRxbkx0eDR3WUFvRTJiTnJWeXI4MmJOME9wVktKLy8vNXFoeWRLcFZJaFVMaTR1RlE0djNEaFFtUmxaZUg2OWV2NCtPT1A2M1JDdDZHaFlaM1ZYVjVSVVJHTWpZMmYyUDJJaUo1MkRCUlVwMnh0YmRHclZ5OWtabVlpT1RrWnFhbXBTRXRMZzFRcWhVS2hxTy9tRWRXWWxaVlZyZFluRW9rd2JkbzB2UDMyMjlpeVpRdTZkZXVHRmkxYUlEOC9IOWV2WDRlSmlRazhQRHdBQUhLNUhEdDM3b1JZTE1hSUVTT3FkWjkvLy8wWFI0OGVoVWdrd3BneFk5U1d1WG56SmhRS0JheXRyV0ZuWjFmaGZHQmdJTUxDd25Ea3lCSGN1M2NQYytmT2hZT0RRL1UvdEJiZWV1dXRPcWxYblZXclZzSFUxUFNKM1krSTZHbkhRRUZQUk9rK0ZVVFBtdElsVjJ1VHM3TXpKazJhaEI5Ly9CR0xGeS9HbWpWcmNQSGlSUlFYRjhQWDExY1lPaGdWRllVZmYvd1IrdnI2OFBIeGdidTd1OWIzV0xObURaUktKZnIxNndkbloyZms1dVpXZUlpK2VQRWlBTURIeDBkdEhRTUdERUNiTm0wUUdocUt1TGc0aElTRVlQYnMyV2pmdnIyT241eUlpSjVHSEhOQ1JOUUFqUmd4QWw1ZVhyaC8vejcrOTcvLzRjaVJJd0NBYnQyNkNXVTZkdXlJbmoxN1FpNlg0K3V2djRaY0x0ZXE3cE1uVCtMY3VYUFExOWZINU1tVGtaV1ZoZURnWUN4ZHVoU0ZoWVZDdVZPblRnRUFPblRvb0xFdUh4OGZMRisrSEkwYk4wWjJkalkrKyt3ejdOMjdWNWVQVEVSRVR5a0dDaUtpQmtnc0Z1T1RUejZCdnI0K2Z2LzlkNXcrZlJyR3hzYm8wYU9IU3JsMzMzMFh4c2JHdUh2M0xqWnYzcXhWM1QvKytDTUFJQ0FnQUE0T0RvaUppVUY2ZWpyMjc5K1A5OTU3RDRtSmliaDU4eWJ1M2JzSGZYMTlkTy9ldmRMNjNOemNzR0xGQ3JpNXVhRzR1QmdyVnF6QXdZTUhkZnZnUkVUMDFHR2dJQ0pxb056YzNEQisvSGdvbFVySTVYTDA3dDI3d21SaFcxdGJUSnc0RVFEdzIyKy80ZDkvLzYyeTNvNGRPOExLeWtxWThOMnRXemVzV0xFQ1RrNU91SHYzTHQ1OTkxMnNYcjBhQU5DOWUzZVltNXRYV2FldHJTMldMVnVHTm0zYXdNM05EYjE3OTY3dXh5VWlvcWNVQXdVUlVRTTJiTmd3WVIrWHNrdklsaFVZR0Fnbkp5Zkk1WEtzWExteXlqb25USmlBa0pBUWxYMHNXclJvZ2RXclY2TlRwMDdJeTh2RDlldlhBVURqY3JMcW1KcWFZdkhpeFZpd1lFR2RydmhFUkVRTkN3TUZFVkVEdG1YTEZpaVZTZ0FsbTlCZHZueTVRaGw5ZlgwRUJ3ZkQzdDVlcXdCZ1oyZW50Z2ZCMU5RVUN4Y3VoTE96TTRDUzVXazdkZXBVcmZZYUdSbkIzdDYrV3RjUUVkSFRqWUdDaUtpQnVuUG5EdmJzMlFPeFdJenUzYnREcVZUaXUrKytRMEZCUVlXeTNicDF3OGFORzlHM2I5OGEzVE1pSWtMWWtYdnk1TWsxcW91SWlKNFBEQlJFUkExUVVWRVJGaTFhaE9MaVl2ajcrK09MTDc2QW82TWpVbEpTc0c3ZE9yWFgxSFFuK3VUa1pHSHVSUC8rL2JuOEt4RVJhWVdCZ29pb0FWcTFhaFh1Mzc4UE96czdUSjQ4R1VaR1J2am9vNDhBQUh2MzdrVlVWRlN0M2k4ckt3c3pac3hBWGw0ZTdPenM4TjU3NzlWcS9VUkU5T3hpb0NBaWFtQzJidDJLL2Z2M1F5UVM0ZlBQUHhjMm5PdlFvUU1HRGh3SXBWS0pKVXVXcU93WlVSTzV1Ym1ZTldzVzR1UGpZV2hvaUprelo2cE0yQ1lpSXFvTUF3VVJVUU95Zi85K3JGKy9Ia0RKSElaMjdkcXBuQThPRG9hbHBTVzh2THhRWEZ4Y2FWMFpHUmtBQUVORFE0MWxVbEpTOE1FSEgrREdqUnNRaThYNDRvc3YwS1pObXhwK0NpSWllcDdVYk1BdEVSSFZtc09IRDJQWnNtVlFLcFVZT0hBZ3hvNGRXNkdNbVprWmZ2enhSMWhiV3d2SFpESVpZbUppWUdabUJoTVRFeGdhR2lJckt3di8rOS8vQUVCWXRhbThjK2ZPNGR0dnYwVkdSZ2IwOWZVeGJkcTBDaHZuRVJFUlZZV0Jnb2lvZ1dqU3BJbXdvdFBISDMrc3NWelpNQUdVVE1iKzhzc3YxYTcrQkFEKy92NHE3d3NMQzdGbXpScnMyN2NQUU1seXNYUG16SUdQajA4TlB3RVJFVDJQR0NpSWlCb0lUMDlQeko0OUcxMjZkTkc0aVowNklwRUl6WnMzUjNSMHRIRE13TUFBVGs1T0NBZ0l3RXN2dmFSUzNzREFRRmdhdGsyYk5wZytmVHFjbkp4cTUwTVFFZEZ6aDRHQ2lLZ0I2ZDY5dTA3WExWdTJEQUNnVkNxaFZDb2hFb21FSGJiTEU0dkYrT3l6ejNEczJER01HREZDWXpsTlNqZXVFNHM1RFkrSWlCZ29pSWllS1pVRmliSnNiVzB4Y3VSSW5lNFJGaGFtMDNWRVJQUnM0dGRMUkVSRVJFU2tNd1lLSWlJaUlpTFNHUU1GRVJGUk9VcWxzcjZiSU5peFl3YzJiZHBVSjNWZnVIQUI5KzdkcS9KWVZUWnQyb1RaczJjakx5K3Y5aHIzV0dGaEljTEN3dkR6enovclZQL1ZxMWNSRXhPajhqczljZUlFSWlJaWFxMk41OCtmeDdGang2cDluVUtod015Wk16Rmp4Z3lOKzhyY3UzY1B3Y0hCT0g3OGVLVjFaV1ptVnZ2K0RZRmNMc2VSSTBjZ2w4dHJ0VjZsVWxubFhqM2wyMUdaaElRRW5ENTl1cWJOZW1ZeFVCQVJFWlZUVzd1UTE0YjkrL2Zqd29VTGRWTDNuRGx6c0dQSGppcVBWZWJmZi8vRm4zLytDUk1UazFyZllWMnBWR0xGaWhYNDdiZmY4UHZ2dnlNMk5yYmFkYXhmdng3ejU4OFhIaTZWU2lYV3JWc25MSnRjVXdxRkFoczNic1RxMWF1ci9WQi82TkFoWExseUJYMzc5dFc0c3R1dnYvNktuSndjK1BuNWFhem4yclZyZU9PTk43Qjc5MjZWNDhYRnhkWDZwM3lRVmlnVWVQZmRkM0g1OG1VQVFIeDh2TmIvYU92TW1UTll1blFwd3NQRHRiNEdLUG01QkFRRWFEeS9mZnQyREI4K0hFVkZSVlhXOWM4Ly8yREtsQ2w0OE9DQmNDdy9QeDlYcmx4QmZuNCtBR0R2M3IzNDl0dHZrWnljckhKdGZIdzhvcU9qYXowUVBXMDRLWnVJaUtpYzBvZUkrcVpVS3BHZW5vNG1UWnJVZDFQVUtpd3N4TmRmZncyNVhJNlRKMDlXMlBORWs3MTc5MnBWYnYzNjlUaCsvRGlHRFJ1R3ExZXZZdUhDaGZqNjY2L1JyRmt6cmE1LzlPZ1JZbU5qTVdqUUlPanJsenp5M0x4NUUrbnA2UWdLQ3RLcWpxcUl4V0pNbWpRSm9hR2gyTHg1TTBKQ1FyUzZMaU1qQXhzM2JnUUFyRnk1RWl0WHJsUTUzNnhaTTd6NTVwdjQrKysvQVVCdGV3TURBL0hHRzIvQTNkMGRIaDRlK09tbm41Q2ZuNDh4WThZQUFJWVBIMTZ0enpKaHdnVGhXZ0M0Y2VNR0hqeDRBRnRiV3dCQWNIQ3cxbldWL1IzdjM3OWZZem1GUWdFakl5UHMyTEVEQmdZR2xkWTVaTWdRNGJWU3FZUkNvYWkwWGdCYUxjSGR0R2xURkJVVlllYk1tZmoyMjIvaDRPQ0FhOWV1WWU3Y3VWaThlREhhdEdtRGNlUEdJVEl5RW12WHJrVm9hS2h3YlVSRUJMWnYzNDZ0VzdjS2Y4YWVSOC92SnljaUl0S2dvS0FBc2JHeDhQRHdxTmQyWkdkblF5YVRJVDA5SGIvOTlsdTFyMi9WcWhYYXQyOWZCeTByZVdCYnVuUXBFaE1UQVpRODNBNGFORWh0V2FWU2lRMGJOdURzMmJQbzBxVkxsWFVybFVyOCtPT1AyTHQzTDNyMDZJSGc0R0NrcHFiaTAwOC94UmRmZklHNWMrZWlaY3VXVmRaVE9reW9iOSsrd3JHLy92cEx1RWRrWkdTbDF6czRPS0JWcTFhNGV2VnFwZVdNakl6UXRHbFQyTmpZVkZwV0lwR2dSWXNXVUNxVldMWnNHZlQwOUxCaXhRcm82ZWxWZUJndEtDakFva1dMNE9YbGhROC8vQkFLaGFMQ1VzMW1abVlBQUdOalk4eWJOdytob2FFSUN3dURTQ1RDSzYrOGd0ZGZmMTF0TzM3Ly9YZGtaV1ZWT04rNmRXdVY5MmZPbklHenN6TmNYRnlFWStWRFIzbS8vZlpiaFpYZ1ZxOWVyYkY4cWNMQ3dpckxsUTBVVlpISlpCQ0x4Vm9GQ2tkSFI4eWFOUXRmZlBFRnZ2enlTeXhkdWhRT0RnNEFnSlNVRkxScDB3Wm1abVlJQ2dyQ3hvMGJjZUhDQlhUcTFBbEFTUStkdGJWMXJmZk9QVzBZS0lpSWlNcXh0cmJHMGFOSFlXRmhBVHM3dTNwclIxcGFHZ0FnTGk0T2NYRngxYjQrTURCUUNCVFhybDFEaXhZdFlHaG9XTzE2TWpNellXcHFLanowS3BWS3JGeTVFcWRQbjhiczJiTng1c3daN05xMUMwMmJOc1dBQVFOVXJzM0x5OFB5NWN0eDl1eFpkT3pZRVo5OTlsbWw5OHJMeThPU0pWYjBrZ1FBQUNBQVNVUkJWRXR3OXV4WjlPalJBOU9uVDRkSUpJS2RuUjBXTFZxRUdUTm00UFBQUDhmVXFWUFJyMSsvU3VzNmVQQWdYRnhjNE8zdERRREl5Y2tSUXNhNmRldXEvTng5K3ZSQnExYXRNR1BHakNyTEFzRDkrL2NyUGUvcTZvb2ZmdmdCNjlldng4V0xGekY3OW16WTJkbmhpeSsrUUZCUUVQcjA2U09VVFU5UFI5T21UZkh5eXkvRHhjVUZxMWV2aHAyZEhVYVBIcTIyYmlNakk4eWVQUnRmZlBHRjhIQTdZc1FJdFdVUEhqeUlyS3dzamVlQmtzQVlHUm1KZ1FNSFZ2R3B0VE5reUJDMXZUYzdkKzZFcTZzck9uYnNxSEs4ZEJpV29hRWgxcTVkcTFXdjFzNmRPNUdUa3dNQXVITGxDa1FpRVg3NTVSZVZNcmEydG1xRFNldldyZkgyMjI4akxpNE9KaVltTURFeGdZR0JnY3A4b3BkZWVnbTdkKy9HOWV2WGhVQVJHeHVyVmJoOTFqRlFFQkVSbGVQbTVvYjQrSGhzMzc0ZEhUcDBnSnViRzJ4c2JIUjZHSytKMU5SVUFNQTc3N3lEWWNPRzZWelArZlBuRVJvYWlvOC8vcmpLaDNCMS91Ly8vZytYTGwzQ21qVnJJSkZJOE0wMzMrRE1tVE9ZT25VcWZIMTkwYkZqUitUazVHRDU4dVdJalkzRjVNbVRZV1JraEgvKytRZHIxNjVGYW1vcS9QMzk4ZWFiYjFiNmpmRzFhOWV3ZE9sU3BLU2tZUGp3NFpneVpZckt2aXFPam81WXVuUXA1czZkaTZWTGwrTGN1WE40KysyM1lXbHBXYUd1cTFldklpRWhBWUdCZ2NLeEhUdDJRQ2FUNFljZmZvQ3JxeXY4L2YwUkZCU0VTWk1tVmZyNXYvbm1td3JIdG0vZmpuUG56bUhldkhtUVNDUmEvQlJMSHZwMzd0eUpuVHQzWXRTb1VmRHo4NE5jTG9lRmhRVldybHlKSmsyYXdOM2RIUnMyYk1DeFk4ZlF0V3RYSVJDS1JDTDgvUFBQc0xPelUrbHhLY3ZZMkJqZmZ2dHRyUXk5dVhEaEF0TFQwOUc3ZCs4YTExVmVURXdNSWlNakVSSVNBcWxVaXREUVVJU0VoQWc5WFBmdTNjUHk1Y3ZSdkhsenZQZmVlMXJYdTIvZlBpUWxKYWtjMjdwMXE4cjcxcTFiYSt6cEtIL2N6YzBOTjIvZUZONGJHUmxoOWVyVlFzL1F3NGNQaFQvYnp6c0dDcUwvYisvZTQycSsvemlBdnpyZFR2ZDBRWExwWG02UlM4dXQzMmhoK3lVbXpJeFp4c2JJTU14OXpHOHVLZk5nSGt3MlA5ZU14bFF1YmVUU0lxbG9LbHVoYUVxVExpcWxPcDNmSHozNi9qcWRjN3A4MmRpOG5uL3h2WjFQSjQvdCsvcCtQKy8zaDRpb0FTMHRMWXdaTXdZSkNRbElTRWdRWFJUdDd1N2VhREZ0VStyZVVKaWJtNHUrQmdEMDdOa1R4c2JHT0hIaVJJc0RSVVZGQmVMaTRtQnJhd3RqWTJPa3BxWWlLU2tKczJiTkVtNEE2MVpmdDdLeVFsaFlHT0xpNG1CcGFZa2JOMjZnVFpzMitPeXp6OUMzYjErMW4xRlNVb0s5ZS9maTVNbVQwTlhWeGZ6NTh4V2UxdGRuWm1hR0RSczJZUHYyN2ZqeHh4K1JtSmlJTjk5OEU3Nit2Z3JUVGc0ZlBnemcvM1BvSHo1OGlJaUlDUFR2M3g4ZE8zWnMwWGZRY0NvUUFPR212V2ZQbmkxYU5WNVBUdy8zNzkvSHUrKytLMXhuMGFKRkNBd01SSGw1T1ZhdFdvV0VoQVE0T2pyaXhJa1RzTEt5d3FoUm96Qmp4Z3hVVlZVaE5qWldiYUNvUDY2blZWZmczYkIrNTlHalI0MFdYVDk2OUVocDIzZmZmUWVKUklJdnZ2Z0N3NFlOdzhPSEQzSHk1RW5NbkRrVDQ4ZVBSMUZSRWNMQ3d0QzNiMTlFUkVUZzZOR2owTkxTd29BQkExQmVYbzUzMzMwWGt5Wk5BZ0I4K2VXWENoMjZmSHg4WUdwcWluMzc5aW04ZGZycXE2K1FrSkFnMUtrQXdDZWZmS0wwVUtDa3BFU2hDVU9yVnEyRWZ6UGR1blZEWkdRa25qeDVBbDFkWFFEL24yWUdBRWxKU1FBQU56YzN0ZC9IeTRLQmdvaUlTQVdKUkFKM2QzZTR1cnJpenAwN0tDNHVidkUxcksydG4yb016eXBRYUdscFlmRGd3VGgyN0JpeXNySmdZMlBUN0hQUG56K1Bpb29LNGVsdDE2NWRFUklTb2pTbWh3OGZ3dERRRUthbXBzalB6eGZlcnZUcTFRc0dCZ2FReVdRcTMwNkVoNGNMbll4Njl1eUphOWV1SVNnb0NFRkJRVTJPclYrL2Zzakl5TUQrL2Z2eC9mZmZZL1hxMWVqY3VUUFMwOU9GbTcwNjI3WnRRM1YxTlNaTW1ORHNuNzB4ZVhsNWtFcWxMUW9UQU5DdVhUdWw0bVlqSXlPTUdERUNnWUdCS0M0dXh2VHAwK0hqNDROdnYvMFdPM2Z1UkZaV0ZtYk1tSUdBZ0FDbGJrSUJBUUhJek13VS9xNXVhbEZMWkdSazRPclZxeXIzaFllSEszV1Rhb3FCZ1FHaW9xSnc2ZElsakJrelJ2aDNYV2ZxMUtsbzE2NGQ1czJiaDRjUEg4TFQweFArL3Y0d05UWEY3Tm16MGJGalJ5eGN1QkFBTUdUSUVEZzZPZ3BoZi9yMDZjSWJvckt5TWtpbFVtaHFhcUtpb2tJSUFYVXFLeXRoWW1LQzh2Snl5T1Z5Nk92ckMyKzY2bXpmdmwyb0dlblZxeGVPSGoyS2hJUUVEQmd3UU9ubmlvMk5oWm1aR2V6czdGcjBmZndUTVZBUUVUMEZUVTFOdFRkSzlQUmVoTzlXS3BYQzJkbjV1WHgyWGJlcHVYUG50dmpjdlh2M29sV3JWc0xmaHc0ZGltUEhqdUhVcVZNdDZ0WVRGUlVGWTJOakRCbzBTTmhtYm02T3g0OGY0OGFORzBoTlRVVmlZaUp1M2JvRkFIQjJkc2FrU1pOZ2FtcUtFeWRPSUNvcUNpZFBuaFMreDA2ZE9zSGEyaHJtNXVabzI3YXQwTll6SUNBQXc0WU53K25UcDVzOU5oY1hGMWhZV09ENzc3L0hyNy8rQ2hjWEZ3QzE2MkpvYTJ1anFxb0tBSkNabVltNHVEajQrdnFpVTZkT0N0ZTRlL2V1eXVKc1BUMDllSGg0cVB6Y2lvb0szTDE3RjlYVjFjMmE3bkxnd0FFWUd4dXIzSmVibTR0dnZ2a0djWEZ4c0xDd3dCZGZmQ0hVZkV5Wk1nVldWbGJZc1dNSHJsKy9qbW5UcGltTnljZkhCNFdGaFFDZ1ZBd3QxcDQ5ZTlUdXExK1VuWkdSZ2JsejV5SW9LRWo0N2xVVlpaZVZsV0hmdm4zbzI3Y3ZuSjJkaGJvRXVWeU95NWN2WS8vKy9jak16SVNibXh1V0xWc0dCd2NIbkQ1OUdyMTY5Y0w0OGVPeFljTUdiTjI2RlFFQkFlalJvd2Q2OU9pQlI0OGVJU0VoUWVINzM3dDNMMzc5OVZkczJyUUpwYVdsME5mWFZ4aEhYYUgyMUtsVDRldnJpN2ZlZWd0anhvekI0TUdEOGR0dnYrSFlzV01LeDd1NnVzTEl5QWhuenB4UkNoUVBIanhBY25JeWZIeDhGS2JsdmF3WUtJaUlub0pVS2tWcGFTbE1URXllOTFEK2tVcExTNkducC9lOGgvSGM5TzNiVisyTnFEcFJVVkY0OE9DQlV0ZVpUcDA2d2Q3ZUh1ZlBuOGZVcVZPYk5UVW1JeU1ENmVucEdEdDJyTkRTYzh1V0xVaEpTVUZPVGc3a2NqbTB0YlhSdVhObnZQLysrN0N3c0VCMmRqWThQRHhnYkd3TWQzZDNQSHIwQ1BIeDhVaEtTa0phV2hxU2s1T0Y2d2NFQkFqZG9lcW1ralFzNm02T2Q5NTVSL2h6VEV3TWtwT1RNV25TSktFZzE5YldGZ3NYTGtTZlBuMlV6bzJQajBkOGZMelNkaXNySzdXQklqTXpFOVhWMWJDd3NHaDBMWVRqeDQ4akx5OVA2Y1lXcUYwb0xTd3NETkhSMFpESlpIQnhjY0hVcVZOaGFHaW9NS1dvZS9mdW1EZHZIcjcrK212ODV6Ly9nYU9qSTN4OWZURmd3QURvNk9nb2ROWjZGb0VpTmpZV1Y2OWVSZCsrZlJXZTNBTzE3VzNOek13YVBkL1B6dzhqUm94UTJIYjgrSEdVbEpUZy9mZmZWOWcrYytaTVpHZG5vM2Z2M3BnNWM2WVFTaW9ySzdGNTgyYjQrdnBpNnRTcHlNN09SbWhvS0Z4ZFhkWFdkRlJVVk9EczJiUEM3Nk80dUZoaGVsTGRkZlgxOWRHM2IxK2NQMzhlYjczMUZycDI3UXFnOXVGUXcwQ2hxYW1KSVVPR0lEdzhITG01dWJDeXNoTDJoWWVIbzZhbTVwa1ZyZi9kTVZBUUVUMEZjM056NU9Ua01GRDhTWEp5Y3BxOGdma25jM056YS9IODdJc1hMNktvcUVobEFibW5weWQyN2RxRnk1Y3ZxNXpDMFZCNGVEaTB0TFFVQ3NLZG5aMVJWbFlHYjI5dk9EazV3Y1hGUmZpc2d3Y1A0c0NCQXdyckh4Z2JHK08xMTE0VGdrSkJRUUh1M3IyTC9QeDhZVnZERzcrbjhmUFBQOFBCd1FGK2ZuNEtIWDQ4UFQxVkh0K2NvdXlHNmhZM2MzUjBiTFJUMHRtelo2R3JxNnNRM3BLVGszSDA2RkVrSmlaQ0xwZkQzZDBkWGw1ZVdMdDJMZWJQbjkvbzU4NmRPeGQ3OSs1RmNIQXd0bTdkQ245Ly82Y3ExbGZseXBVckdEUm9FRnhkWFlWQVVSZHdkSFIwVUZwYWl0TFNVZ0MxUmNsQTdkTjZRME5EaGVzVUZoYkN6TXdNK3ZyNkdEZHVIRjU5OVZYazVPVGcwS0ZEdUhqeElvRC9MMXhZZjhxUVRDYkRUei85aEpxYUdxRjJaY0tFQ2JDMnRsYjdPd1JxcCtZOWZ2eFlDRmozNzk5WHFwV3ByS3lFam80T1BEdzhjUHIwYWR5K2Zidko2VW8rUGo2SWlJakEvdjM3aGQ5UFFVRUJUcHc0Z1I0OWVyUm8rdUEvR1FNRkVkRlRzTGEyUmxKU0Vnb0xDeFdtbDlEVEt5d3NSSDUrdnRDZWtacW5yS3hNNmVhdXpzQ0JBN0ZyMXk2VlV6Z2F5cy9QUjB4TURBWU9IQ2dzYkFiVVRwM3EyYk1ucmw2OWl0emNYSVd1T3NuSnlkRFMwc0xQUC8rczlycFNxVlR0VTJZeDNYSjhmWDN4d1FjZkNIOGZOMjRjOVBYMS85UkZ4dW82L3pTMXdON2p4NDlWL2k1KytlVVhlSGw1WWRTb1VjSU5hZjIycVBuNStaREpaR2pUcG8zU3VZTUdEY0w1OCtkeDd0eTVSbSt3eFJvMWFoUXNMQ3dRRXhNamJHdHFpdHo2OWV0VmJ2L2trMDlnYW1xSzgrZlA0OHFWS3lndUxvYWhvU0ZHang2TjY5ZXY0L3IxNjVnOWU3YktjKzNzN0lTR0Job2FHbXFMOUlIYUVITDQ4R0c4OHNvcnNMQ3dRR0ZoSVVwS1NwUmFQbGRXVmtKWFZ4YzlldlNBVkNwRlRFeE1rNEhDeXNvS1hsNWUrT21ubnpCMDZGQzR1cm9pSkNRRVQ1NDh3Y1NKRXhzOTkyWENRRUZFOUJTMHRMVGc1T1NFbEpRVWRPdldqYUhpR1Nrc0xFUktTZ3Fjbkp5ZWV3M0ZYKzNXclZ0SVQwOFhkZTdycjcrTzB0SlN0VzkxMnJScEEyZG5aeng4K0xEUlZZYUIya1hocXF1clZhN1FmUHYyYld6WnNrWHR1WTN0YTlldVhhT3RTTHQzNzk2c3R5ZEFiUUZ0US9iMjlzMDZWeXk1WEk2NHVEZ0F0UjJlR2xOYVdxcDBVOXVqUnc4Y09IQUFVcWtVZCsvZXhkR2pSeFZhMndMQTBxVkwwYVZMRjN6ODhjY0syL2Z2MzQvS3lrcjQrL3ZEMjl1N3liR0txVUZTOWNTOTRSb1F4Y1hGQ0FnSVFLZE9uWEQxNmxVNE96dkR4TVFFSzFhc1VEcDM3OTY5T0gzNk5Nek56VEY1OG1UOCs5Ly9ocjYrUG1wcWFuRGp4ZzBVRkJSQUxwY0x4MnRvYU1ERXhBUmR1M1p0OXRqUG5qMkwrL2Z2QytHa2JuSEJoaDJxNmdxMXRiVzEwYXRYTDF5NmRBbVRKMDl1OHZxVEowL0dwVXVYc0hIalJyejU1cHVJaVluQjRNR0QwYmx6NTJhTjcyWEFRRUZFOUpSTVRVMkZVR0ZoWVlGMjdkckIwTkR3cGJzUmZsb3ltUXlscGFYSXljbEJmbjQrbkp5Y1ZLNHY4RTkzNWNvVjBYUGhodzRkaXJLeU1xWEM0L3FXTGwzYXJHbGtvMGVQUnMrZVBWWGVZSHA0ZUNqZFpCWVVGT0M5OTk3RG0yKytDWDkvZjVYWC9PaWpqNVE2N3pSa2EydmI3RGNWcWdKRlM0V0ZoU0VzTEV6bHZ2Lys5NzhLYjJlQTJ0OVBmbjQrMnJScDArZ05wVXdtUTFsWm1jb240SFZkaVdKaVloQWFHZ283T3p1RkZjM2QzZDF4NXN3WmhkV3hLeXNyY2Z6NGNXSE9mMVArK09NUHJGMjdGbXZYcm0zMk9obk5VVk5UZytEZ1lPanI2MlA4K1BHNGV2VXFKa3lZZ0kwYk55SXlNbExwZHpkOCtIRFkyTmlnZi8vK0N2OU5sRWdrd3M4eWVmSmtEQnMyVEhRSExsdGJXL2o1K2NIVjFSVUFFQjBkRFFCQ1RRWlFXNUJkVTFNamZCZisvdjVxcDlySlpESWNQMzVjcU1jd05UVkZRRUFBMXE1ZGk1Q1FFRmhZV0NpOEZTTUdDaUtpWjhMVTFCUzlldlhDdlh2M2NPUEdEWlNYbDBNbWt6M3ZZZjJ0YUdwcVFrOVBEMlptWnVqVnE5ZWZPbVhsUlRaNjlHaTg4Y1lib3M2dFd5VzRzVUx1bHRTa3RLUWRabWhvS09SeU9ieTh2TlFlVTFwYXFuU0Qvcnk1dTdzcmRMQ3FyK0VOcDB3bUUrb3lSbzBhMVdoM243cmZSV1AxVlg1K2ZvaUtpa0pJU0FpMmJOa2lYSyt1WFdsNmVycHdVL3pqanoraXBLUkVvUUJkbllTRUJBUUhCNk9xcWdvRkJRVm8xNjVkaytjMGgxd3V4OGFORzVHYW1pcGNINmh0Q3p0djNqeDgvdm5uME5QVFUvZzNZR2xwQ1V0TFM1dytmUnFiTm0xU0dkSWVQbndvMUdYVVY5ZEZhdFdxVlkxT2ZiUzN0eGZlVEdWbFpTRXhNUkgyOXZZS1U4WXFLaW9BL0QvTTFTK3dycSt3c0JCZmZmVVZNakl5RkFydTYxYk9ycXFxZ29tSmlWTDczcGZkeS9sZmF5S2lQNEdXbGhZNmRlclU2Tk5ob3FibzZPaUlYcEg3OXUzYkFQQ1h2OW1Kam83R3laTW40ZTN0clhiUnVKcWFHaFFWRmIxd0RRdzZkdXpZNkVKeDlZV0doaUl6TXhQdDI3Zkg4T0hER3oyMmJxMkZ4cVpCU3FWU3ZQMzIyOWk2ZFNzdVhyd29UUFhxM0xrek5EVTFjZTNhTmJpNHVLQzZ1aHBoWVdFWU9IQ2cyaUxndXB2N3VMZzRuRHAxQ25aMmRsaTRjT0V6Q3hNVkZSVUlDZ3JDbFN0WHNHVEpFdGpZMkNBakkwUFkzN3QzYi9qNysrUExMNzlFWm1ZbUprK2VMSFFHKzZ2STVYSjgvZlhYa012bFNtOUs2Z0tGdXE1eDVlWGxBSUJWcTFaQlcxc2JTNVlzRWZhRmg0ZmptMisrZ1ZRcXhZQUJBM0R1M0RuTW5Uc1hjK2ZPVlhpejlESmpvQ0FpSXZxSHFGdU1ySDZvZmZMa0NRb0tDdFNlVTFGUm9WQllyVzVibmZwUGRtdHFhbkRvMENIczM3OGZqbzZPK1BEREQ5Vit6dSsvLzQ2YW1ocWxtb0svaStqb2FIejMzWGZRMGRIQi9QbnptN3hadm56NU1vQ21GemYwOXZiR29VT0hrSldWSlFRS3FWU0s5OTkvSDkyN2R3Y0FuRHAxQ2dVRkJZMituYmgyN1JxQTJpZnNyNy8rT2o3NDRBT1ZZNnlxcWtKaFlXR0xGdVJMUzB2RDVzMmJrWmVYaDRVTEYrS1ZWMTVSZWR5b1VhTWdrVWdRRWhLQ3VMZzRmUHJwcDNCMGRHejI1enl0L2Z2MzQvcjE2N0MydGxZS2lYV2RxaHEyVTY1ejZkSWxBRUQ3OXUyeGRPbFNXRnBhNHY3OSs5aTJiUnNTRXhQUnVuVnJyRml4QWpZMk5uQnhjY0hPblR1eGRPbFNEQmt5QkJNblRrVHIxcTMvM0IvdUJjZEFRVVJFOURlU2w1ZUhFeWRPd05EUUVBWUdCdERWMVlWRUlzSHQyN2NSRVJFQkxTMHRoZlVUa3BPVDhmbm5uNnU5WGx4Y25GQmszTmkyT3BHUmtaREw1YmgwNlJMMjc5K1BPM2Z1b0UrZlBsaXdZSUV3blNRdExVMVlDME5mWHgrUEh6L0d3WU1IQWFESko3cGlWbUwrczBWRVJHREhqaDJRU0NSWXNHQUJIQndjRlBhdlhic1dUNTQ4UWF0V3JXQmdZSUNpb2lKY3VIQUJPam82Nk5ldm45TDF6cDQ5S3l6b0I5UjJxdExYMTBkVVZKU3dUVmRYRitucDZVaFBUOGZCZ3dmUnZuMTdwS2FtSWpVMVZUaW0vaG9VZVhsNWtFZ2tDQWdJVUNqWWpvMk54Wmt6WjRRcE83ZHUzVkpiMjZGS2JtNHVsaTVkQ2hNVEU2eFpzNmJKUW1SZlgxOTA2TkFCMjdadFV6bTk3ZXpac3lvN1g5MjVjd2NuVDU1VTJGYlhsclk1amgwN2hvTUhEd3JmZ1phV0ZrSkNRbEJkWFEwTkRRMWN2SGdSR2hvYWFnUE9xNisrQ3JsY2prV0xGcUcwdEJRN2QrN0U4ZVBIVVZWVkJROFBEOHlaTTBjWXQ0K1BEMXhjWExCeDQwWkVSMGZqd29VTDhQVDB4T2pSbzEvYU5ySU1GRVJFUkg4alJrWkdPSExraUVKbm5EcW1wcWFZTW1XS3dsc0FKeWNubGQxM3hFcExTME5nWUNEeTgvTmhZV0dCT1hQbUtDMUdkL1BtVGV6WXNVTmhtMFFpZ1orZlg1T0J3czNOcmRFdVVQVnQyclNwWllNWElTc3JDenQzN29TZW5wN2F4ZkYwZFhWeDZkSWxoYzVaYmR1MnhZY2ZmZ2h6YzNPbDQzZnMyQ0hVV0RSWFVWR1JVdmVzK29IQ3g4Y0hibTV1U205RXBGS3B3c0o5RW9rRXRyYTJDQWdJYU5ibldsbFpZZFdxVmJDM3QxZjdkTDhoTnpjM2JOKytYZVZia04yN2Q2czhKems1V1dIUnc1YVF5K1ZDbTF0L2YzOWhwZkg4L0h6RXhzWUNxSzBkQ2dnSVVQdUdiTkNnUVVJdHpZNGRPL0R6enovRDNOd2NVNmRPVlZsajQrRGdnTTJiTitPSEgzN0E0Y09IY2ZIaVJmajUrWWthL3o4QkF3VVJFZEhmaUw2K1BuYnQyb1dxcWlySVpETElaRExJNVhMbzYrdkQwdEpTcVZEWTFOUlU2T2YvTE1oa012VHAwd2RkdW5TQnA2ZW55dUo1THk4dk9EazVvYnE2R3RYVjFkRFMwa0tIRGgyYXJKL28xYXNYK3ZYcjErelZzcTljdWRMb2szWXZMeStsdHdrdDJRL1V0bEZkdUhBaEhCd2NWSzRMQVFEejVzM0R2SG56VUZsWmljcktTa2drRXBXclk5Y0pEUTF0OURQRlVqVzlxbmZ2M2tvZHVackR4c1pHS0VxdTY1N1VrSkdSRVFZTkdxVHk5OW93VE5SZjNMQzVNak16c1h6NThpYW5sMmxvYUdEeDRzVTRkKzZjUWd2ZXhZc1hDOEc3c1FMNmhtYk5tb1V1WGJwZytQRGhqZFl6YVdscFljeVlNUmcrZkRpeXM3TmY2dm81allxS0N1VkhIRVJFUkMrcHI3NzZDdTd1N3MvMEpweUk2SjlDS3BVcXBiUG1WK1FRRVJFUkVSRTF3RUJCUkVSRVJFU2lNVkFRRVJFUkVaRm9EQlJFUkVSRVJDUWFBd1VSRVJFUkVZbkdRRUZFUkVSRVJLSXhVQkFSRVJFUmtXZ01GRVJFUkVSRUpCb0RCUkVSRVJFUmljWkFRVVJFUkVSRW9qRlFFQkVSRVJHUmFBd1VSRVJFUkVRa0dnTUZFUkVSRVJHSnhrQkJSRVJFUkVTaU1WQVFFUkVSRVpGb0RCUkVSRVJFUkNRYUF3VVJFUkVSRVluR1FFRkVSRVJFUktJeFVCQVJFUkVSa1dnTUZFUkVSRVJFSkJvREJSRVJFUkVSaWNaQVFVUkVSRVJFb2pGUUVCRVJFUkdSYUF3VVJFUkVSRVFrR2dNRkVSRVJFUkdKeGtCQlJFUkVSRVNpTVZBUUVSRVJFWkZvREJSRVJFUkVSQ1FhQXdVUkVSRVJFWW5HUUVGRVJFUkVSS0l4VUJBUkVSRVJrV2dNRkVSRVJFUkVKQm9EQlJFUkVSRVJpY1pBUVVSRVJFUkVvakZRRUJFUkVSR1JhQXdVUkVSRVJFUWtHZ01GRVJGUkEzSzUvSGtQUWJTbFM1Y2lQRHhjN2Y2Y25CeFVWbGFxM1Y5VVZJVGMzRnpSbjE5ZVhvN2s1T1FXblZOWldZbnk4dkpHajdsMTZ4YVdMVnVHQnc4ZWlCNGJFZjA1R0NpSWlJanEwZGJXUm5GeDhmTWVobWpKeWNuSXpzNVd1My9seXBXWU8zZXUydjA3ZCs3RXRHblRSSDkrY0hBd1ZxeFlnY3pNekdhZkV4UVVoUG56NXlNdkwwL3RNWnFhbWtoTFM4T2FOV3RRWFYwdGVueEU5T3hwUGU4QkVCRVJ2VWphdG0yTC9Qejg1enFHWThlT3FkMW5hV21KL3YzN2k3cHVkblkyY25KeThOWmJiNGtkV3BQZWZmZGR4TWZISXlRa0JHdldyR25XT1g1K2ZsaTFhaFhtelp1SDVjdVh3OWJXRmtWRlJRckg2T25wWWNTSUVZaUxpOFBObXpmUnFsVXJwZXUwYnQwYUdob2F6K1RuSUtMbVk2QWdJaUtxcDF1M2JqaDU4aVJ1M3J3SkJ3ZUg1ektHa0pBUXRmdDY5dXdwT2xCY3VuUUpBTkM5ZTNlbDBHUm9hQWlwVk5ya05XSmlZcHFjZHRTMmJWdElwVkljT1hLazBlTkdqeDROQUhCMmRrWmdZQ0NXTEZtQ3RXdlhZc3FVS2Rpd1lZUGE4K2JQbjY5eSs1RWpSNkNqbzlQRVQwQkV6eG9EQlJFUlVUMzI5dlp3ZEhURXVYUG5ZR0ppQWt0THk3OThER0ZoWVNxMysvdjd3OFRFQkRrNU9iaDc5NjdhOC9QeThoQVhGd2NBOFBEd0FGQmJGL0xUVHo4QkFKWXRXNlowenJScDB6Qnk1TWdteDNiOCtIR2twS1EwZVZ4T1RnN2k0K01iUGFZdVVBQkErL2J0c1g3OWVsUlVWTURjM0J4cjE2NFY5bDIrZkJrWExsekFtREZqWUd0cnEvWjYydHJhVFk2TGlKNDlCZ29pSXFJRy92V3ZmeUU4UEJ5SER4K0dtNXNiYkd4c1lHNXUvcGM5L1piTDVjakl5SUNycTZ1dzdmSGp4eWdwS1VHSERoMFFHeHVMM2J0M3F6MC9LU2tKU1VsSkFJREl5RWdBd0MrLy9JTGMzRno0K3ZyQ3pzNU9PUGJldlhzNGZQZ3dkSFYxbXpXMmRldldxUjJ6cXVsR05UVTFxSzZ1YnZTN0t5b3FncW1wS2F5c3JJUnQzYnQzQndCa1pXVWhLaW9LbHBhVzhQVDBoS21wS1FDZ29xSUNFUkVSR0RseUpOOUtFRDFuREJSRVJFUU5TS1ZTakJrekJna0pDVWhJU0VCaVlxS282N2k3dThQZDNiM0Y1eDA0Y0FBblRwekE1czJiWVcxdERRQzRmZnMyQU1EQndRRk9UazVxcnp0ejVrd01HalFJNDhlUFY5aCs5T2hSR0JvYTRyMzMzbE80QVQ5Nzlpd0FLTnpNQTdYRjNlM2J0NGU1dVhtVDQ5MjVjeWV5czdPeGFORWk2T25wS2V6YnNHRURjbkp5c0d6Wk1wVnZleUlqSTdGNzkyNTg5TkZIR0R4NHNNSytlL2Z1WWNXS0ZiQzJ0c2JubjM4T1kyTmpZZDl2di8yR1BYdjJJQ3NyQ3dzV0xHaHlqRVQwNTJHZ0lDSWlVa0Vpa2NEZDNSMnVycTY0YytlT3FNNVBkV0dncGNhUEg0K1ltQmdFQlFVaEtDZ0ltcHFhdUhIakJqUTBOTkM1YzJjWUdCakF5TWdJVlZWVktwL09HeG9hb2xPblRzTGZNekl5a0pDUWdMRmp4eW9kWDllTnFVT0hEZ3JiMTYxYkIwMU5UU3hac2dSZHVuUlJPOVp2di8wV1AvendBL3IzNzY5eUxFT0hEc1c2ZGVzd1o4NGNMRm15QkYyN2RsWFk3K0hoZ1RObnppQTRPQmhwYVduNDhNTVBvYVdsaGJTME5Ienh4UmR3ZEhURW9rV0xJSlZLVVZWVmhjcktTbFJWVmFGdDI3WVlQSGd3b3FPallXZG5CejgvdjZhL1dDTDZVekJRRUJFUk5VSXFsY0xaMmZrdi9Vd0RBd1BNbVRNSHk1Y3ZSMmhvS0NaT25JakV4RVE0T3p2RHdNQUFNcGtNQ3hjdWhKMmRIV2JPbk5uazlmYnQyd2NkSFIyVk5SSnBhV2xvM2JvMXpNek1GTFl2WDc0Y3ExZXZ4cElsU3pCanhnd01HelpNWWI5TUpzUFdyVnZ4NDQ4L1lzQ0FBVml3WUFFME5UV1ZydS9tNW9ZTkd6Wmc1Y3FWV0xwMEtXYk5tb1hYWG50TjJHOWhZWUgxNjljak9EZ1lwMDZkd3NDQkEyRnNiSXhQUC8wVWNya2NhV2xwbURCaEFxcXFxdFN1RDdKNzkyNDRPam9xVEJFam9yOE9Bd1VSRWRFTHFHZlBubmo5OWRkeDZOQWgyTnJhSWpVMUZlKzk5eDZBMmpVWm5KMmRFUkVSQVU5UFQ2SGVRSlc0dURna0ppWml6Smd4ME5iV1JtQmdJQ1pQbm93MmJkcWd1TGdZdi8zMkc3eTh2SlRPNjlLbEM0S0NndkRaWjU5aHk1WXR5TXJLd3JScDB5Q1JTRkJTVW9KMTY5WWhPVGtaUTRjT1JmZnUzWEgwNkZHTUhUdFc2VHBoWVdGSVQwL0h5cFVyRVJnWWlFMmJOdUgrL2Z1WU9IR2ljSXlPamc0V0xWcUVHemR1b0V1WExwREw1Umd5WkFoMGRYVmhZR0FBUFQwOVNLVlM2T25wS2Z4WktwVkNKcE5oOWVyVk9IVG9FQU1GMFhQQ2hlMklpSWhlVUZPbVRJR2xwU1hXcjE4UGlVU2lVR1B3emp2dndNVEVCRnUyYkdsMG9iYzllL2JBeU1nSVk4ZU94YSsvL29xNHVEak1uajBiOGZIeE9IdjJMT1J5T1FZTUdLRHlYR3RyYTJ6WXNBRzJ0cmFJaUlqQWdRTUhrSldWaGRtelp5TTVPUmtUSjA0VS9od2FHb3FDZ2dLRjh5c3FLdkRERHovZzk5OS9SNGNPSGJCKy9YcTR1TGpnNE1HRGlJNk9WamhXUTBORG1GcWxvYUdCT1hQbTRQNzkrN0MxdGNXNGNlUGc2K3VMbUpnWWFHaG9vRStmUGlncks4T1dMVnRnWldXRlRaczJZZlhxMVdLL1ppSjZTZ3dVUkVSRUx5aXBWSXJwMDZlanBxWUc5dmIyQ3RPU0RBd01NR25TSk9UazVPRDc3NzlYZTQyQkF3ZkMzOThmQmdZRzZOMjdOelp1M0FoalkyT3NYcjBhb2FHaE1ETXpRKy9ldmRXZTM2cFZLNnhidHc2REJnMkNyNjh2V3JkdURVdExTeXhldkZnby9CNDNiaHhxYW1xVTFzODRjdVFJaW9xS01HblNKR2hvYU1EQXdBQ3JWNi9HaEFrVGxBcXdzN096c1gzN2R0eS9meDlBN1pTcXBLUWtoVFV2a3BLU2hOVzBIejE2aEpzM2I2SzZ1aHJtNXVaYzBJN29PV0tnSUNJaWVvRWxKeWNEQU5MVDAzSDU4bVdGZmQ3ZTN1amN1Yk5TWjZYNlJvOGVEVzl2YitIdk5qWTIrUExMTDJGblo0ZXlzaktNR0RFQ0Vrbmp0d01HQmdiNDlOTlBZV3hzREgxOWZRUUdCaXE4MVdqWHJoMUdqaHlKbUpnWW5EOS9Ia0J0dTllNnRydjkrdlVUOS9YbUJnQUFCZU5KUkVGVWp0WFQwOE9FQ1JPVUFrQktTZ29pSXlQeCsrKy9Bd0RLeThzQm9ObnRiSW5vK1dFTkJSRVIwUXZxNXMyYmlJeU1SUC8rL1hIcjFpMXMzcndaVzdkdUZkWmlrRWdramE0b0RVRGw2dGZsNWVYSXpjMkZxYWtwUm93WThVekcrczQ3N3lBaElRR2JOMitHdnI0K1FrSkNvS3VyaTQ4Ly9yaFo1OSs0Y1FPYW1wcENGNmk2NlZQMVc4VVMwWXVKYnlpSWlJaGVRR1ZsWlZpL2ZqMTBkWFV4WThZTXpKNDlHOFhGeGRpOGVmTlRYYmU2dWhyQndjRjQvUGd4WnN5WW9USndpS0dqbzRObHk1WkJLcFZpMWFwVitPT1BQN0JreVJKWVdGZzA2L3hmZnZrRjl2YjJ3dHVXTzNmdUFBQmF0MjdkclBNdlhMaUE2OWV2aXhzOEVUMFZCZ29pSXFJWFRIVjFOZGFzV1lQYzNGek1uajBiclZxMVFvOGVQVEJzMkRERXg4Y2pLaXBLMUhYbGNqazJidHlJbEpRVWVIbDVxUzNHRnFPbXBnYlhybDFUS0JCUFNVbEJaV1ZsaytmbTVPUWdQejlmb1Z2VjVjdVhvYVdsQlJzYm0yWjkvcFVyVjdCdDI3WVdqNXVJbmg2blBCRVJFYjFBcXF1cmhaYXNvMGVQVnJqcG56SmxDaDQrZkFnSEJ3ZVY1OVlWTEd0cEtmL3Z2Ykt5RXNIQndZaU5qVVgzN3QweGE5YXNaekxlSjArZTROeTVjemh5NUFqdTNidUhUcDA2WWRHaVJUaCsvRGdPSERpQVU2ZE9ZZVRJa2ZEMjlsWTdmU2toSVFFQWhFQ1JucDZPbUpnWTlPdlhUKzBibElZMUdFVkZSYzFhMVp1SW5qMEdDaUlpb2hkSVFrSUM0dUxpNE9ucENYOS9mNFY5QmdZR1dMbHlwZkQzMU5SVUhENThHUHI2K3REVTFFUnFhaW9Bd05IUlVlRzhuSndjYk5pd0FSa1pHWEIxZGNXeVpjdWdyYTB0ZW94VlZWVklUazVHYkd3c1ltTmo4Zmp4WTFoWVdHREdqQmtZUG53NE5EVTE0ZWJtaHZqNGVPelpzd2U3ZHUzQ25qMTc0T3JxaWo1OStxQmJ0MjZ3c2JFUkZzS0xqNDhYVmdGUFNVbkJtalZyb0tPamcwbVRKcWtkUTkzVXFPVGtaRmhiV3lNakl3TkRoZ3dSL1RNUmtYZ01GRVJFUkM4UUR3OFBUSjgrSFcrODhVYVRyVkJOVEV5UW1KZ29yQ0J0YUdnSVgxOWZoWmFzRHg0OFFFQkFBSjQ4ZVFKdmIyL01uRGxUNVJ1TTV0cTllemNpSWlKUVVWRUJEUTBOZE8zYUZjT0hEOGZBZ1FPVnJ1dnU3bzYrZmZzaUtTa0pKMDZjUUdKaUlxNWV2UXFnZHVHODlldlhvNnFxQ3VucDZiQ3pzME41ZVRsV3JGZ0JEUTBOTEY2OEdPM2J0MWM3amg0OWVzREN3Z0pCUVVFQWFtczRHcmFpSmFLL2hrWkZSWVhxZGV5SmlJam9IMkhmdm4xd2NIQ0FoNGRIazhjR0JRWGgzTGx6aUl5TVZMay9LeXNMMjdadHd5dXZ2SUtCQXdjMnUyZ2FBRXBLU25EbHloVWtKU1hoN2JmZmhyVzFOWURhQXZUczdHeTR1TGdnT2pvYURnNE82Tml4WTVQWGUvTGtDZTdldlF1NVhBNHJLeXNZR1JrMWV5eEVKSTVVS2xWNjBzRkFRVVJFUkVSRXphSXFVTERMRXhFUkVSRVJpY1pBUVVSRVJFUkVvakZRRUJFUkVSR1JhQXdVUkVSRVJFUWtHZ01GRVJFUkVSR0p4a0JCUkVSRVJFU2lNVkFRRVJFUkVaRm9EQlJFUkVSRVJDUWFBd1VSRVJFUkVZbkdRRUZFUkVSRVJLSXhVQkFSRVJFUmtXZ01GRVJFUkVSRUpCb0RCUkVSRVJFUmljWkFRVVJFUkVSRW9qRlFFQkVSRVJHUmFBd1VSRVJFUkVRa0dnTUZFUkVSRVJHSnhrQkJSRVJFUkVTaU1WQVFFUkVSRVpGb0RCUkVSRVJFUkNRYUF3VVJFUkVSRVluR1FFRkVSRVJFUktJeFVCQVJFUkVSa1dnTUZFUkVSRVJFSkJvREJSRVJFUkVSaWNaQVFVUkVSRVJFb2pGUUVCRVJFUkdSYUF3VVJFUkVSRVFrR2dNRkVSRVJFUkdKeGtCQlJFUkVSRVNpTVZBUUVSRVJFWkZvREJSRVJFUkVSQ1FhQXdVUkVSRVJFWW5HUUVGRVJFUkVSS0l4VUJBUkVSRVJrV2dNRkVSRVJFUkVKQm9EQlJFUkVSRVJpY1pBUVVSRVJFUkVvakZRRUJFUkVSR1JhQXdVUkVSRVJFUWtHZ01GRVJFUkVSR0p4a0JCUkVSRVJFU2lNVkFRRVJFUkVaRm9EQlJFUkVSRVJDUWFBd1VSRVJFUkVZbkdRRUZFUkVSRVJLSXhVQkFSRVJFUmtXZ01GRVJFUkVSRUpCb0RCUkVSRVJFUmljWkFRVVJFUkVSRW9qRlFFQkVSRVJHUmFBd1VSRVJFUkVRa0dnTUZFUkVSRVJHSnhrQkJSRVJFUkVSRVJFUkVSRVJFUkVSRVJFUkVSRVJFUkVSRVJFUkVSRVRVaVA4Qk5ZQUNlWWQ2cVhjQUFBQUFTVVZPUks1Q1lJST0iLAoJIlRoZW1lIiA6ICIiLAoJIlR5cGUiIDogIm1pbmQiLAoJIlZlcnNpb24iIDogIjgiCn0K"/>
    </extobj>
    <extobj name="C9F754DE-2CAD-44b6-B708-469DEB6407EB-2">
      <extobjdata type="C9F754DE-2CAD-44b6-B708-469DEB6407EB" data="ewoJIkZpbGVJZCIgOiAiMTc1NTc5ODU4NTY3IiwKCSJHcm91cElkIiA6ICI3MzE0Njc1MjEiLAoJIkltYWdlIiA6ICJpVkJPUncwS0dnb0FBQUFOU1VoRVVnQUFBdGtBQUFNQ0NBWUFBQUM4dzlyR0FBQUFDWEJJV1hNQUFBc1RBQUFMRXdFQW1wd1lBQUFnQUVsRVFWUjRuT3pkZVhpVTFkMy84Yy9zQ1puRUJFaGtDV3NrZ095b29HSzFpbEJCYWtXbFd0UkhnWUs3V0xWVWxMYlcrdnlxTFYzQXFsVUwxcXE0Qys0clZnVlVGaVhzc2dnRUNJUkE5a25DclBmdkR6cnpKR2FiSkhlWUxPL1hkWG1aM01zNTM4bEE4c25oM09kWURNTXdCQUFBQUtEUkxCYUxwZkxuMWxnVkFnQUFBTFJWaEd3QUFBREFaSVJzQUFBQXdHU0ViQUFBQU1Ca2hHd0FBQURBWklSc0FBQUF3R1NFYkFBQUFNQmtoR3dBQUFEQVpJUnNBQUFBd0dTRWJBQUFBTUJraEd3QUFBREFaSVJzQUFBQXdHU0ViQUFBQU1Ca2hHd0FBQURBWklSc0FBQUF3R1NFYkFBQUFNQmtoR3dBQUFEQVpJUnNBQUFBd0dTRWJBQUFBTUJraEd3QUFBREFaSVJzQUFBQXdHU0ViQUFBQU1Ca2hHd0FBQURBWklSc0FBQUF3R1NFYkFBQUFNQmtoR3dBQUFEQVpJUnNBQUFBd0dTRWJBQUFBTUJraEd3QUFBREFaSVJzQUFBQXdHU0ViQUFBQU1Ca2hHd0FBQURBWklSc0FBQUF3R1NFYkFBQUFNQmtoR3dBQUFEQVpJUnNBQUFBd0dTRWJBQUFBTUJraEd3QUFBREFaSVJzQUFBQXdHU0ViQUFBQU1Ca2hHd0FBQURBWklSc0FBQUF3R1NFYkFBQUFNQmtoR3dBQUFEQVpJUnNBQUFBd0dTRWJBQUFBTUJraEd3QUFBREFaSVJzQUFBQXdHU0ViQUFBQU1Ca2hHd0FBQURBWklSc0FBQUF3R1NFYkFBQUFNQmtoR3dBQUFEQVpJUnNBQUFBd0dTRWJBQUFBTUJraEd3QUFBREFaSVJzQUFBQXdHU0ViQUFBQU1Ca2hHd0FBQURBWklSc0FBQUF3R1NFYkFBQUFNQmtoR3dBQUJxZ3JLeE14Y1hGc1M0RFFBdEh5QVlBSUVwWldWbTY5OTU3OWN3eno4UzZGQUF0bkQzV0JRQUFFSTN3NkxIVDZaVFZhcFhWMnJoeElydmRMb3ZGMHFoN08zVG9vSktTRXExZnYxNGJObXpRc0dIREd0VU9nTGFQa0EwQWFCVWVmL3h4YmQrK3ZjbnQzSGZmZlRybGxGTWFkVzltWnFaR2p4NnQxYXRYNjhVWFg5VGd3WU5sczltYVhCT0F0b2VRRFFCb0ZheFdxNXhPWjVXUjdJYU1TQmNXRmtxU0hBNUhrK3I0eVU5K29qVnIxaWd1TGs0RkJRVktUVTF0VW5zQTJpYUxZUmhHcklzQUFNU09wN1JVbjN6OGdiWnUycVNDZ253MXg0K0ZjUmROMVBnSkY1dmVia05NbXpaTmt2VGdndytxZS9mdTFjNzdmRDRGQWdFNW5VN1piTFk2QS96MjdkdVZtWmxaNXpXaFVFakJZRkJlcjFmeDhmR01lQU50bk9WNzN4QVl5UWFBZG16VGhpeTk5dElMQ2dRQzZ0bTd0d1lOR1NwWFhKenAvV1QweXpTOXpjYXFiUzczaWhVcjlOeHp6elZMbi9QbXpWTkdSa2F6dEEyZ1pTSmtBMEE3dFdsRGx2NjkrQ2tOSFQ1U2wwMjVVZ2x1ZDZ4TGlpbTczYTZrcENTNVhDNVpMSllxWVR3dkwwK2hVRWhwYVdrTmV1QXlQSkxkMkljMEFiUmVoR3dBYUljOHBhVjY3ZVVYTkhUNFNGMDdiVWFzeTJrUnpqdnZQSjEzM25rMW5ydjExbHRWVmxhbXVYUG5Lams1K1FSWEJxQTE0bGRyQUdpSFB2bjRBd1g4QVYwMjVjcFlsOUlxQklOQlNjZEh1d0VnR255M0FJQjJhT3VtVGVyWnUzZXJtaUp5OU9oUi9lNTN2NHRKMzRGQVFGTFRWeVlCMEg0UXNnR2dIU29veU5lZ0lVTmpYVWFEMk8xMmVUeWVKcmZUME5WVEFvRUFJUnRBZ3hHeUFhQWRNZ3lqV1ZZUmFVNlZBKzdUVHovZDRQdkRTL2lGUXFFRzNWZGVYaDc1ZU1hTTZPZXYzMzc3N1JveFlrU0QrZ0xRZGhDeUFRQ3RnbGtyZFBqOS9nWmRIOTdFeG1xMUtpMHRyZDdyRHg4K0xNTXcxTGx6NTBiVkI2QnRJR1FEQUZxRnBvYnNzODQ2UzVJVUh4L2ZvUHNPSERnZ1NlcmJ0Ni91dSsrK09xOE5Cb09hT1hPbUpMRUtDZERPRWJJQkFPM0NyRm16R25YZnZuMzdKRW05ZS9ldTk5cVNraElaaGlHTHhTSjNLM3FvRklENVdNSVBBSUJhR0lhaHI3LytXcEtpMnJHeHVMaFlrblRTU1NmVnVlVTZnTGFQa0EwQVFDMjJidDJxL1B4OE9Sd09EUjgrdk43cnd5RTdKU1dsdVVzRDBNSVJzZ0VBN2NxNmRldjAwa3N2NmZEaHczVmVaeGlHbGk1ZEtra2FPWEtrNHFKWWphV2twRVNTMUxGang2WVhDcUJWSTJRREFOcVZ2WHYzNnYzMzM5Yzk5OXlqZ3djUDFucmR5cFVyOWQxMzM4bHF0ZXJTU3krTnFtMUdzZ0dFRWJJQkFLMU9RemVVcVd6anhvMlNwTFMwTkhYcjFxM0dhN0t6cy9YY2M4OUprc2FQSDY4dVhicEUxZmFSSTBja0ViSUJzTG9JQUtDVnFQd2c0VnR2dmFWaHc0Ykpack1wUGo1ZWNYRnhjamdjc3Rsc3NscXRNZ3hEb1ZCSWdVQkFYcTlYRlJVVk9uYnNtRmF2WHEzOSsvZExrczQvLy93YSs4bkx5OVBDaFF2bDgvblV2MzkvVFpreUphcjZEaDA2cExWcjEwcVNVbE5UbS9ocUFiUjJoR3dBUUt2Z2REcVZtcHFxSTBlT2FPblNwWkg1MG8zUnExY3ZqUjA3dHRyeDdPeHMvZld2ZjFWeGNiRzZkKyt1VzIrOXRkYjF1VGRzMktDc3JDejVmRDdsNStkcjE2NWRDZ2FEY2pnYzZ0Ky9mNk5yQTlBMkVMSUJBSzNHYmJmZHB2ZmVlMC9GeGNYeStYenkrLzN5Ky8wS0JBS1IwV3ZwK0tpMzFXcVYxV3FWM1c2WHcrR1EwK2xVZkh5OCt2WHJwd3N2dkxES051MlM5TzIzMzJyKy9Qa0tCb05LVDAvWG5EbHo2bHpydWtlUEh2cmIzLzVXNVZpblRwMTB6VFhYS0NrcHlmd1hENkJWSVdRREFGcU5IajE2TkhwVG1mb01HREJBTTJmTzFCZGZmS0ViYjd5eDNwMGhPM2JzcUhQUFBWZng4ZkhxMXEyYit2VHBvL1QwZE5iSEJpQ0prQTBBUU1UbzBhTTFldlRvcUsrZk5tMWFNMVlEb0RWamRSRUFBQURBWklSc0FBQUF3R1NFYkFBQUFNQmtoR3dBQUFEQVpJUnNBQUFBd0dTRWJBQUFBTUJraEd3QUFBREFaSVJzQUFBQXdHU0ViQUFBQU1Ca2hHd0FBQURBWklSc0FBQUF3R1NFYkFBQUFNQmtoR3dBQUFEQVpJUnNBQUFBd0dTRWJBQUFBTUJraEd3QUFBREFaSVJzQUFBQXdHU0ViQUFBQU1Ca2hHd0FBQURBWklSc0FBQUF3R1NFYkFBQUFNQmtoR3dBQUFEQVpJUnNBQUFBd0dTRWJBQUFBTUJraEd3QUFBREFaSVJzQUFBQXdHU0ViQUFBQU1Ca2hHd0FBQURBWklSc0FBQUF3R1NFYkFBQUFNQmtoR3dBQUFEQVpJUnNBQUFBd0dTRWJBQUFBTUJraEd3QUFBREFaSVJzQUFBQXdHU0ViQUFBQU1Ca2hHd0FBQURBWklSc0FBQUF3R1NFYkFBQUdxQ3NyRXpGeGNXeExnTkFDMmVQZFFFQUFKd0lSNDRjMGF1dnZpcEptajU5dWx3dVY0UGJ5TXJLMHROUFA2Mk1qQXpkZnZ2dFpwY0lvQTFoSkJzQTBDN1k3WGF0V2JOR2E5YXNrZFhhdUI5L0hUcDBVRWxKaWRhdlg2OE5HemFZWENHQXRvU1FEUUJvRitMaTRpSWYyKzJOKzRmY3pNeE1qUjQ5V3BMMDRvc3ZLaGdNbWxJYmdMYUhrQTBBYVBGOFBwKzhYcTlDb1pBTXcyaFVHNVdEdGNWaWFYUXRQL25KVDJTeFdCUVhGNmVDZ29KR3R3T2diV05PTmdCQVpXVWVmYnQxcXdyeWp6WTZ4TllsbzErbU1rN3AxK2o3MzMzM1hiM3h4aHQxWHRPL2YzL2RjODg5amU3RDUvTXBFQWpJNlhUS1pyUFZHc1M3ZHUycVgvM3FWOHJNekt3enJJZENJUVdEUVhtOVhzWEh4OHRtc3pXNk5nQ3REeUViQU5xeFlEQ281UisrcitVZnZxOVFLTlNzZlRVbFpDY2xKYWwzNzk1eXVWeXlXcTFWd20xcGFhbjI3OSt2OVBSMFZWUlV5R3ExeXVGdzFEbnYyakFNQllOQitmMStPUndPMmUxMnJWaXhRczg5OTF5amE2ekx2SG56bEpHUjBTeHRBMmlaQ05rQTBFNzVmWDQ5OHBjLzZkREJIUDF3N0RnTlBIV3d1blRyVm1YdWNrdHh3UVVYNklJTExxangzSWNmZnFnWFhuaEJQWHIwMElJRkM3UjkrL1o2MjVzK2ZYcms0eHR2dkZHalI0K1czVzVYVWxLU1hDNlhMQlpMbFpDZWw1ZW5VQ2lrdExTMEJqMDBHUjdKYnV5RGxnQmFMMEkyQUxSVDI3WnVscWUwVkxQdi9wVzZkVStQZFRtTnRuZnZYa2xTNzk2OXRXblRKblhwMGtVZE9uU0loT1V3d3pDMGJkczJTZExBZ1FNVkNBUWlVemtrNmJ6enp0TjU1NTFYWXgrMzNucXJ5c3JLTkhmdVhDVW5KemZ2Q3dMUUpoQ3lBYUNkT3B4N1NOZE9tOUZxQXZaTEw3MGtxOVdxS1ZPbVZEbWVuWjB0bDh1bEhqMTY2TlpiYjYzMWZyL2ZyMW16WmttUzVzeVowNkMrdzZ1SU5IWlZFZ0R0RDk4dEFLQ2RTbkFuYXVqd2tiRXVJeXA1ZVhuNjdMUFBWRkZSb1pOT09rbmp4NCtYSkJVVUZPamd3WU1hT0hCZ3MwN0pDQVFDa2lTSHc5RnNmUUJvVzVna0JnRHRWRkpTVXF4TGlGcGFXcHJ1dnZ0dXhjWEY2Y1VYWDlSWFgzMGxTZnI2NjY4bFNZTUdEWkowZkVXUDVjdVg2Nm1ubmpLdDcwQWdRTWdHMEdDTVpBTkFPeFdlaTl4YTlPM2JWM2ZjY1lmbXo1K3ZmLzd6bjBwTVRJeUU3S0ZEaDBvNlBpWGtqVGZlVUdscHFTNjQ0QUpUVnZRb0x5K1BmRHhqeG95bzc3djk5dHMxWXNTSUp2Y1BvSFZpSkJzQTJxc21iTWdTSy8zNzk5Y05OOXlnVUNpa1J4NTVSRHQyN0ZDWExsM1VvMGNQU1pMTDVkS2tTWk1rU1MrLy9MSXBmUllXRmtxU3JGYXJ1blRwVXU5LzRZY3RPM2Z1YkVyL0FGb25ScklCbU1wVFdxS2l3aUtWZVR6eSszM052dlp5YTNGODdXYW5FdHh1SmFja3k1M1llcVpxdERTbm4zNjZycmppQ3IzeXlpdVNwREZqeGxRNWY4RUZGK2pERHovVWpoMDd0R1hMbHNoVWtzWTZjT0NBcE9NajZmZmRkMStkMXdhRFFjMmNPVk9TV0lVRWFPY0kyUUJNNGZWNmRXQmZ0b0xCb0RwMjZxVFV0RFE1bkU3V0IvNnZVQ2drdjgrbjB0SVNIY3pKa2MyV3EvU2V2ZVJ5dVdKZFdxczBjdVJJdmZycXF6SU1RN3QyN2FweXptNjM2NElMTHRBcnI3eWlOOTk4czhraGU5KytmWktPTHhGWW41S1NFaG1HSVl2RklyZmIzYVIrQWJSdS9QUUQwR1JsSG8rKzI3RmR5U2tweWh3d1VKMVQwK1NLaXlOZ1YySzFXdVdLaTFQbjFEUmxEaGlvNUpRVWZiZGp1OG84bmxpWDFpb3RXYkpFaG1ISTZYUnF3NFlOK3VTVFQ2cWNQK2VjYzJTejJiUjM3MTRkT1hLazBmMFloaEdaOXgzTi9PN2k0bUpKMGtrbm5WVG5sdXNBMmo1K0FnSm9FcS9YcSt3OXU5V3pUeDkxNnB3YTYzSmFqVTZkVTlXelR4OWw3OWt0cjljYjYzSmFsWFhyMW1uVHBrM3EwYU9INXN5Wkk2dlZxcGRlZWttNXVibVJhNUtTa25UOTlkZnJ6My8rczFKVEcvL25jdXZXcmNyUHo1ZkQ0ZER3NGNQcnZUNGNzbE5TVWhyZEo0QzJnWkFOb0VrTzdNdld5VjI3eXUxT2pIVXByWTdibmFpVHUzYlZnWDNac1M2bDFUaHk1SWllZnZwcFdhMVdYWGZkZGNySXlOREVpUlBsOC9uMDFGTlBWWGtHNEp4enptblNsQTNETUxSMDZWSkp4NmVuUkxQZGZFbEppU1NwWThlT2plNFhRTnRBeUFiUWFKN1NFZ1dEUVVhd202QlQ1MVFGZzBGNVNrdGlYVXFMVjFaV3BrY2VlVVRsNWVXYVBIbHlaUHJHajMvOFk2V21wbXIzN3QxNi8vMzNUZXR2NWNxVit1Njc3MlMxV25YcHBaZEdkUThqMlFEQ0NOa0FHcTJvc0VnZE8zV0tkUm10WHNkT25WUlVXQlRyTWxxMHNySXl6WjgvWC92Mzc5ZnBwNSt1aXkrK09ITE82WFRxNnF1dmxpUjk4ODAzTWd5anlmMWxaMmZydWVlZWt5U05IejllWGJwMGllcSs4UHh2UWpZQVZoY0IwR2hsSG85UzA5SmlYVWFybDVpWXBQd2pSMk5kUm91Vms1T2poUXNYS2k4dlR3TUhEdFFOTjl4UTdhSENZY09HNldjLys1bCsrTU1mMXZyQVlYZ3FSMzBQSk9ibDVXbmh3b1h5K1h6cTM3Ky9wa3laRWxXZGh3NGQwdHExYXlXcFNmUEFBYlFOaEd3QWplYjMrK1J3T21OZFJxdm5jRHJsOS90aVhVYUxkZmp3WVpXVmxXbkFnQUdhUFh1MjdQYWFmM1NOSHorKzJqR1B4Nk8zM25wTEZSVVYycmx6cDZUakszL1VKanM3VzMvOTYxOVZYRnlzN3QyNzY5WmJiNjExbFp3Tkd6WW9LeXRMUHA5UCtmbjUyclZybDRMQm9Cd09oL3IzNzkrSVZ3cWdMU0ZrQTJpMFVDakVNbjBtc0ZxdGJOcFRoNUVqUnlvdExVMXBhV2x5TnZDWE9yZmJyZDI3ZDBmVzByYmI3Wm84ZVhLTjEzNzc3YmVhUDMrK2dzR2cwdFBUTldmT25Eb2ZuT3pSbzRmKzlyZS9WVG5XcVZNblhYUE5OVXBLWXJNaG9MMGpaQU1BV3J6MDlQUkczenRod2dUdDNMbFRmZnIwMGFCQmc1U1FrRkRqZFFNR0RORE1tVFAxeFJkZjZNWWJiMVI4Zkh5ZDdYYnMyRkhubm51dTR1UGoxYTFiTi9YcDAwZnA2ZW1zancxQUVpRWJBTkRHalJ3NVVpTkhqb3pxMnRHalIydjA2TkZSdHoxdDJyVEdsZ1dnamVQZmVRRUFBQUNURWJJQkFBQUFreEd5QVFBQUFKTVJzZ0VBQUFDVEViSUJBQUFBa3hHeUFiUjRabXlUWFpNbFM1Wm8zNzU5emRJMkFLQjlJMlFEYVBIdXUrOCtQZlRRUS9yZ2d3OU1hM1BYcmwxNisrMjM5ZHZmL2xhSERoMHlyVjBBQUNUV3lRYlFDaHc2ZEVoNzkrN1Y4T0hEVFdrdkdBeHEwYUpGa3FScnJybEdYYnQyclhKKzVzeVppb3VMazkxdXIzRkhTOE13RkF3RzVmVjZkZTIxMTJyTW1ER20xQVVBYURzSTJRQmF0S0tpSW5tOVhsa3NGcDE5OXRtbXRMbHMyVEpsWjJkcjFLaFJHanQyYkxYeng0NGRreVRaYkRiWmJMWnFPL2dGZzBFRmcwSDVmRDRGZzBGVGFnSUF0QzJFYkFBdFdtNXVyaVNwYjkrK1NrcEthbko3bXpkdjF1dXZ2NjZrcENSTm56Njl4bXVlZmZiWkp2Y0RBR2pmQ05rQVdveHJyNzIyMXBIaDc3NzdUbE9uVG8ycW5XZWZmVlkybTYzYThkemNYUDM5NzMrWFlSaWFPWE9tS2FFZEFJQ2FFTElCdEJnT2gwUEJZTERhSE9sb0hUcDBTRmFydGNhQVhWUlVwRC84NFE4cUtTblJoQWtUZE5wcHAwbVNkdXpZb2N6TXpDYlZEUURBOXhHeUFiUVlUcWRUeDQ0ZDAwTVBQU1NIdzlIZys2ZE9uVnJyZlM2WFN4MDZkTkRRb1VOMTlkVlhTNUt5c3JMMHh6LytVV2VkZFpabXpKaWhEaDA2TktsK0FBRENDTmxBS3hJS0dkcS9MMThGK1dVcUthbVE5NWcvcHZWMDZXSnVleld0NUdGV0cvSHg4YnI3N3JzVkh4OHZxOVdxUUNBUW1YdnRjcmtVSHg4dnd6Q3FQZVFZamNiZUJ3Qm91d2paUUN0dzZHQ1JQdjkwdTdadXpsRjVtVGZXNVVSY2UzMS9VOXN6STJUWEZYWTdkZW9VK2ZqTk45L1VvVU9IbEp5Y3JPdXV1MDRXaTBVUFAveXd0bXpaSW9mRFVlT1VrKzhMaFVJS0JBTHEwS0dESG52c3NTYlgvc3ZadHpTNWpZWTRtSFBnaFBZSEFPMEpJUnRvd2NvOFhyMzlacGErWHJOYmJuZWNoZzN2b1lHRHVpdjE1RVFsSnNiTDVZcnRYK0dONjc5cGxuYXZ1KzY2Wm1rM0xDY25SMis4OFlZazZZb3JycERMNVpKMFBLQ0hsKzJ6V3EzVkFudHhjYkVrNmFTVFRvb2NDMTlyaHJqNGVGUGFpY2F4aWdvbEpMaFBXSDhBME40UXNvRVc2bUJPa2Y3MXo4OTE3SmhmRi85a2hNYWMwMDkyUi8yanEyM0JPZWVjMDZqZyt2bm5uOWQ3amQvdjE2T1BQaXEvLy9oVW0vUFBQejl5YnM2Y09YWGVHMTdkWk9IQ2hZMmFNMTZmM3o4MDMvUTJhL1BMMmJmb3BPVGtFOVlmQUxRM2hHeWdCZHFYbmE5Ly9IMjUwdEtTZFBQdEZ5bzVwWDA5a0RkejVzeEdoZGo2UXJaaEdIcnl5U2UxZCsvZXlESG1VZ01BbWdNaEcyaGhTb29yOU13L1Y2aGJ0eFRkY01zRmNqamJ4K2oxaWJCa3lSS3RXclZLS1NrcEtpOHZsOWZiY3VhM0F3RGFGbk1tRWdJd2hXRklMejMvbFN3VzZib1pQeUJnbStpRER6N1FPKys4STR2Rm9wdHV1cWxacG5zQUFCREdTRGJRZ3V6NDlwQjJiTS9WdGRQR0tERXBMdGJseEV4elBQaDR4aGxuYU9uU3BicjAwa3MxZVBCZzA5c0hBS0F5UWpiUWduejAvbVoxVDAvUmtHRTlZMTFLVERYSGc0OGRPM2JVZ3c4K3FNNmRPemVsTkFBQW9rTElCbHFJb3FKeVplODlxc2xYbks3Mi9peGVjejM0U01BR0FKd296TWtHV29pdG0zTWtTYWNPNlI3alNnQUFRRk1Sc29FV0l1OXdpUkxjTGlVbnQ2L2wrZ0FBYUl1WUxnSzBFQ1hGRlVwS09uRTcvclZremIzakl3QUF6WTJRRGJRUVpXVmV4Y2M3WTExR1RJVkNJVWxOZS9BeDNFWjlBb0ZBcE05bytzckp5V2x3UFFDQTlvdVFEYlFrN2Z5QngyQXdLS2xwRHo1R0c3TERmZm45ZnJsY3JocXZDWVZDdXYvKysxVmNYS3lTa2hKSmtzdmxZbzF0QUVDOW1KTU5vTVV3WXdkR3Y5OWY3eldHWVVTdXErdDZxOVdxaXk2NlNFZU9ISkhYNjVYYjdkWTExMXpUNUJvQkFHMGZJOWtBV295cFU2ZEtrbXkyeHUxMGVmMzExMHM2SHFJdDlheURHTDYydmxIcGtTTkg2cmJiYmxONmVycTZkKy9lcUdrc0FJRDJoNUFOb01VWVAzNzhDYm5mWXJGRWZXMWNYSnpPT3V1c3BwUUZBR2lIR0pJQkFBQUFURWJJQmdBQUFFeEd5QWJRYUZhck5lclZQRkM3YUpjUkJBQzBIbnhYQjlCb0RvZFRmcDh2MW1XMGVuNmZUdzVIKzE0akhRRGFHa0kyZ0VaTGNMdFZXbG9TNnpKYXZkTFNFaVc0M2JFdUF3QmdJa0kyZ0VaTFRrbFdRWDUrck10bzlRcU81aXM1SlRuV1pRQUFURVRJQnRCbzdzUWsyV3cyNVI4OUV1dFNXcTM4bzBka3M5dmtUa3c2NFgwSC83dTFQQURBZklSc0FFMlMzck9YRGg4NkpJK25OTmFsdERxZTBsSWRQblJJNlQxN3hhVC8wbExlczhZd0RPT0U5N2Q2OVdydDNMa3pjcXlrcEtUQmRWUlVWQ2pRem4reE90SHZIZG8zUWphQUpuRzVYT3JWcDYvMjdkbkRpSFlENUI4OW9uMTc5NmhYbjc1eXVWd3hxYUc0cUVobEhrOU0rbTZzNWN1WDY5Ly8vbmRNYTlpelo0OW16WnFsdSs2NlM3dDM3MjcyL2l3V2k1NTg4a245NlU5L2tpVGw1dWJxZ1FjZTBLSkZpeHEwdXM5YmI3MmxYLzd5bDFxMmJKbDhkVHl3Zk9qUUlUMzAwRU5hdFdxVnZGNXZrK3R2U1U3MGU0ZjJqUjBmQVRSWmd0dXRqTXorT3JBdlcvbEhqNnBqcDA1S1RFeVN3K2xrYWJyL0NvVkM4dnQ4S2kwdFVVRit2bXcybXpJeSs4Y3NZRXVTMVdiVjY2KzhwR3VuelloWkRRMlJrNU9qNTU5L1hvWmhLREV4VVpNblQ0NmNDd1FDOG5xOWNqcWRzdGxzc2xnc3NsZ3N0YlpsR0lhQ3dhQjhQcCtjVHFmczl1aC9ITHBjTHZuOWZoVVVGT2lrazA1cTBtdUtsc1Boa04vdnIzSnMxYXBWOHZsOHV2SEdHK3Y5ZTFaZVhxNVBQLzFVRlJVVlNraElrTk5aKzJvMksxZXUxUGJ0MjFWVVZLVGh3NGRIL1dmVTYvWEtNQXc1SEE1WnJkWTZ2LzQxQ1lWQ2tmY2tJU0doUWZkR0t4YnZIZG92UWpZQVU3aGNMbVgweTVTbnRFUkZoVVhLUDNKVWZyK1BkYlQveTJxMXl1RndLc0h0VnJmdTNXTXlCL3Y3VGgwMFJCdldmNjFubnpaMDJaU3JXdndLSjkyN2Q5Y1ZWMXloVjE1NVJXKysrYWFTa3BJMGR1eFlTVkpXVnBZZWZmVFJSclY3eHgxM2FOaXdZVkZmSHhjWEYvbllmWUsrWmphYkxUTDYzS1ZMRjgyZE8xY1BQL3l3MXE1ZHE1NDllMnJTcEVsMTN2LzY2Nityb3FKQ2JyZGIyZG5aK3VjLy94azVGd3FGNVBmN2RjNDU1NmhmdjM3NnozLytJK240Q1BvLy92R1BLdTBFZzBGNXZWNmRmLzc1T3VlY2M2cWNlL0hGRi9YcHA1K2E4R3FscDU5KzJwUjJ2aThXN3gzYUwwSTJBRk81RTVOYVJJQkUvZEpPUGxuL00zMm1YbnY1QmYzaGdkK3FaNjllNnRxdHUxeVZnb2haTXZwbEt1T1VmazF1WitMRWlkcXpaNC9XclZ1bjU1OS9YdjM2OVZQUG5qMFZGeGVuOVBUMGFpUFpobUZveDQ0ZGtxVCsvZnRIMmdtRlFncUZRdkw1ZkZXQ1YwUFZOU0pzcHZCckNldlVxWlB1dlBOT0xWdTJUT1BIajYvejN1KysreTRTbkQwZWoxYXRXbFhqZFFNR0RORE9uVHRWVVZFaGw4dWw4dkp5YmR1MlRjRmdVSEZ4Y1hJNEhKRkFYbEpTODlLZEZvdWwwU1BaaG1Fb0VBaWNzSG5qSitxOVEvdEZ5QWFBZG16SXNPSHEwemRELy9uNFEyM1p2Rkc3ZHU1b3RvZkR6QWpaa2pSOStuVGw1dWJxaWl1dVVNK2VQU1ZKZ3djUDF1REJnNnRkNi9mN05XdldMRW5TUGZmY1kwci9sZjkxSmhnTU5taXFpU1FWRlJYcDE3Lyt0Vnd1bDJ3MlcxUlRxaW9xS2lSSmMrZk9yWFp1M3J4NTh2djk2dHk1cys2Nzc3NXFmZjM5NzM5WEtCVFNUVGZkcEZHalJ1bUxMNzdRVTA4OXBkTlBQMTIzM0hKTDVOcjkrL2ZyZDcvN25heFdxKzY5OTE3MTdObFRLMWFzME9MRmk5V2xTeGY5K3RlL3JyUFdhNis5VnRkZGQxMjBYNFphTmVmRGlVMTk3NENHNEU4WEFMUno3c1JFL1hqeTVmcng1TXRqWFVwVTR1UGpJMkV3RmlxUHRQcjkvZ1lITmNNd1ZGRlJvVkFvSkt2Vld1L3JNQXdqY20xNWVYbU41L3grZjdXSEZJdUxpelYvL253VkZSWHAzSFBQMWFoUm95UkpaNTk5dHY3em4vOW8zYnAxMnJadG13WU9IS2ppNG1JOThzZ2pDZ2FEbWpoeFl1U1hseC84NEFmNjZxdXZ0SFhyVnIzNzdydDFUa3N4Ni8xbzZBaDRRelQxdlFNYWdqOWRBSUJXSjVZUDFCWVZGVVUrOW5nOGlvK1BiOUQ5S1NrcFZlWkUxNmVzckV5MzNucXJrcE9UOWVjLy96bXFld3pEMEtKRmk1U1RrNlBldlh2cjBrc3ZsYy9uazhQaGtNVmkwZVRKazdWejUwNTE3ZHBWMHZINXlaZGRkcG0yYmR1bXl5K3Yrc3ZXejM3Mk02MVlzVUlqUm95SS9rVzJVRTE5NzRDR0lHUURBRnEwaW9vSzJlMTIyZTMyWmgzbGpGWmhZV0hrNDVLU0VxV21walpyZi9IeDhiSllMUEkwWUxsRmk4V2lPKzY0UTU5KytxbDY5ZXFsTysrOHM4YnJsaTFiVnUzWTU1OS9YdU8xSDM3NG9SWXZYdHdpM29QR090SHZIZG8zUWpZQW9FVmJzR0NCdG0vZlh1MzRva1dMcW94bysvMStiZHEwU1pJMFlzU0laZ3VEaHc0ZGlueThiOTgrWldSa05LcWRKVXVXVkp2K1VkblVxVlBWb1VNSFdhMVdKU1FreU9QeFJKWWNERHQ4K0xDY1RxZFNVbEtxM1crMVduWEJCUmVvcUtoSTNidDNsOFBoaUR5VStIMjdkdTFTTUJoVVptWm1qViszN2R1M1IwYkJXek96M2pzZ0dvUnNBRUNMbHBpWXFOVFUxTWlLRmJtNXViTGI3ZFhDb3MvbjB5T1BQQ0tyMWFwRml4WTFXejJWZDE1Y3QyNmR6ai8vL0VhMWs1V1ZwU05IYXQvQTZlcXJyNDU4bkpLU0lvL0hvL3o4L01nVUQwbjY1Sk5QdEdMRkNrMmVQRm5qeG8ycnNaM2s1R1E5K09DRGRkWXllL1pzbFpTVTZPNjc3NWJENGFoMmZ0cTBhYkxaYlBXOXBCYlByUGNPaUFZaEd3RFFvbFZlQVVPcVBmQ0ZOMDJwYldtMnlpdHpoRUloQlFJQkRSZ3dRRE5uem95NmxsQW9wRDE3OWtnNlBvOTUyN1p0eXN2TFUxcGFXdFJ0aElWZncvZlhoSjQ3ZDY1eWMzT3J2STdPblR0ci8vNzlPbnIwYUNSa2gwSWhyVjI3VmhVVkZTMW0weWVmejZkRGh3NUZWazZKWnVRN3ZIU2YxK3VOakxnM0J6UGZPeUFhaEd3QVFLdFRVNmdNSDZ0dHhMWHkxSXh3eUc3b3R1SGZmdnV0ZkQ2Zk9uYnNxSEhqeHVtbGwxN1N1KysrcSt1dnY3NUI3VlN1TjVyelhidDIxZnIxNjVXWGx4YzV0bjc5ZWhVV0Z1cmtrMCt1YzBTMm9xSkNOOTk4YzFRMWhaYzdyRWswNjFmbjV1YnEvdnZ2ajZxdm1qejg4TVBORm5yTmZPK0FhQkN5QVFCdFFqaVUxalo2dW1EQmdpYjM4Y1VYWDBpU1RqdnROSjE5OXRsNjdiWFh0R3JWS2wxODhjV21QMFJYK1hXRWw5UTdjT0JBNU5pNzc3NHJTYnJzc3N2cURPemhYeTVjTHBkT1AvMzBHcTlaczJhTi9INi96anJyckZyYkNtK0lVOWZvdE1WaWtkMXVsOVBwakdwNVF1bi9ScksvdjIyODJVN2tld2RJaEd3QUFLSlNXRmlvMWF0WFM1SisrTU1mS2lrcFNXZWRkWlpXckZpaGwxOSt1ZHEwbHZwVTNoaWx0dlBoa05xM2IxOUp4eDlRbEtSTm16WnA5KzdkNnQyN3Q4NDQ0NHc2MndsdlpOTzFhMWY5L09jL3IvR2FUWnMyeWUvM2E5cTBhVTJhcnRHalJ3ODk5ZFJUamI2L3VaajkzZ0hSSUdRREFCQ0YxMTU3VFlGQVFFT0hEbFczYnQwa1NSZGZmTEZXclZxbGRldldhZlBtelRYdU9sbWI4UFNMNzYrWlhWeGNIRVhKZStRQUFDQUFTVVJCVkRrZm5wZWRtcHFxbEpRVUhUaHdRRWVQSHRWTEw3MGtTYnJxcXF2cW5mY2MzZ0s5WThlT1VkZlcxcGo5M2dIUklHUURBRnF0UFh2MktEVTFWVzYzdTFuNzJiNTl1Nzc0NGd0WkxCWmRjY1VWa2VNbm4zeXl4bzRkcTQ4KytraUxGaTNTNzMvLys2aHI4Zmw4a3FSVnExYlZlcjd5dzQrREJnM1N5cFVyOWJlLy9VMDVPVGs2N2JUVDFMOS8vM3I3Q2E4TmZlREFnVm8zd1FtUGRqLzk5TlAxVHZISXpNelV1ZWVlVzIrL0xVVnp2SGRBTkFqWkFJQlc2Y0NCQS9yTFgvNmlNODg4czhweWQyWXJLeXZUazA4K0tjTXdORzdjT1BYbzBhUEsrVXN2dlZScjE2NVZVVkdSbm5qaUNjMmVQVHVxN2JvYk9rZDh4SWdSV3JseXBYSnljaFFYRnhmMWF3Nkg3THk4dkNvUFR0Ymt5eSsvckxlOTFoUkVtK3U5QTZMQm55UUFRS3ZqOS92MThNTVB5K1B4YU8zYXRab3laVXF0Uy9jMXRaK0ZDeGVxb0tCQVhidDJyVElTR3RhaFF3Zk5talZMZi9yVG43UjU4Mlk5K3VpanV1V1dXeG9kMXJ4ZXIzYnQycVh0MjdlcnNMQlFNMmJNa0tUSU5BZEp1dkRDQzJ2Y2dLWW1reVpOMHFSSms2b2RQM3IwcVA3eWw3OVUyYURseVNlZnJIVk85cHR2dnFtbFM1Y3FPVG01SVM4blptTHgzZ0dWdFl5Rk5RRUFpSUpoR0pLT3oxZjJlRHlLajQvWG5YZmUyU3dCKzlpeFkxcTRjS0YyN05naHQ5dXRPKzY0bzlaK0JnNGNxQ2xUcGtnNnZzbk1YLzd5bDhqYzZ2cms1K2RyelpvMWV1R0ZGL1RBQXcvbzVwdHYxdno1OC9YV1cyK3B0TFJVa25UdzRFSE5uejgvY3MrNmRldXFMS2xYVmxZV21Yc2RqUysvL0ZMMzMzKy9jbk56TlhYcVZDVWxKZFY3VDdpV2FNTjlMSjJvOXc2b0M3K3FBUUJhamNyVEhleDJ1MmJQbmgxWjNzNU11Ym01ZXV5eHg3Ui8vMzdGeDhkcjl1elo5YTdmUEdIQ0JKV1VsT2o5OTkvWHRtM2I5SnZmL0ViWFgzKzlSb3dZVWVXNndzSkNmZkRCQjhySnlWRjJkbllrdkVySGw5a2JNR0NBTWpJeUl2OTkvZlhYV3JSb2tTb3FLdlNESC94QU9UazUycjE3dDk1NjZ5MU5uanhaa3JSbHl4YTk4TUlMbWp4NWNwM3pwYmR0MjZiWFgzOWR1M2J0VW1KaW9tYlBucTFodzRicDdiZmZydk8xQlFJQmJkMjZWZEx4dWN5VjdkKy9YOUx4OThPTVhTSEQ2NWVYbEpSbzJMQmhEYjYvT2Q4N29DRUkyUUNBVm1QcDBxV1NqcS9IZk1NTk55ZzVPVm16WjgrTzdEQW9IVjhYdXZMdWptSGZQeFlNQmhVSUJKU1dscVo3N3JrbmNtejU4dVY2N2JYWDVQUDVsSkNRb0R2dnZET3loRjU5cnJ6eVNpVWtKT2kxMTE1VFNVbUpGaTVjcU16TVRGMTIyV1dSaHhUZGJyYysvL3p6eUU2Ti9mdjMxNUFoUTNUcXFhZXFWNjlla1FjUHk4ckt0R1RKa3NoRGU1TW1UZExsbDErdTdPeHNQZkRBQTNyNzdiZVZtWm1wUVlNRzZhdXZ2bEpSVVpFMmJkcFVMV1Q3ZkQ1OTlkVlgrdmpqanlPQmVOU29VYnJtbW11VW1KaFk2MnRadVhLbFZxOWVMWi9QcDl6Y1hKV1VsTWp0ZGlzOVBiM0tkWTg5OXBoeWMzT2ordm8wMVBkM3c2ekxpWGp2Z0lZZ1pBTUFXZ1d2MXh1WlAzelZWVmZwOU5OUFYyNXVyc3JMeXhVTUJtV3oyWlNjbkN5THhWSmxKOGZ3OUliS3gwS2hrRUtoa0h3K1grUjRZV0doSG43NFlSMCtmRmpTOFRXZmI3dnR0Z1p2VkRKcDBpVDE3TmxUaXhZdFVrbEppWGJzMktFdFc3WkVncHJENGREa3laUGxkcnMxZE9oUUpTUWtWTG5mNS9QcGswOCswYnZ2dnF2UzBsSWxKQ1JvK3ZUcEdqbHlwQ1NwVjY5ZXV2enl5L1hLSzY5b3dZSUZHalJva0xLeXNpUWRuNnNkdG5uelppMWZ2bHhidDI2TnJHUnl5aW1uYU1xVUtjck16S3pTWnpBWWpIeGR3Z1lQSHF6Rml4ZEhwdWowN3QxYlU2ZE9yVFpmMldhenllVnl5ZUZ3bUxLOWV5Z1VVakFZYk5CdW5DZnF2UU1hZ3BBTkFHZ1ZYQzZYN3JyckxuMzIyV2NhUDM2OEpLbExseTZtYlg2U2twS2lzV1BINm9VWFh0RFlzV09iOUREbDBLRkQ5Zi8rMy8vVEcyKzhvY0xDUWwxMjJXVlZ6bzhiTjY3V2U1OTY2aW10VzdkTzB2RVI1NnV2dnJyYW5PbUpFeWVxb0tCQXk1Y3Zqd1RzVWFOR1ZRbUR2WHYzVm01dXJudytuMDQ5OVZUOTZFYy8wdENoUTJ2c003emJvdC92bDh2bGtpUWxKeWRyeG93WmNydmQ2dE9uVDYzenRoOTg4TUc2dmhRbnhJbDg3NEJvV1l6d3I2Z0FZdXJ4UjVaTGttNjZiV3lNSzBGNzhNdlp0MmpjUlJNMWZzTEZzUzZseGNuTHk2dDNEbTl6OG5xOWV2YlpaM1hlZWVlcFg3OStkVjc3MVZkZmFmWHExZXJXclpzdXZmVFNhaXVEN051M1R6YWJUZDI3ZDYrem5mdnZ2MStoVUVoMzMzMTNWQTlCdGxTeGZ1L1F2bG0rdHpNVUk5a0FBRlFTNjVEbWNybHEzZjc4Kzg0ODgweWRlZWFadFo2UDlxSFErKysvUDZycldycFl2M2RBWlN6aEJ3QUFBSmlNa0EwQUFBQ1lqSkFOQUFBQW1JeVFEUUFBQUppTWtBMEFBQUNZakpBTkFBQUFtSXlRRFFBQUFKaU1rQTBBQUFDWWpKQU5BQUFBbUl5UURRQUFBSmlNa0EwQUFBQ1lqSkFOQUFBQW1JeVFEUUFBQUppTWtBMEFBQUNZakpBTkFBQUFtSXlRRFFBQUFKaU1rQTBBQUFDWWpKQU5BQUFBbUl5UURRQUFBSmlNa0EwQUFBQ1lqSkFOQUFBQW1JeVFEUUFBQUppTWtBMEFBQUNZakpBTkFBQUFtSXlRRFFBQUFKaU1rQTBBQUFDWWpKQU5BQUFBbUl5UURRQUFBSmlNa0EwQUFBQ1lqSkFOQUFBQW1JeVFEUUFBQUppTWtBMEFBQUNZakpBTkFBQUFtSXlRRFFBQUFKaU1rQTBBQUFDWWpKQU5BQUFBbUl5UURRQUFBSmlNa0EwQTdaUmhHTEV1QVFEYUxFSTJBTFJETHBkTEJmbjVzUzZqVWJ4ZXI1WXZYNjdseTVmTDUvT2RrRDVEb1ZDOU5UVlZJQkNRMys5dmNqdTFPWExraUY1OTlWVit1UUpPRUh1c0N3QUFuSGk5ZXZkUnpvSDlzUzZqVWJ4ZXI1NTc3amxKMHRsbm45M3MvV1ZuWitzZi8vaUhwaytmcm43OSt0VjR6ZEtsUzdWNzkyNWRjc2tsR2p4NGNJUDd5TXZMMDJPUFBhYWVQWHRxK3ZUcFRTMjVtcDA3ZCtxUGYveWpBb0dBT25mdXJCLys4SWVtOXdHZ0trSTJBTFJEWjQ3NWdmNjkrQ2x0elBwR1E0ZVBqSFU1RGVKd09DSWYyKzFWZjR5RlFpSGRkOTk5VWJjMWI5NDhKU1FrMUhuTmloVXJsSnVicThjZmYxd1BQUENBM0c1M2xmT0dZV2p0MnJVcUtDalErKysvcjBHREJzbGlzVVJkZ3lRbEpTV3BvcUpDSzFhczBKQWhRM1RHR1djMDZQNzZaR1JrcUdmUG50cTllN2RlZnZsbERSa3lSSjA2ZFpJa3ZmdnV1L3JnZ3c5a3Q5dGxzOWxrczlucWJlL1h2LzYxT25Ub1lHcU5RRnREeUFhQWRtaklzT0VhTnVJMHZmN3lTK3FjbXFadTNkTmpYVkxVck5iL20rbjQvVUJvdFZwMStQRGhxS2RFUkJNb2YvclRuMnJMbGkzS3pjM1ZzODgrcTV0dXVxbksrVzNidHFtZ29FQk9wMVBUcGsxcmNNQ1dwTGk0T0YxMTFWVmF1SENoM24vLy9ScERkbUZob2U2ODg4NDYyM25vb1lkMDhza25WenR1dFZvMVk4WU0vZVkzdjFGRlJZV2VldW9wL2VwWHY1TEZZcEhQNTFOSlNVbUQ2bzNtNndhMGQ0UnNBR2luTHB0eXBaNTg3QkV0bVArd3pydmdRZzBjTkZoZHUzVlhYRnhjckV1clUrVVFXemx3aDludGR2bjlmajM5OU5PMXRuSHp6VGVyb3FLaTJraDRUWnhPcDY2NTVock5uejlmYTlhczBkaXhZNVdabVJrNS85bG5uMG1TeG84Zkh4a2Rycy85OTk4dmo4Y2pxOVZhTGJDV2xwWnE3dHk1Q29WQ0NvVkM4dmw4V3JCZ1FaVVI5QzVkdWtRK3JxaW9VSEZ4c1hyMDZGRmp3QTdyMXEyYkxycm9JcjN6emp2cTFxMmJnc0dnN0hhN1JvOGVIUm5aam91TGs5UHByUEhybXBlWHAxLzk2bGVTcXY1ckFvQ2FFYklCb0ozcWtKQ2cyKzc4cFQ3NTZBTjkvTUY3K3MvSEh6WmJYK011bXFqeEV5NXV0dllycXlrZ052WGFRWU1HNmR4eno5WElrU09yQk95aW9pSjkvZlhYaW8rUDE0UUpFNkx1dDZLaVF1WGw1YkxaYkxKYXJaRTZVbEpTRkFnRTVQUDVJdWZERDFVNkhBN1o3WFlGQWdIOTRROS9pTFMxWk1rU2ZmVFJSMUZOTWJua2trczBiTml3S25QTHUzYnRHblhkWVkwWnJRZmFHMEkyQUxSak5wdE40eTZhcUxOL2NLNiszYnBWQmZsSG0yWDFpWXgrbWZWZlZJdVNraExObXpkUFRxZFROcHV0U3NDYk8zZXVETU9JalBqKzcvLytiNE1DWUUzWDd0NjlXd3NYTG95TTZGYStac2VPSFhyeHhSY2pueDg3ZGt6QllGQ2hVRWkvLy8zdkk4ZERvWkQ4ZnIrR0RCbWlhZE9tVmV2ajRZY2ZsblQ4b2NxUFB2cElQLzNwVDVXVWxCUTV2M1hyVnYzNXozL1dpQkVqTkhQbXpNaHhtODJtUUNCUXBhME5HelpJa2thTkdsV3RuOUxTVXIzeHhodVNwQ3V1dUVKeGNYRzFQcnpaRUlSc29INkViQUNBRWhMY091Mk02aUd0SlRBTVE2V2xwVFdleTgzTnJYWnRVME4yTUJoVWNYRnhnMnIwZXIzVmFwR09oL0M2ZlBMSkoxcTFhcFVxS2lwMDIyMjNSWTVuWldVcEZBcEZScS9ESEE1SGxlVUNEeDQ4cUx5OFBQWHExYXZHcVNMQllGRExseStYSkUyWk1xVkJyd2xBMHhDeUFRQXRXbEpTa3Y3Kzk3L0w1WExKYXJYcXhSZGYxRWNmZlNSSldyeDRjWldSN1BqNCtNaDkvL3puUDJ0dHM2NzF0ZnYyN2F0SEgzMDBNcEpkMDVTU2FkT215ZTEyNjVGSEhxbDJMbHhQSUJDb2QzM3RLNis4VWxsWldmcm1tMiswY2VOR0RSMDZWTUZnVUt0WHI1YlQ2ZFFWVjF4UjUvM2ZmUE9OSkduMDZORTFucTg4ZDVwNTFNQ0pSY2dHQUxSb0ZvdWx5ako3MzM3N2JaVnpGb3RGVnF1MTJrT01xMWF0YWxSL05wdXRTY3ZUV1N5V3FKZkM2OUNoZ3laTm1xVFhYbnROUlVWRmtxU3Z2LzVhSlNVbCt2R1BmNnprNU9RNjcvL3FxNjlrc1ZoMDVwbG4xbmkrY2cwTm1hc09vT2tJMlFDQVZzUGo4ZWpBZ1FPUnp3M0RVRUZCUVkycmVrU3p1a2dzYk55NFVmLzYxNy9rY0Roa3RWb1ZEQWJsY0RqMDNudnY2YjMzM29zc3AvZkZGMTlvN2RxMUNnYUQ4bnE5V3JCZ1FaVjJkdS9lclp5Y0hHVm1aaW9sSmFYR3ZwZzdEY1FPSVJzQTBHcHMyYktseW9PWlR6Lzl0RFp0MnFTNWMrY3FMUzB0aHBWRkx4QUlxTEN3c05weGo4ZFQ1ZlA4ZXJhOXQ5bHNjanFkMnIxN3Q3WnYzNjcrL2Z1YldpZUFwaUZrQXdCYWpjOC8vN3pLNTZXbHBTb3FLdElmLy9oSHpaczNyOTdwRlMzQjRNR0RJM1BNdjc5YXl2Y1pocUZnTUtqeTh2SnE1M3IxNnFVWk0yYm84Y2NmMXlPUFBLTGYvT1kzcmVZWERhQTlJR1FEQUZxRnZMdzhiZHUyVFdscGFjckx5NU1rM1hUVFRaby9mNzUyN3R5cGhRc1hhdTdjdVUzcVkrWEtsZnJrazAva2NEanFuV3BSWGw1ZVozL2hoeC85ZnI4V0xsd1lPZTUwT3VWME9xT3F4Mkt4eUc2M1YxbmVyN0pSbzBZcEt5dExYMzc1cFJZdlhoelp4UkZBN0JHeUFRQ3R3c2NmZnl6RE1IVFdXV2RGMW41Mk9wMjY5ZFpiTlcvZVBPM1pzMGRyMXF5SlhGOVhBSzV0YWIyeXNqTGw1T1JFVmpLcDZXSEI4RHJWb1ZCSXBhV2x0UWJtWURDb1lEQW92OThmOVd0c2pLbFRwMnI5K3ZYYXZuMjcxcTVkVytONjJRQk9QRUkyQUtERkt5d3MxS2VmZmlxNzNhNHhZOFpFUXJaMGZJbS9hZE9tcWFpb1NHUEdqTkh6eno4dnFmb2EydEg0MFk5K3BCLzk2RWQxWHZQZWUrL3A1WmRmbGlUMTd0MWJkOTk5ZDRQN2tZNkg4Si8vL09mMVhyZGd3WUphUjdJbHllMTJhOXk0Y1hycnJiZjArZWVmRTdLQkZvS1FEUUJvOFY1NjZTWDUvWDZkZmZiWk5jNjdIakZpUkxWanpiRzZpTmZyamF6Um5aU1VwQzFidHVqZGQ5L1Z4SWtURzl4V2VENjJZUmdhTTJaTXRmT3JWNjlXSUJDSWFuM3JrU05INnEyMzNsSjJkbmFENndEUVBBalpBSUFXYmV2V3JWcTllcldzVnFzdXVlU1NtTmJ5eWl1dnFMQ3dVSDM3OXRYMDZkUDF3QU1QNk5WWFgxVlNVcExPT2VlY0JyZG50OXZsOS90ckhOSGVzR0dEUEI1UFZDRTdQUDJsOG02UUFHS0xsZWtCQUMzYWdBRUROSERnUUYxNDRZVTFiaDErb2l4ZnZsekxseStYM1c3WDlkZGZyKzdkdSt2cXE2K1dZUmhhdkhpeDNuampqU3JMQzBZam1nMWlhcnZHNC9Fb0x5OVBhOWFzMGVMRml5VWRYM0VFUU12QVNEWUFvRVd6V3EyYU9YTm1rM1pockkxaEdQV3V4aEVLaGZUR0cyL296VGZmbE1WaTBjeVpNOVdqUnc5SjBybm5ucXZDd2tJdFc3Wk15NVl0MCtiTm0zWE5OZGRFSFhhaldRbWt0cEQ5MUZOUGFlUEdqWkhQNCtMaWROVlZWMFhWTDREbVI4Z0dBTFI0bFhjMHJHKzBPQlFLUmQxdWZTRjc3OTY5ZXU2NTUvVGRkOS9KNlhScTFxeFpPdTIwMDZwYzg1T2YvRVFKQ1FsYXNtU0pkdTNhcGQvOTduY2FPblNveG80ZHEwR0RCdFU1V2gzdSs4a25uNngyTGp3RnBIS05sVi83MkxGanRYSGpSblhzMkZFalJvelFoQWtUYXR6NTBpemh0YnBaSWhDSURpRWJBTkNxVkE2YW9WQ29Xb2dObjU4MmJWcTliZFYyLzVZdFcvVEpKNThvS3l0TGhtR29SNDhldXVHR0c5UzllL2NhMjdud3dndlZwVXNYUGZQTU16cDY5S2cyYk5pZ0RSczJ5TzEyYTlDZ1Ficmtra3ZVclZ1M0d2dVhwQysvL0xMTzF4c090cFYvZ1JnOGVMQVdMbHlveE1URVd1OE5MemZZV0I2UFIvdjM3MWRwYWFrKy9mUlRTVkpDUWtLVDJnVGFDMEkyQUtCVnFSd2NBNEZBdFhXcXcrdFNkK25TcGRZMkRoOCtITmxOMFc3L3Z4K0ZuMzc2cVpZdFc2Ymk0bUpKVW54OHZDNjU1QktOSHorKzN2blRnd2NQMW9NUFBxaGx5NWJwNDQ4L1ZpQVFrTWZqMGRHalIydWRTeDRPelRXdGhITGJiYmZKNC9GVWVZMlZRN2JWYXEwellFdkhsd2xzcWdVTEZsUjVvSExJa0NGTmJoTm9Ed2paQUlCV3BmTG1MajZmcjBySURvVkNrWkhzUC96aEQ3VzJFVjdDTHhBSXlPVnlSWTZmZGRaWmtZQjgvdm5uNjZLTExtclF5SzNMNWRLVlYxNnBpUk1uNnJQUFB0Tm5uMzJtNjY2N1RqYWJyZHExaG1GRXRWR04zKytQdk1hR2JtelQxTlZHM0c2M2hnOGZydlhyMXlzOVBWMERCdzdVaEFrVG10UW0wRjRRc2dFQXJVcDhmTHhtelpvbFNkVkdzUzBXUytSY1hlYk1tYU5nTUtpNHVMZ3F4MTB1bCs2NDR3NGxKaVpXQ2Q4TmxaaVlxRW1USm1uU3BFbTFYbU1ZaHNhTkcxZnIrZlBQUDEvSGpoMkxqS0NIUWlGMTd0eTVRWFdrcHFiV3VWNTROS1pQbng3Vk52TUFxcklZRFYxdkNFQ3plUHlSNVpLa20yNGJHK05LQUFCQVExbSs5NXNvNjJRREFBQUFKaU5rQXdBQUFDWWpaQU1BQUFBbUkyUURBQUFBSmlOa0F3QUFBQ1lqWkFNQUFBQW1JMlFEQUFBQUppTmtBd0FBQUNZalpBTUFBQUFtSTJRREFBQUFKaU5rQXdBQUFDWWpaQU1BQUFBbUkyUURBQUFBSmlOa0F3QUFBQ1lqWkFNQUFBQW1JMlFEQUFBQUppTmtBd0FBQUNZalpBTUFBQUFtSTJRREFBQUFKaU5rQXdBQUFDWWpaQU1BQUFBbUkyUURBQUFBSmlOa0F3QUFBQ1lqWkFNQUFBQW1JMlFEQUFBQUppTmtBd0FBQUNZalpBTUFBQUFtSTJRREFBQUFKaU5rQXdBQUFDWWpaQU1BQUFBbUkyUURBQUFBSmlOa0F3QUFBQ1lqWkFNQUFBQW1JMlFEQUFBQUppTmtBd0FBQUNZalpBTUFBQUFtSTJRREFBQUFKclBIdWdBQWJZdW50RVJGaFVVcTgzams5L3NVQ29WaVhWS0xZTFZhNVhBNGxlQjJLemtsV2U3RXBGaVhCQUJvUm9Sc0FLYndlcjA2c0M5YndXQlFIVHQxVW1wYW1oeE9wNnhXL3NGTWtrS2hrUHcrbjBwTFMzUXdKMGMyVzY3U2UvYVN5K1dLZFdrQWdHWkF5QWJRWkdVZWo3TDM3TmJKWGJ1cVUrZlVXSmZUSWxtdFZybmk0dVNLaTFQbjFEVGxIejJpNzNac1Y2OCtmWlhnZHNlNlBBQ0F5UmhpQXRBa1hxOVgyWHQycTJlZlBnVHNCdWpVT1ZVOSsvUlI5cDdkOG5xOXNTNEhBR0F5UWphQUpqbXdMMXNuZCswcXR6c3gxcVcwT201M29rN3UybFVIOW1YSHVoUUFnTWtJMlFBYXpWTmFvbUF3eUFoMkUzVHFuS3BnTUNoUGFVbXNTd0VBbUlpUURhRFJpZ3FMMUxGVHAxaVgwZXAxN05SSlJZVkZzUzREQUdBaVFqYUFSaXZ6ZUpUSVVuUk5scGlZcERLUEo5WmxBQUJNUk1nRzBHaCt2MDhPcHpQV1piUjZEcWRUZnI4djFtVUFBRXhFeUFiUWFLRlFpSFd3VFdDMVd0bTBCd0RhR0g0NkFnQUFBQ1lqWkFNQUFBQW1JMlFEQUFBQUppTmtBd0FBQUNZalpBTUFBQUFtSTJRREFBQUFKaU5rQXdBQUFDWWpaQU5vY1U3VW10R0dZU2c3TzF2SGpoMDdJZjBCQU5vUFFqYUFGaVVySzB2MzMzKy9EaDQ4V09zMUR6endnT2JNbWFQeTh2SW05V1d4V0hUdnZmZHErdlRwMnJWclY1UGFBZ0NnTW51c0N3Q0FNTC9mcjJlZWVVYUhEeC9XbDE5K3Fjc3Z2N3pHNndvS0NwU1hseWVIdzlIa1BsMHVsNDRkTzZiRXhFUXRXN1pNSDMvOHNSd09SMVE3V1laQ0lRVUNBZlhxMVV0MzMzMTNrMnNCQUxRZGhHd0FMY2EvLy8xdkhUNThXR1BHaklrRTdJTUhEeW91TGs1MnUxMFdpMFdTWkxQWkpFa1ZGUlUxVHZWd3U5MlJhK3NURHRPSmlZbnkrLzJxcUtpUTMrK3ZFckpMU2twa0dJWk9PdW1rS3ZjR2cwRUZBZ0Y1dmQ2R3YxZ0FRSnRHeUFiUUlxeGN1VkxMbHk5WDM3NTlOV3ZXTEVuSFEyeGRJOFEzM25oampjZWZmUEpKdWQzdWFzZXZ1KzQ2K2YxK1BmVFFRK3JaczZlay93dlpIVHAwMEpRcFV6Umx5cFJxOTkxMDAwMHFMaTdXd29VTFRSazlCd0MwZllSc0FERzNjZU5HUGZIRUUwcEpTZEZkZDkwVkNiSldxMVcvK01VdkZCY1hKNXZORmhuQmZ1eXh4M1RreUJIOTlyZS9yZExPbzQ4K3FxTkhqOHJsY3RYWVQzeDh2UHgrdnpwMjdOaThMd2dBME80UnNnSEUxS3BWcS9URUUwL0licmZycnJ2dVVrcEtpb0xCb0d3Mm15d1dpODQ0NDR4cTk0UkRkUC8rL2FzY0Q0ZnpjQmovUHJ2OStMYzhwOU5wNWtzQUFLQWFRamFBbUhJNm5iTGI3YnI5OXR2VnQyOWYrWHcrelpzM1QxT21URkhQbmoxVlhsNWU3VUhFUUNBZ1NkVldJS2w4M092MUtqVTFWVWxKU2RYNmpIYStOZ0FBalVYSUJoQlRaNXh4aGdZT0hCaVpRLzNCQngvb3dJRURldWFaWjVTUmthRzFhOWZXZW05dDg3WG56SmtqU1pvOWU3WkdqeDdkb0hxdXZmWmFCWVBCR3M5ZGQ5MTFOUjUvL3ZubkNlNEFnQ29JMlFCaUxoeXdqeHc1b3FWTGw4cHV0K3NYdi9pRnVuZnZycHR2dmxsMnU3M0tGSkE1Yytib3dJRURXckprU1pWMjdycnJMaDA2ZEVqUFB2dXMvSDUvcmRORzZ1Snl1VlJlWHE1enpqa25NbnIrNVpkZnl1LzNWemttU1o5Ly9ya2NEZ2NCR3dCUURTRWJhQ1VLQzhxMGVlTUJiZDkyU0FVRkhwVVVWOGpyRGNTMHBtdXY3MS8vUlZFeURFT1BQLzY0amgwN3BxdXZ2bG9aR1JtTmJzdGlzU2d1THE1Ujk0YUQrY3laTXlOenZEZHMyS0RpNHVJcXg2VGpJYnN4UVI0QTBQWVJzb0VXN3VqUlVyMzMxZ1p0ek5vdlNVcnYyVkU5ZW5aU1ltS2NuSzVZL3hYMm05YlM2Nisvcm0rLy9WWnV0MXNUSjA2VWREeDR2Lzc2NjlYV3lmWjRQSktrRHovOHNFb2I0UjBnZzhGZ1ZKdkoxS1NoOXpXMkh3QkEyeGJybjlBQWFtRVkwdWYvK1ZidnZwV2xoQVNYTHBrOFVzTkc5bFJTVW55c1M0dll1UDRiVTlwWnZYcTFYbi85ZFVuSFI2SERZVG9VQ3VtMTExNnI5YjUvL2V0Zk5SNzNlcjJzWncwQWlDbENOdEFDQllNaHZmTENhbjI5ZHEvT08zK0F4azBZSWxmTVI2MmJ4N3AxNi9Ub280L0s3WGJMWnJORlZnaVJqay9kZU9LSko2cU5aTmMySjd1eG1GTU5BREFiLzg0SnRFQnZ2UGExc3I3WnA2bi9jN1ltWFRxaXpRYnNzckl5TFY2OFdJWmhhUGJzMlhLNzNRcUZRbFd1U1V4TWJMYUhDdzNEVUZsWkdldG1Bd0JNMXpaL2NnT3QyT292djlPWHEzWnB5czlHYWNScHZXSmRUck5LU0VqUXZmZmVxejE3OXVqVVUwK1ZwQ29oKysyMzM1WmhHTlhXeWE1dFRuWXdHSlRQNTlNcHA1eWlRWU1HMWRxdllSaVNwTUxDUWhtR1VlTVc3QUFBTkFVaEcyaEJRc0dRM241anZVNGYxVWVqem16ODZocXRTWHA2dXRMVDB5T2ZWdzdaNzd6empvcUxpMnU5dDdZNTJaZGZmbm1OSVRzOEZTWGNSMDVPamlUcDVKTlBibkRkQUFEVWhaQU50Q0NGaFdVS0JFSzZhTkt3V0pjU001VkQ5dno1OCtWd09HU3oyYUphSnpzWURGYVowLzE5UHA4djh2KzR1RGh0M3J4Wmtxb3NGeGdlNWE1UHROY0JBTnFuTmhXeWorVGw2V0RPQVJYazUrdllzWW82ZjlpaTliTGI3WXFMaTFmSFRwM1VyWHU2VXRQU1lsMlNLUXpEVUdtSlY2UFB6dEJKSjdXY0ZVUk90SEI0emN2TFUxeGNuQ3dXaTBLaGtQeCtmN1ZyamgwN1Z1MytVQ2lrUUNDZzB0SlNkZWpRUVIwNmRJaWN5OHpNVkNnVWttRVlLaTh2MTJlZmZTWkpPdTIwMDZyY1g1ZWRPM2RxOCtiTjJydDNyeVF4MVFRQVVLTTJFYkxMUEI1bHJmOUdBYjlQUFh2MVVjWXAvUlRmSVY0Mlc1dDRlZmllWURDZ2l2SUtIY25MMDliTkcyVjNPRFY4eEVnbHRQS3djNnpDcjFBb3BDSERlc1M2bEpnS2g5dzc3cmlqM211blQ1OWU1L25ycjc5ZTQ4ZVBqM3grenozM1JENSsvUEhIVlZKU290NjlleXN6TXpOeXZMNWZ6bE5UVTdWMDZWSUZBZ0ZaTEJaTm1EQ2gzam9CQU8xUHEwK2hCZmxIdFc3TmFtVU9HS2plZmZyR3VoeWNBRGFiWGU3RVJMa1RFOVVuSTBONzkreldxaFdmNmZSUm85V3hVK2RZbDlkb0ZSVitXU3hTMzR6VVdKY1NNNFpoUlA2NzVaWmJGQmNYSjV2TkpydTk2cmVxSjU5OFVrZVBIdFc5OTk1YnJZM3dsQkdmejZmZXZYdlgyTTg3Nzd5akZTdFd5R3ExNnZycnI2OXlManlscERiSnljbTY4c29yRlI4ZnIrSERoNnRqeDQ0TmVvMEFnUGFoVllmc01vOUg2OWFzMXNnelJxbHo1L1liVE5xNzNuMzZ5cDJZcUhWclZtdk1EODVydFNQYWdXQklOcnROTmx2N1hWa3pQSW9kQ29VMFpzeVlXcThMYnpRemFOQ2dCaS90OS9ycnIwYzJ1UG1mLy9tZktxUFlrdlRjYzgvVldaY2tYWHp4eFEzcUV3RFEvclRxbitaWjY3OVI1b0NCQkd5b2MrZFVaUTRZcUN5VGRpQ01oV0FnS0hzN0R0alM4VkZvcWY0cEcrR3dHNzQrR29jUEg5WkREejJrVjE5OVZZWmhhT3JVcVZXbWtrUlRWMFA2QXdDMGI2MzJKL3FSdkR3Ri9ENm1pQ0NpZDUrK0N2aDlPcEtYRit0U0dzVXdES21kYnp3WUR0ZVZIM0tzU1hoS1IwTWVidjd1dSsrMGUvZHVPUndPM1hqampabzBhVkxVOTRicnFXOHFDUUFBWWExMnVzakJuQVBxMmF0UHJNdEFDOU9qVjI4ZFBIaWd6YXc0MHQ2Y2R0cHBLaTh2cjdMeFRHM1hWVlJVTktqdHM4OCtXeGtaR1NvcksxUGZ2ZzM3NVh6V3JGa3lERVB4OGUxMzFSY0FRTU8wMnBCZGtKK3ZqRlA2eGJvTXREQnBhU2NyZTgrZVdKZUJScG8yYlZwVTE5VzNxa2h0R3J2cFRGM3p3d0VBcUVtcm5TNXk3RmlGNGpzd3FvU3E0anZFNjlpeGhvMXdBZ0FBbUszVmh1eEFJTUE2MktqR1pyT3pDUkVBQUlpNVZodXlBUUFBZ0phS2tBMmcwYXhXYTczYmtLTitvVkNvM29jOUFRQ3RDOS9WQVRTYXcrR1VuMlh0bXN6djg4bmhjTWE2REFDQWlRalpBQm90d2UxV2FXbEpyTXRvOVVwTFMxcnRUcVVBZ0pvUnNnRTBXbkpLc2dyeTgyTmRScXRYY0RSZnlTbkpzUzREQUdBaVFqYUFSbk1uSnNsbXN5bi82SkZZbDlKcTVSODlJcHZkSm5kaVVxeExBUUNZaUpBTm9FblNlL2JTNFVPSDVQR1V4cnFVVnNkVFdxckRodzRwdldldldKY0NBREFaSVJ0QWs3aGNMdlhxMDFmNzl1eGhSTHNCOG84ZTBiNjllOVNyVDErNVhLNVlsd01BTUJtN3VRQm9zZ1MzV3htWi9YVmdYN2J5ang1VngwNmRsSmlZSklmVHlkSjAveFVLaGVUMytWUmFXcUtDL0h6WmJEWmxaUFluWUFOQWlDN2s4d0FBSUFCSlJFRlVHMFhJQm1BS2w4dWxqSDZaOHBTV3FLaXdTUGxIanNydjk3R085bjlaclZZNUhQK2Z2ZnNPajZySzN3RCtUazhuUGFHbEFDSFVJRVZBbWlBU21nZ0lDSUtVZ0NEaVV1d1VZZTNBcWlqeXM2MEVoVVZZUUFSRVFJcUFVcVJKU1pBU1kwS0FrQWJwTThuTTNKbjcreVBPWFNZektSTUdrcEQzOHp3K0crNDk5NXd6V2N1YmsrODlSdzEzRHc4MGFOaVFOZGhFUlBjNWhtd2ljaW9QVHk4R1NDSWlxdlA0ZTF3aUlpSWlJaWRqeVA2YjBXakVwVXVYcW5zYUdEVnFGRWFNR0ZIbDV3c0xDeUVJQWtSUkxMT05LSW93R0F3b0xpNnU4amdXTzNmdXhCZGZmSEhIL1JBUkVSSGRUMWd1QWtDdjErUDExMTlIU2tvS2xpeFpnaVpObWxqZGYrS0pKMkF5bVJ6cTh6Ly8rUSs4dkJ6L2xibEtwWEo0TEF1RHdZQng0OFpWdXYwamp6eUNtSmdZcU5WcXFGUXF5T1Z5eUdTeVNqK2ZrcEtDZi8vNzN4QkZFVjVlWGhnN2RxeDB6MmcwUXEvWFE2MVdRNkZRVk5pM0tJb3dtVXpRNi9YUWFEUlFLdm0zSmhFUkVkVmVURElvZVdHclZhdFdTRWhJd09MRmkvSFJSeC9CNDdZamppMEJkTml3WVJYMjlkTlBQNkdnb0FBdUxpNVZtb3RDb1hBbzZKWitOam82R3U3dTd0aXlaUXM4UER6UXYzOS9xelo3OSs1RmZuNCtoZzBiaHBDUUVMejAwa3ZJek13c3Q5OW5uMzBXZ3dZTnNya2VHaHFLOGVQSFk4MmFOZGl3WVFQcTFhdUh3WU1IQXdCT25qeUpwVXVYVnVsenZQNzY2M2p3d1FlcjlDd1JFUkZSVGNDUS9iY0pFeWJnd29VTFNFaEl3SWNmZm9oRml4WkpZZGV5RXZ2MDAwOUw3YlZhTFRadjNneDNkM2VyOG82alI0K2lvS0FBS3BYS3F2K2RPM2RpNDhhTjBzcHVXVUc2c0xBUUFEQmp4b3d5NTJveW1XQTBHdkhBQXc5ZzFxeFowbldGUW9Ibm4zOGVBTEJseXhiVXExY1BFeVpNc0hyMjVNbVR5TS9QUjB4TURBQWdPVGtaMjdkdlI3MTY5ZEN4WTBlcnR1ZlBuMGRtWmlhOHZjcys3bm5FaUJGSVRFekUwYU5IOGRWWFg2RlZxMVlJRHcrSHE2c3JRa05Eb1Zhcm9WUXFJWlBKSUpmTFlUYWJjZUhDQlFCQW16WnRwSDdNWnJPMGt1M3E2bHJtZUVSRVJFUzFBVVAyM3hRS0JWNTQ0UVhNbVRNSHVibTV5TTNOaFkrUGozUlBFQVNyOWpLWkRKczNiMFp3Y0xEZEd1clNJZHBnTUVDcjFjSmdNRWloM1VLbjA4RmdNRUNqMFVpMTFMZHUzVUp4Y1RGY1hGeHNWc1VGUVlBZ0NORHI5WGY4dWFkTW1ZSWZmL3dSWGw1ZW1EMTd0dFc5UllzV0lUTXpFNzYrdnVYMk1YUG1US1NtcG1MOCtQRUlEdzhIQUxSdjN4N3QyN2UzYVdzd0dEQnExQ2dBd0x2dnZudkg4eWNpSWlLcWlSaXliOU9nUVFQTW16Y1ByVnUzaGxxdGxxN2ZIb2lMaW9xZ1VDaWsrNWJWMmVMaTRuSlhZSWNORzJhMzNDUXRMUTB2di93eXpHWXpGaTllakxmZWVnc21rd2tmZlBBQlpzK2VEWDkvZnl4ZHV0U3FmTVdaWkRJWjNOM2RrWitmYjNQdjVzMmJBSURBd01CeSszQnpjOFBISDMvTVEwZUlpSWlJL3NaVVZFcjc5dTJ0QWpaZ3ZTcTllUEZpcXgxQWJ0eTRnZUhEaCtPcHA1NUNkbmEyUTJObFpHUmcwYUpGS0N3c3hPVEprOUcwYVZQcFhuQndNR2JQbm8zVTFGVE1temNQYVdscGQvQ3B5dWZwNlluOC9IeXJIVWxFVVVSbVppYlVhclcwb2w4ZUJtd2lJaUtpLzZuVEs5bVdMZXcwR2syNUx4dmVmcTlqeDQ0SUNRbUJVcW1VWGk3czE2OGZpb3FLSERvZU9UNCtIdSsvL3o3eTh2SXdmUGh3NllYQjIzWHIxZzNUcDAvSEYxOThnVGx6NW1ETW1ERVlQSGl3elE4QlpVbE5UY1hRb1VNcmJPZnQ3WTIwdERUazVlVko5ZGRaV1Zrd0dvMElDd3V6K2Q3b2REb29sVXFvVktvcXY2UkpSRVJFZEQrcjB5Rjc3ZHExMkw1OXU5VTFMeTh2L09jLy95bnptZHREcStYbHdrbVRKbFY2VEoxT2gyKy8vUlk3ZHV5QUtJb1lNV0tFemN1SnR4c3dZQUM4dkx5d2ZQbHlmUFBOTjlpMmJSc0dEaHlJdm4zN3d0L2Z2OXl4UEQwOU1XREFBS3RyZS9ic1FWNWVudFcxZ0lBQVhMeDRFVGs1T1ZMSXZuYnRHZ0NnY2VQR052MisrKzY3T0gvK3ZNMzFMVnUyV0sxb0d3d0duRDU5R2dEUXBVc1hCbklpSWlLcU0rcDB5UGJ4OFVGRVJBUTBHZzBVQ2dYT25UdG5kelhhR2VIdzVzMmIyTE5uRDNiczJJSEN3a0s0dUxoZyt2VHA2Tk9uVDRYUGR1dldEVTJhTk1Gbm4zMkdjK2ZPWWQyNmRWaS9majBpSWlMdytPT1BvMmZQbm5hZjgvTHlzdG9SQlFDT0h6OXVFN0l0TmRjM2I5NlVYbHo4ODg4L0FRRE5tald6MjI5UVVKQzBTMHBxYWlxVVNxVk55WWpCWU1EaXhZc2hsOHV4WmN1V0NqK25NNzB5ZS8wOUhjOXArSE1JRVJIUmZhRk9oK3dSSTBaWTdRd3lkT2hRdTRlZ21NMW02ZXZYWG5zTjJkblpVcnVNakF6TW1ERURKcE1KbnA2ZWRzZjU0WWNmc0dyVktxbm11VWVQSHNqSnlVRmNYQnppNHVLczJ1cDBPb2lpaU9YTGw5djA0K2ZuaDVkZWVnazdkdXpBcFV1WGNQWHFWYlJzMmRMeEQxNUtjSEF3Z0pMdC9DejdVNTg1Y3dZQTBLcFZLNXYycjczMm10V2Z5L3ErV1haRkthdU01dlp0Q3MxbU00eEdJOXEyYllzNWMrWlU0Vk9VR3R0VlZYR2pHcWE0eUFpRmdyWHRSRVJFOTRNNkhiTHRzYmRxYlRhYnBlczZuUTZGaFlWUXFWVHc4ZkdCWEM2SFZxdVZqakszRnphSERCbUN1TGc0NlBWNlBQMzAwNGlNak1TVFR6NkpQLzc0bzh4NTdOKy8zKzcxcVZPbm9sZXZYa2hPVGtacWFtcUZKU09WWVRuaE1pRWhBUUNRazVPRGhJUUVhYVcvTXV5OStHaTVwbEFvN0Q2ajFXcWxyMDBtRXdSQmNNcFI3d0R3OXBLUlR1bm5YbG80OTd2cW5nSVJFUkU1Q1VOMktmWkN0dEZvbE1MemloVXJ5bjNlM2lFeU1wa004K2JOc3dxYktwVUthclVhYTlldXJkUzhac3lZZ2RUVVZPbWx4L0R3Y0ttMG95eVZmZkV4UER3Y0hoNGVpSStQUjNGeE1RNGVQQWl6Mll6T25UdmZVYW1NSldTWDFjZnExYXVyM0RjUkVSRlJUY2FRWFFtM24wTDQ2Nisvb3FDZ3dHNjczcjE3bDlsSDZkVmNoVUpoVllaU1dZNXNsZWZtNW9hdVhidGFYVHQrL0xqVkNyS2x6ODZkTzJQLy92MDRldlFvZHUzYUJRQmwxbm9URVJFUlVma1lzc3VRbnA0T0x5OHZLQlFLbUV3bXVMdTdBd0MyYnQyS3YvNzZ5KzR6UFhyMHFIVC9NcGtNQlFVRmxWcHB2cDBqSWR2SHg4Zm1GTWVaTTJmYWhHd0FlUFRSUjdGLy8zNnNXclVLQlFVRmlJeU1STnUyYlIyYUd4RVJFUkdWWU1pMkl5OHZEMis4OFFaYXRXb2xIUUh1NWVVRkFGSzV4clp0MjZUMmxsSU9SMDVsRkVVUmFyVzYwaUg3cDU5K1FrRkJBVVJSZE5wV2VGcXRGdm41K2FoZnZ6NWF0MjZOWnMyYUlURXhFUUR3NUpOUFZxblBQLy84RThIQndXVytCRXBFUkVSVUZ6QmtsMUpVVklTRkN4Y2lMUzBORFJvMGtMYXlxMSsvUG9EeVY1TExlc0hQSHBQSkJJMUdZN1BGWGxtT0hqMktnb0lDbU0xbWg4YTVuZGxzaHNsa0FsQ3lRMGhDUWdLR0R4OHU3ZE1kRWhLQ3hNUkV5R1F5TkdyVXlPSCtVMUpTOE9hYmIrTGhoeC9HMUtsVHF6UkhJaUlpb3ZzQlEvYmZMTnZyWldkbkl6czdHeDA3ZHNTOGVmT3djdVZLQUVCb2FDZ0FTQ0gxK3ZYcjByT0NJRmo5YjJVSWdnQ1R5V1IzcXo1N2NuSnlBSlRzUFcycEQ2K0l5V1JDWEZ3Y0xsNjhLUDFsMmIwak56Y1hmZnIwa2Jic08zMzZ0TFNqaVNpSytQampqL0hPTysvWTNTM0ZIb1BCZ05kZmZ4MEZCUVU0Y3VRSUprNmNXT21US1ltSWlJanVOd3paZjd0eTVZcjBkZXZXclRGMzdsd0F3SkVqUndBQWJkcTBBVkR5RWlRQVBQLzg4elo5V081VmhzRmdnTmxzTG5PcnZyTGMvaEptYVRxZER2djM3NWMrUzNwNk9oWXVYQWlaVElhd3NERDA2OWNQaHc4ZlJrNU9Ecjc4OGt2cHVheXNMQ25zeDhURTRNaVJJN2g0OFNMZWYvOTl2UHJxcStXdW5GdCtPQkVFQWZuNStYQnpjOE0vLy9sUEJtd2lJaUtxMHhpeS8zYnExQ2tBSlNjY3Z2NzY2MUNyMWRpM2J4OEtDZ3JRb0VFRGFidTg1NTU3cnN5OW5NczZkTVdldTNFQ29scXR4cnAxNjZRWEcxdTFhb1ZldlhxaGE5ZXU4UEh4QVFDY1BYdFdXaFVIZ01MQ1Fyejc3cnZJemMxRnAwNmRNR3pZTVBUbzBRTXZ2dmdpamgwN2hrV0xGdUdWVjE2Umpsc3ZMUzB0VGZwYXBWSmh3WUlGRlc0dFNFUkVSSFMvWThqKzI4aVJJMkV3R0RCMDZGQzR1Ym1oc0xCUTJzTjY4T0RCVXJ2SXlNZ3krOGpOelVWV1ZwYmRGeFB6OHZLZzBXaWdVcW1xWEZOdFlUYWJJUWdDaW9xS1VLOWVQZW02VXFuRXd3OC9ESlBKaEtGRGg2Smh3NFkyejFwV25rVlJSRlpXRnQ1NTV4MmtwS1RBMTljWHMyYk5BZ0Q0Ky90ajBhSkZXTEJnQWM2ZlA0OVpzMlpoMnJScGRuZFBXYmR1SFlDUzNWSmVmUEZGK1ByNll1TEVpZEpSOVVESkM1YVcvY010NHdQV2U0cUxvaWlkK2xpL2ZuMjgrKzY3ZC9ROUlpSWlJcXBPRE5sL2s4bGtHRGR1SEFCSXg1cm41T1RBejg4UDBkSFI1VDY3YmRzMkhEcDBDS21wcVRBWURQRDE5YlZwTTMzNmRPaDBPcWZQKy9aZFRnRGcyV2VmTGJlOVpXOXV2VjZQSlV1V0lDVWxCZlhxMWNQYmI3OXRGZGliTld1R045NTRBMis5OVJieTh2S1FsSlNFN3QyN1cvMEFVVnhjTE5XbVQ1NDhHZDI2ZFVOcWFpb0tDd3NoQ0FLVVNpVjhmWDBoazhtc1Z2LzkvUHlrNTIrZmw5bHNobDZ2UjFGUlVSVy9HMFJFUkVRMUEwTzJIVnF0VnRwRlpOS2tTUlhXRnpkdjNoeXJWcTBDVUZLeVlXL0hrSkNRRU9uWWRZVkNVYVZ0K0N5N2d3aUNJUDNsS0tQUktIMzkzbnZ2WWRteVpSZzNicHpkM1VSYXRteUpEei84RUVlUEhzWElrYmJIbEx1NHVPRE5OOS9FbmoxNzhQampqd01BR2pac2lNMmJOenM4THlJaUlxTDdDVU8ySFI0ZUhwZzNieDZPSGoyS2J0MjZWZGkrUllzV0dEWnNHTUxEdzlHeFkwZTdlMFF2WGJyMGJrelZZWTBiTjRhUGp3L01aalBjM053d2YvNzhjdHMzYU5EQWJzQzJxRmV2bnJTWE9CRVJFUkdWWU1ndVIyVUNObEJTYWhJVEUzT1haK01jLy96blA2dDdDa1JFUkVUM3ZjcWYwVTFFUkVSRVJKWENrRTFFUkVSRTVHUU0yVVJFUkVSRVRzYVFUVVJFUkVUa1pBelpSRVJFUkVST3hwQk5SRVJFUk9Sa0RObEVSRVJFUkU1V2EwTzJVcW1FeWVUNGlZZDBmek9aU281ekp5SWlJcXBPdFRaa3U3aTRva2hYVk4zVG9CcW1TRmNFRnhmWDZwNEdFUkVSMVhHMU5tVDcrdmtoS3pPenVxZEJOVXhtWmdaOC9mMnFleHBFUkVSVXg5WGFrTjJnWVNOY1RVbXU3bWxRRFhNMTVRb2FOR2hVM2RNZ0lpS2lPcTdXaHV5QXdFQW9WV3BjU1U2cTdxbFFEWEVsT1FscWxSb0JnWUhWUFJVaUlpS3E0MnB0eUFhQUI5cDNRTUtsaTdoNU02dTZwMExWN0daV0ZoSXVYVVM3OWgycWV5cEVSRVJFdFR0a3UzdDRvRlBuTGpoOThnUlh0T3V3SzhsSk9IM3FCRHAxN2dKM0Q0L3FuZzRSRVJFUmF2MWVaNzUrL3VqZTgyR2NQWE1hS2NsSmFCd2Foc0RBSUxpNnVVS2hxUFVmait3d21RUVU2WXFRbVptQmF5bFhvRlNwMGIzbnd3ellSRVJFVkdQY0Z5blUzY01EM1h2MlFsWm1KbTdjdUk2VTVHUVVGeGRCRUxpUDl2MUlxVlRDeGNVVnZ2NSthTlVtaWpYWVJFUkVWT1BjRnlIYklpQXdrSUdMaUlpSWlLcGRyYTdKSmlJaUlpS3FpUml5aVlqb3ZtVXltYXA3Q2s0aENBSXllUUFiVWEzQ2tFMUVSTFdXS0lySXpjMjF1WDcyN0Zrc1hyd1lhOWFzcVZLL1AvLzhjNVdmdlJ1dVhMbUN1WFBuNHNNUFA0VFpiSzd1NlJCUkpkeFhOZGxFUkZTM1hMcDBDUjkvL0RFZWV1Z2hUSnc0RVRLWkRBQ2dWcXVSa0pDQWxKUVVqQmt6QnE2dXJwWHVNelUxRmQ5Kyt5MUVVWVNucHllR0R4OHUzUk1FQVhxOUhtcTFHZ3FGQWpLWlRCclRIbEVVWVRLWllEQVlvRmFyb1ZTVy9HYzNOallXb2lpV080OXg0OFpKOC83amp6OGdpaUw4L1B3Z2x6dTJQclo3OTI3azV1WkNvVkE0L0t3OWJtNXVHREJnd0IzM1EzUy9ZOGdtSXFKYTYrREJnekFZREJBRXdTcnN0bXJWQ2cwYk5rUnFhaW9PSHo2TWZ2MzZWYnJQaGcwYll1VElrZGkwYVJOKytPRUhlSGw1b1cvZnZnQktWc2cvL2ZUVEtzMTF6cHc1YU5ldUhRRGd4SWtUTUJnTTViWWZPM2FzOVBYdnYvOE9BSGowMFVjZEh2Zk1tVE80ZlBteXc4K1ZwVmV2WGs3cmkraCt4cEJOUkVTMVVsWldGazZkT2dXNVhJNGhRNGJZM08vZnZ6OVdyVnFGbjM3NkNZODg4Z2dVQ2tXbCt4NDBhQkNTazVOeDZ0UXBmUHZ0dDRpSWlFQklTQWhjWEZ6UXFGRWptNVZzVVJTUmtKQUFBSWlNakpUNk1adk5NSnZOTUJnTWNIRnhrYTRyRkFxNHVycmlzODgrc3hsNzNyeDVTRTlQbDFhOTA5TFNjTzNhTlRScjFneU5HaldxOUdld21EVnJGcFJLSlpSS1pZVXI3MlVwTEN6RW5EbHpZREtaOE5CRER6bjhQRkZkeEpCTlJGVEhGUllVWVArKzNiZ1FINC9zN0ZzVmxqRlVSYjhCZ3hBOWNMQlQrOXk4ZVRQTVpqTjY5KzZOb0tBZ20vdmR1blhEamgwN2tKR1JnVU9IRHFGMzc5NE85VDk1OG1Ta3A2ZGo1TWlSQ0FrSkFRQzBhZE1HYmRxMHNXbHJOQm94YmRvMEFNRGN1WE1yN0Z1aFVGVDRVcWFsdE9QUW9VTUFnTVRFUk1URXhKVDd6QWNmZkFBL1B6K3JhMjV1YmxaL1BuVG9FTUxDd3RDNGNXT2I1MWV2WG8yc3JDeTBiTmtTZ3dmLzcvK3ZZOGVPd1dReXdjZkh4K3FIQ0NJcUcwTTJFVkVkRm4vdUxEWnZXQTlCRUJBU0ZvYldiYU9ndVczRjFWbWFSalIzYW4rSmlZazRjZUlFTkJvTmhnNGRhcmVOUXFIQTZOR2o4Y2tubitENzc3OUhseTVkSEtyTmRuVjF4WnR2dnVtVU91YlM1SEs1RkxMWHJGa0ROemMzZE8vZUhmWHIxN2VhdjhGZ3dLKy8vZ3FaVEdiM0J3bUx6TXhNbU0xbWFEU2Fjc2ZOeU1qQTZ0V3JBUUJEaGd6QmtDRkRyRDVmYm00dS92ampEd1FFQkZnOWQrVElFUUJBMTY1ZHE3UVNUbFFYTVdRVEVkVlI4ZWZPWXMycXJ4RDFRQWM4TVdvMDNEMDhxbnRLbFNJSUFyNysrbXVJb29naFE0YkEyOXU3ekxidDI3ZEh5NVl0Y2ZIaVJXellzQUdUSmsxeWFLeTdFYkJMOTN2NjlHbms1ZVdoUTRjT1ZtMWtNaGtPSHo0TXJWYUxidDI2WWVyVXFXWDJOMmZPSE9UbDVVa2xKbVVKQ2dyQ3M4OCtpOVdyVjJQcjFxMDRkKzRjcGsrZmpzQy9EM0t6N0Z3U0ZoWW1QWk9WbFlXVWxCUUFKYjhkSUtMSzRSWitSRVIxVUdGQkFUWnZYSStvQnpwZ2ZNeVVXaE93Z1pJeWtSczNiaUE0T0JqOSsvZXZzUDI0Y2VPZ1Vxbnd5eSsvNE1TSkUyVzJLeW9xZ3RGb3ZDdmxNdVZScTlVQUFIOS9mNnZyT3AwT1c3ZHVoVnd1eCtPUFAxNXVINVpWOGNyOFVQRGdndy9pelRmZlJGaFlHSktUay9IR0cyK2dvS0FBQUtEWDZ3SEFhaVU3SUNBQUsxYXN3RXN2dlZTbG1uQ2l1b29yMlVSRWRkRCtmYnNoR0FVOE1XcDBkVS9GSVhGeGNkaTllemRrTWhsaVltSXFYTGtGU25ZTEdUdDJMRmF2WG8zWTJGajQrdnFpV2JObU51MldMMTl1ZHhlTzJOaFlxL0JxTkJvUkh4OFBvR1NsdkNybEU3Yy9ZK25icFZTWnpxRkRoMUJRVUlCSEgzMFVRVUZCV0xWcUZTSWlJdEN4WTBlYk9tdkxDblI1SWZ2bzBhUG8wS0VEWEZ4YzRPZm5oL256NTJQbHlwVUlEdytIcDZjbkFLQzR1QmlBYmVCM2QzZTNXNHRPUkdWanlDWWlxb011eE1jakpDeXNWcTFncDZlbjQ4c3Z2NFFvaWhnd1lBQ2FON2V1OC83d3d3L3g4TU1QbzBPSERqWmhzM2Z2M3JoOCtUS09IVHVHWmN1VzRjVVhYN1FKMnA2ZW5nZ0lDSUJjTG9kTUpwTjIrQ2pkbDhGZ3dJb1ZLeUNYeXhFYkcxdWx6M0w3YXJtbGY1VktaZFdtZi8vK0NBb0tRa1JFQlBSNlBZNGNPWUtqUjQraVJZc1daWWJzc25aUU9YWHFGRmF1WEFsdmIyOU1talFKVVZGUlVLbFVtRDU5dWxYZzEycTFrTWxrTmk5UEVwSGpHTEtKaU9xZzdPeGJhTjAycXJxblVXazVPVGxZdG13WmREb2R3c0xDTUdMRUNLdjdmLzc1Sjg2ZlA0L3o1ODlqK3ZUcDZOS2xpMDBma3laTlFtcHFLcTVkdTRiMzMzOGZFeVpNUVBmdTNhWDd6ei8vdkZYN21KZ1l1NkhWOG5LaHBjeWp0SG56NWtsZm04MW1DSUtBRmkxYWxGbFRMWlBKcE8zMVNudmdnUWNBbEt6Z204MW05T3paMCthbFJNczQ1VzNQRnhvYWlzaklTRnk2ZEFrZmZmUVJ1bmZ2Ym5YWURWQVMvSE55Y3VEcjYrdlFkb2RFWkI5cnNvbUk2aUJSRk8vS0xpSjNRM3A2T3BZc1dZS3NyQ3g0ZW5yaUgvLzRoMDJaeUlFREJ3QUFFUkVSZGdNMlVCS09YMzMxVllTR2hzSmdNR0RseXBYWXRtMWJ1V1BiSzcrd1hDc3JpT3AwT3B1L0xMWE85dWoxZXB0VmJNQjZ0ZnZNbVRPUXlXUVlPSEFnaW91TGNlYk1HYVNtcGtyM1RTWlR1Y0U0SUNBQXI3NzZLcDU2Nmltb1ZDb2NPWElFQ3hjdXREcVNQamMzRnlhVFNYb0prb2p1REZleWlZaW9ScnQyN1JweWMzT2hWcXN4ZS9ac20xS0dXN2R1NGZqeDQ1REpaQmczYmx5NWZYbDRlT0RWVjEvRmh4OStpSkNRRUx1SDJGVEVFckxMV2pWZXZueDVoWDFZeWp1QWtwRHRZYWRzeDJ3MlE2RlFRSy9YNDhTSkUyamZ2ajNxMTYrUE0yZk80Sk5QUHNFamp6eUM4ZVBIUzIzdEJmWGJ5V1F5UkVkSG8xV3JWdmowMDAvUm9VTUhxNTFacmw2OUNnRGxiaFZJUkpYSGtFMUVUbFZZa0kvY25GeG9Dd3RoTkJxc3drUmRKcGZMb1ZLcDRlN2hBVzhmYjNoNGVsWDNsR3FOQng5OEVDcVZDbXExR2syYk5yVzV2MlBIRHFtVUlqUTB0TUwrM056YzhNb3JyMEN0VnQrMUxmb3FZdm5ud21nMFFxdlYybDA5dHF4Tzc5bXpCenFkRG84OTloaUFrZ054TkJvTmZ2Lzlkeno5OU5NQVNsYTlTNjlraTZJSXJWWUxGeGNYNlhSS0FHalVxQkVXTFZwa3M2ZjJsU3RYQUFBTkdqU3dtWXNvaWhCRkVZSWd3R0F3UUsxV2wxa3VRMFFsR0xLSnlDbjBlajJ1WDAyQnlXU0NyNThmQWdJRG9hckdFRlBUbU0xbUdBMEdGQlRrNDBacUtoU0tkRFFLQ2EzdzhCQXFZYWxOTGkwckt3dS8vdm9yTkJvTm5uamlDWnY3ZXIwZXYvenlDNktqbzYydWw5N0o0MTZ6YkxtWGtaRUJVUlJ0ZHZPd3RFbEtTc0wyN2R2UnNtVkxxTlZxWEx4NEVWcXRGajQrUGtoUFQwZGlZaUthTkdrQ3dMWjhwYWlvQ0RObnpuUjRidXZXcmNPNmRldktiVE5seWhUMDZOSEQ0YjZKNmhLR2JDSzZZOXJDUXFRa0p5R29mbjM0K2R1K2xFVWxLOWthRnhkb1hGemdIeENJV3plejhGZkNaWVNHTjZsVk8zelVOSnMyYllMSlpNSmpqejFtY3lpTklBaDQ4ODAza1phV0JuZDNkNnVYSEIyVm5KeU1nSUFBdTJVZFZTRUlBcFJLSmY3NjZ5OEFrSTV0QjBwMk9kSHBkQkFFQWJ0MjdZTFJhTVRGaXhmeCt1dXYyL1J6NnRRcGFmVytkTWlXeStWbzFLZ1JOQm9ONUhKNXVUL3c1dVhsSVQwOUhUS1p6R2JYRmd2TFNyYlJhTFRaM1lTSWJERmtFOUVkMGV2MVNFbE9Ra2g0T0R3OFBLdDdPcldHbjM4QU5DNHVTRWxPUXRQbWtWelJyb0tFaEFTY1BIa1M5ZXJWdzhDQkEyM3VLNVZLOU9uVEIrdldyY1A2OWV2UnRtMWJlSGs1WHFaei9mcDFMRnUyREYyN2RxMnc1cnV5Qmc0Y0NLVlNLZTIzM2FSSkU0aWlDSmxNaHZuejUwdnRvcU9qY2Zic1diUm8wUUpObXpaRi9mcjE0ZXZyQzRQQmdBOCsrQUNuVDUvRzhPSERBZGlHYkJjWEY3ejk5dHNWemtVVVJiejMzbnNBZ002ZE8yUDY5T2xPK1l4RWRSMUROaEhka2V0WFV4QlV2ejREZGhWNGVIZ2lxSDU5WEwrYWdxWVI5bGNQeVQ1QkVMQm16Um9Bd01pUkk4djhJYVZmdjM2SWk0dkQrZlBuc1c3ZE9vY0RwTkZveE5LbFMxRllXSWlUSjA5aTFLaFJUcWxGSGo1OE9QTHk4dkR5eXkralhyMTZhTnk0TWQ1Nzd6MTA3ZG9WZmZ2MmxkcEZSRVRnNDQ4L2hydTd1MDBmWGJwMFFjZU9IU0VJQW9DeWR6dXB5UHIxNjVHWW1BaDNkM2VNSGowYUtTa3B5TXZMUTFSVTdkbmlrYWdtWXNnbW9pb3JMTWlIeVdSaWljZ2Q4UE1Qd0syYk4xRllrTStYSVIzdy9mZmZJelUxRmMyYU5TdTNERVNuMDZGdjM3NzQ0NDgvY1B6NGNmVHMyUk90VzdldXNIL0w5bm1DSUtDd3NCQ3VycTU0OGNVWG5mcXkzOTY5ZXlFSUFycDI3WXBqeDQ0aE1URVJpWW1KS0M0dXh1REJnNlYyOWdJMkFPa0hCc3VSNkk2R2JGRVVzWDc5ZXV6ZHV4ZEtwUkxQUGZjY3ZMMjk4ZW1ubitLdnYvNUNzMmJOTUhMa1NFUkdSbGJ4RXhMVmJRelpSRlJsdVRtNThPWEpjSGZNMTg4UHVUbTVETm1WSUlvaWZ2enhSK3phdFFzeW1ReWRPM2ZHYjcvOWhyeThQT212M054YzVPVGtJQ2NuQndhRHdlcjV0V3ZYNHUyMzM2N3dPUGJNekV6cGE2VlNpZG16WjF2VlRkK3BsSlFVL1BUVFQxQ3BWT2pmdno5OGZIeWcxV3F4ZGV0V2ZQZmRkM0J4Y2JGYTBTNlBUcWNENEZqSXpzaklRR3hzTFA3ODgwKzR1cnJpdWVlZWszNzRlT3FwcDdCdTNUb2tKaVppeVpJbGFOZXVIVWFQSG8zNjllczcva0dKNmpDR2JDS3FNbTFoSVFKNGNNVWQ4L1Qwd3Eyc205VTlqVnBoN2RxMTJMOS9QNENTd0YzV0xoZ0toUUwrL3Y0SURBeEVZR0FnL1AzOXNYWHJWcVNucDJQMzd0MVdLOFgyYk5teUJVREozdExQUHZzc3ZMMjlNWHYyYkdnMEdpbk02blE2cTlNZExVcGZNNWxNRUFRQmdZR0JtRHQzTG5KeWN2RDU1NS9EWkRKaDJMQmg4UEh4QVFBTUhUb1VvaWhpMjdadCtQYmJiK0h0N1kyT0hUdmFuVjlCUVFGTUpoTnljM09sdVZibUVKbU1qQXpzM3IwYnYvNzZLMHdtRThMQ3dqQnQyalNyQU4yMGFWTzgvdnJyT0hUb0VEWnQyb1J6NTg3aC9Qbno2TnUzTDRZUEgxN3RPN01RMVJZTTJVUlVaVWFqQVNydWxYdkhWR28xakVaRHhRMEp2WHIxa2tLMlhDNUhZR0FnNnRldmo2Q2dJQ2xRQndZR3dzL1B6MlkzRFVFUXNIbnpabXpmdmgwOWV2UkF2WHIxN0k2aDErdVJscFlHQUJnelpndzZkZXFFOVBSMDZIUTZhZTlxYjI5dnlHUXlxNU1jTFdINTltdG1zeGxtc3hrR2d3RjZ2UjRHZ3dGTGxpeEJabVltSWlNak1XalFJS3V4aHcwYmh1enNiQncrZkJnWkdSbGxmaDkyN2RxRlhidDJXVjNyMmJPbjNiYnA2ZWs0Zi80OFRwMDZoWVNFQklpaUNBOFBEenorK09QbzI3ZXYzVjFIWkRJWmV2WHFoUTRkT21EZHVuWDQ3YmZmc0dmUEhwdzZkUW9USjA1a3ZUWlJKVEJrRTFHVm1jMW03b1B0QkhLNW5JZjJWRkpvYUNpZWV1b3BoSVNFb0VtVEpnN1ZTRWRIUitQbm4zOUdVRkJRdWNlY2F6UWF2UFRTUzFiN2F3Y0hCK09ycjc2NjQva0R3TVNKRTdGdTNUck1tREhEN2o4LzQ4ZVBSOGVPSGRHdVhic3krK2pUcHc5Mjdkb0ZQejgvUkVSRW9FZVBIblpyemMrZlA0L2x5NWRMTDBmNitmbWhiOSsrNk5PblQ2VldwRDA4UERCdDJqUTgrT0NEK09hYmI1Q2RuWTJzckN3SFBpMVIzU1VUTFc5M0VGRzFXamozT3dEQTIwdEdWdk5NS2kvdXpHbEV0ZTlRM2RPNEw5enI3K1VyczU5SHZ3R0RFRDJ3L0xLSis4M05temZ0SHZ4eXJ6bmpCOVRpNHVKS0JlVkRodzdoanovK1FMZHUzZENtVFpzcWo1dWZuNC85Ky9kajJMQmhWWHFlNkg0bnN4eXIramV1WkJNUlVaMVJFd0kyQUtmOEJxaXl0ZEU5ZS9Zc3M1VEVFVjVlWGd6WVJBN2c3M21KaUlpSWlKeU1JWnVJaUlpSXlNa1lzb2xxQ0psTUJyNGhRVVJFZEg5Z3lDYXFJWlJLT1V3bTdqQkJSRVIwUDJESUpxb2hGQW9GVElLWlFadUlpT2crd0pCTlZFTzR1cW9naWlLUy91SWV0SlZsTXBtcWV3cEVSRVIyTVdRVDFSQXVybXJJRlRMRW43dFczVk9wTVVSUlJHNXVyczMxMDZkUDQ2MjMzc0txVmF1cTFPK2VQWHN6a0ZnbEFBQWdBRWxFUVZTcS9Dd1JFVkZsTUdRVDFSQXlHZURwNllxVHg1T1FsMWRVM2RPcEVTNWN1SUFYWG5nQksxZXV4TzNuWnFuVmFseTZkQWxIang1RlVaRmozNnRyMTY1aDllclYyTGR2SHpadDJtUjF6MmcwUXF2VndtZzB3bVF5b2FLenVrUlJoQ0FJME9sMDBvbDZSRVJFQUEraklhcFJmSHpjb05jYjhkT1A1ekI2WE5mcW5rNjEyNzkvUC9SNlBRUkJ3TzBIYWJWcDB3YU5HemZHdFd2WDhNc3Z2MkRBZ0FHVjdyTng0OFlZTTJZTTFxOWZqeTFidHFCZXZYclMwZG1uVDUvRzh1WExxelRYVjE1NUJlM2J0Ni9TczBSRWRQOWh5Q2FxUWVRS09SNGIyaDdmL2ZjRXdwb0VvTXREVGF0N1N0VW1Nek1UeDQ4ZmgwS2hzSHZLM01DQkEvSHZmLzhiTzNic1FMOSsvYUJRS0NyZDk1QWhRL0RYWDMvaHhJa1RXTDE2TlNJakl4RWFHZ3BYVjFjMGJ0d1lhclVhQ29VQ2Nybjg3NjBWUlZ5NmRBa0EwTEpsUzZrZnM5a01rOGtFZzhGUTZkUDNpSWlvYm1ESUpxcGh1anpVRktuWHNyRmwweW1vMVVxMDd4aGEzVk9xRmhzM2JvVFpiTVlqanp5QzRPQmdtL3M5ZS9iRUR6LzhnUFQwZEJ3OGVCQjkrL1oxcVA5cDA2WWhMUzBOWThhTVFXaG95ZmM0S2lvS1VWRlJObTJOUmlNbVRwd0lBRmk0Y0dFVlBnMFJFZFUxck1rbXFvR0dqdWlJQnpxRVlOMmFvL2h4NnhubzlYV3IzamNoSVFHLy9mWWJOQm9OUm93WVliZU5RcUhBdUhIakFBQ2JObTJDVHFkemFBdzNOemNzWHJ5WUpSNUVSSFJYTUdRVDFVQUtoUnlqeHoyRXg0YTJ4NkZmTG1QcDI5dHg2T0JsNU9mZi95OUVHbzFHZlBYVlZ4QkZFY09HRFlPUGowK1piVHQyN0loV3JWb2hQejhmNjlhdGMzZ3N1WnovQ2lRaW9ydUQ1U0pFTlpSTUJqejhTQXUwam1xSVhkdmo4TU9XMC9oaHkyazBDdkZGUUlBblBMMWNvZEZVN3ovQ2RxbzQ3dGltVFp1UW1wcUsrdlhyWTlDZ1FSVzJuelJwRWhZc1dJRDkrL2VqVFpzMjZOclYvZ3VqUlVWRlVDcVZVQ3FWVmk5UjFpU2ZyL2o0bm82WGs1MTlUOGNqSXFwTEdMS0phamgvZjArTWorbU9uT3dIY0Q3K09pNWZTTVAxYXpuSXowdXQ5aktTOFpNaW5kcmYyYk5uc1dQSERzaGtNa3lkT2hVcWxhckNaeG8xYW9TSkV5ZGk1Y3FWK09LTEwrRG41NGVJaUFpYmRoOTg4QUV1WHJ4b2MzM3QyclZXSzlwR294SG56cDBEVUxKU2ZpOERlVkxpbi9kc0xBREl6cjUxVDhjaklxcExHTEtKYWdrZlgzZjBmRGdTUFI5MmJyQzlFM0ZuVGp1dHI3UzBOUHpmLy8wZlJGSEU0TUdEMGFKRkM2djdTNVlzUVo4K2ZmRGdndy9hbEhrODhzZ2p1SGp4SW80Y09ZS2xTNWZpMVZkZlJmUG16YTNhZUhsNUlTQWdBQXFGQWpLWkRHbHBhVkFxbFRaOUdRd0dMRnUyREhLNUhHdlhyblhhNTZ1TTk1ZC9lcy9HZW1YMjgyamF6UGFIRVNJaWNnNkdiQ0txZHRuWjJWaXlaQWwwT2gyYU5HbUNKNTk4MHVyKzVjdVhFUmNYaDdpNE9QempILzlBdDI3ZGJQcVlNbVVLcmwrL2pwU1VGTHozM251WU1tVUtldmJzS2QyZlBYdTJWZnV4WThkQ3FiVDlWNkJHb3dGUWN1Q05QUys5OUpMMHRkbHNoaUFJYU5XcUZaNTc3cm5LZjJBaUlycnY4YTBmSXFwV2FXbHBlUHZ0dDVHVmxRVXZMeS9NbVRQSHBreGszNzU5QUlESXlFaTdBUnNBWEZ4Y3NHREJBb1NIaDhOZ01PRHp6ei9IOTk5L1grN1k5bDU4dEZ3cmE5OXRuVTRuL2FYVmFxSFZhbEZjWEZ6aDV5UWlvcnFGSzlsRVZLMnVYcjJLbkp3Y2FEUWF2UHp5eS9EMzk3ZTZmL1BtVFJ3N2Rnd3ltVXphcTdvc0hoNGVXTEJnQVJZdlhveXdzREM3aDloVXhCS3l5NnJGL3Z6enp4M3VrNGlJNmg2R2JDS3FWbDI2ZElGS3BZSmFyVWF6WnMxczd2L3d3dzh3bVV6bzNiczN3c0xDS3V6UHpjME5DeFlzZ0VxbDRoWjlSRVJVYmZoZklDS3FkaDA2ZEVDYk5tMXNybWRtWnVMQWdRUFFhRFEyZGRvQW9OZnJzV3ZYTHB2ckxpNHVEaDJ6VGtSRTVHeGN5U2FpR212OSt2VXdtVXdZT25Rb3ZMMjlyZTRKZ29BRkN4Ymd4bzBiOFBEd3NIckowVkYvL2ZVWGdvS0M0T0hoY2FkVEppSWlBc0NWYkNLcW9TNWR1b1RqeDQvRDI5c2JqejMybU0xOXBWS0pSeDk5RkFDd1pzMGE1T1hsVldtY2E5ZXVZZW5TcGRpOGVmTWR6WmVJaU9oMkRObEVWT01JZ29DdnYvNGFBREI2OUdpNHVMalliVGRnd0FCRVJVVkJxOVhpUC8vNWo4UGpHQXdHdlBQT095Z3NMTVR4NDhkaE1CanVhTjVFUkVRV0RObEVWT05zM0xnUjE2NWRRMFJFQkhyMTZsVm1PNTFPaCtqb2FNaGtNaHc5ZWhUeDhmR1Y2bDhVUlFBbFliNmdvQUN1cnE1NDdiWFh5dHdibTRpSXlGR3N5U2FpR2tNVVJXemR1aFUvL3ZnalpESVpIbnJvSVJ3K2ZCaDVlWG5JemMxRlhsNGVjbkp5a0oyZGpaeWNIT2oxZXF2bnYvbm1HeXhkdXRUdUlUTzN5OGpJa0w1V3FWUjQrZVdYRVJvYWVsYytFeEVSMVUwTTJVUlVZM3p6elRmWXUzY3ZnSkxBdldiTkdydnRGQW9GQWdJQ0VCUVVoS0NnSVBqNysrUDc3NzlIV2xvYWR1N2NpY2NmZjd6Y2NUWnQyZ1NnWkMvc0dUTm13TWZIQjg4OTl4elVhclVVMEhVNm5kWHBqaGFscjVsTUpnaUNnS0NnSUN4Y3VORGh6MHhFUlBjbmhtd2lxakY2OSs0dGhXeTVYSTZnb0NBMGFOQUF3Y0hCVXFBT0RnNkduNStmelI3WUpwTUpHelpzd05hdFc5R3JWeStiM1Vnc2lvdUxjZVBHRFFEQXVISGowS1ZMRjZTbHBVR3IxY0prTWtHaFVNREh4d2N5bWN4cXBkelgxeGNBcks2WnpXYVl6V1lZREFhZStraEVSRllZc29tb3hnZ1BEOGY0OGVNUkdocUtwazJiUXFQUlZQclpnUU1IWXMrZVBRZ09EcllwSTdtZGk0c0w1czJiaC8zNzkyUFFvRUVBZ1ByMTY1ZTVhazVFUkZRVkRObEVWS01NSERpd1NzK3AxV3E4OGNZYkNBZ0lxTEN0bDVkWGxZNWNKeUlpcWl6dUxrSkU5NDNLQkd3aUlxSjdnU0diaUlpSWlNakpHTEtKaUlpSWlKeU1JWnVJaUlpSXlNa1lzb21veXVSeU9jeG1jM1ZQbzlZem04MDJXeElTRVZIdHhuK3JFMUdWcVZScUdBMkc2cDVHcldjMEdLQlM4VWgzSXFMN0NVTTJFVldadTRjSENncnlxM3NhdFY1QlFUN2NQVHlxZXhwRVJPUkVETmxFVkdYZVB0N0l2bldydXFkUjYyWGZ2QVZ2SC9zblZCSVJVZTNFa0UxRVZlYmg2UVdGUW9GYk43T3FleXExMXEyYldWQW9GZkR3OUxxbjQ4cGtNdWg1Rkh5TllUQVlxdTM5Qm9QQlVPNHBxVVJVTlF6WlJIUkhHb1dFSWlNdERZV0ZCZFU5bFZxbnNLQUFHV2xwYUJRU2VzL0g5dlgxUTFyYWpYcys3cDM2K2VlZnNXYk5tbnN5MW9JRkN6Qjc5bXdVRlJYZDliRk9uRGlCK2ZQblkrZk9uZERwZEhkOXZOdnQzTGtUTDd6d0F0YXNXWU9jbkp4N09qYlIvWXpIcWhQUkhkRm9OQWdOYjRLVTVDUUUxYThQUDMrZXVsZ1p0MjVtSVNNdERhSGhUYURSYU83NStLM2F0c1dKMzM2RHRyQ3cxdFNEcDZhbTR0dHZ2NFVvaXZEMDlNVHc0Y09sZTRJZ1FLL1hRNjFXUTZGUVFDYVRRU2FUbGRtWEtJb3dtVXd3R0F4UXE5VlFLbTMvYzJnd0dKQ2ZudysxMnZxbDFPKysrdzZpS0ZaNjNrT0dESUdMaTB1NWJlTGo0NUdSa1lIang0K2pmLy8rS0NvcXdvd1pNeW85eHZMbHkrSGw1Zmh2UTdLenM3RnIxeTRZREFZY1BIZ1EvZnIxYzdnUElyS1BJWnVJN3BpN2h3ZWFOby9FOWFzcHVIWHpKbno5L09EcDZRV1ZXczJ0NmY1bU5wdGhOQmhRVUpDUDdGdTNvRkFvMExSNVpMVUViQUI0NU5IK09IM3FKTDdmdEFIalk2WlV5eHdjMWJCaFE0d2NPUktiTm0zQ0R6LzhBQzh2TC9UdDJ4Y0FjUGJzV1h6NjZhZFY2bmZPbkRsbzE2NmR6WFZMOEM3OTkvRHUzYnNoQ0VLbCt4ODZkR2k1OXdWQndQbno1d0VBNDhhTmcwS2hnRXFsQWdDNHVycWlRNGNPWlQ1Nyt2UnBGQlVWVlJqaTdSRkZFVjk5OVJVTUJnUEN3OE54OWVwVnJGcTFDblBuem9WQ29YQzRQeUt5eHBCTlJFNmgwV2pRTktJNUNndnlrWnVUaTF0Wk4yRTBWbCtkYVUwamw4dWhVcW5oN3VHQkJnMGIzdk1hN05JOFBEMHhjdlJZckk3OU4vN3p0WWduUm8ycEZTdmFnd1lOUW5KeU1rNmRPb1Z2di8wV0VSRVJDQWtKZ1l1TEN4bzFhbVN6a2kyS0loSVNFZ0FBa1pHUlVqOW1zeGxtc3hrR2c2SENnRnA2UlZ5bFVzSGYzeCtMRnk4dTk3bjMzMzhmRnk1Y2tBSnpXVTZlUEFtZFRvYzJiZHFnZWZQbUFDQ0YzSHIxNnVHWlo1NHA4OWw1OCthaHFLakk3a3A4UmJaczJZSkxseTdCdzhNRHMyYk53dDY5ZTdGejUwNnNYcjBha3lkUGRyZy9JckxHa0UxRVR1WGg2Vlh0QVpJcXAwMVVPMHlZUEJXYk42N0g0cmYraVpEUVVOUnYwQkNhS3F5S1ZxUnBSSE0wYlJiaGxMNG1UNTZNOVBSMGpCdzVFaUVoSVFDQU5tM2FvRTJiTmpadGpVWWpwazJiQmdDWU8zZXVVOFozTk5DV1Y3WUNBQWNPSEFCUThnTkVaWjl4ZEl6U2Z2NzVaMnpmdmgxeXVSelRwazJEdDdjM0huLzhjWnc1Y3dhSERoMkNVcW5FK1BIakhlNlhpUDZISVp1SXFBNXIyKzRCaERkcGlnUDc5dUNQODNGSS9EUEJvWHBqUnpnclpMdTZ1dUxOTjk5MGVpblMzcjE3Y2ZueVphaFVLaWdVQ3VUbDVRRUFWcTVjQ1VFUVlEQVlNR0hDQktlV1VseTllaFYvL3ZrbjNOemMwTEpsUyttNm8vOGZPQktHdDIzYmhxMWJ0d0lBeG84Zmo3WnQyd0lvK1czVW5EbHo4UGJiYitQQWdRTzRlZk1tcGsyYkJvOWE4QnNPb3BxSUladUlxSTd6OFBURWtPRWpNR1Q0aU9xZVNxWGRqVnIvMU5SVXhNZkhRNlZTUVM2WFM5dmF4Y1hGUVJBRUdJMUdHQXdHeUdReUZCUVVZTk9tVGVYMmw1R1JBUUF3bVV4bEJ2UE5temNEc1AwOGpvWnNzOWxjNGZkRXE5WGk2NisveHUrLy93NEFHRDE2TkhyMzdtM1ZKakF3RUMrLy9ESSsvdmhqeE1mSFkvNzgrWGp5eVNmUnZYdDNybW9UT1lnaG00aUlhalJMemJGU3FieXJRVy9TcEVtWU5HbVM5T2Q1OCtZaFBUMGRuM3p5aVUxYnJWYUxuVHQzVnFyZm9xSWl1NnZCQ1FrSmlJdUxzL3VNNWNYSzlQUjB4TVRFVkRoR1JiWGxKMDZjd1ByMTY1R2Jtd3VsVW9tSkV5ZWlSNDhlZHR1R2hvWmkwYUpGK0wvLyt6OGtKU1VoTmpZV08zYnNRSFIwTkRwMzdneDNkL2NLNTBORURObEVSRlRETFYrK0hKY3ZYN2E1SGhzYmE3VjZhelFhRVI4ZkR3Qm8zNzc5WFEza3djSEJOaTgreHNiR0lpc3JDM1Btektud1pVcFJGTEZod3dZQVpaZDZkTy9lM2ViYWtTTkhvRkFvMExWclY1ditTak9iellpUGo4ZVBQLzZJeE1SRUFDVXZVczZZTVFQTm1qVXJkMzQrUGo2WU4yOGU5dXpaZzYxYnR5STlQUjFyMXF6QnVuWHJFQmtaaVg3OSt0bmRrWVdJL29jaG00aUlhalJQVDA4RUJBUkFMcGRESnBNaFBUMGRTcVhTcGp6Q1lEQmd4WW9Wa012bGlJMk5kZm84YnR5NGdRWU5HcFI3UHlrcHFWSTEyOXUzYjBkU1VoTGF0V3VINU9Sa20xMTQxR3ExM1YxRmpodzVVdWE5MGo3Ly9IT2NPblVLUUVtUWYvamhoM0h3NE1FS2QwV3haL0Rnd2Rpelp3K01SaU11WDc2TXA1OSsydUUraU9vYWhtd2lJcXJSbm4vK2Vhcy94OFRFMkEyeWxqM0hTeDhlWXpGdjNqenBhN1BaREVFUTBLSkZDMHlkT3JYYzhXL2R1b1dOR3pmaTNMbHorT2lqajhxc2w3YnNPbkw3N2lPV1EyK01SaU5jWFYwQkFJbUppZGkyYlJ0VUtoWEdqaDJMZDk5OXQ5enhxMnJNbURFNGQrNGNnb09ETVhIaVJBUUVCT0QwNmROVzJ4eGFwS2VuQXloWm9TODlkNzFlajJIRGhxRlBuejdTaVpTM3R5TWkreGl5aVlpbzFySDNrcC9sV2xrcnliY2ZWMjRKMlphWEc4c3pmLzU4bU0xbVJFZEhTeTlFNXVibWxsa3JiVytQNlNaTm1tRGh3b1VBU2tLMjJXekdFMDg4Z2NEQVFLdDJvaWhDcTlYQ3hjWEZKZ2lYeDk0SmxuNStmbmoxMVZmUnBFa1Q2WHV6ZlBseXU4OWJQc3RiYjcxVjVyN2VmbjUrR0Q5K2ZLWG1RMFFNMlVSRWRKK3dCTW15Z21sWkFiTzB4TVJFN05xMVM5b2RwSFhyMW5qcXFhY1FFQkFBVVJSaE1Camc3ZTJOMXExYld6MFhIeCtQL1B4OG0xcHFRUkRnNCtNai9YbkFnQUVBZ09qb2FKdXhjM056OGVLTEw1WTd2Nktpb25KZmhuenR0ZGZRb2tVTEFLaXc5cHFJN2g2R2JDSWlJZ0FIRHg3RXZuMzdrSnFhQ2hjWEY2aFVLaGdNQnN5YU5VdHFVMUJRQUpQSmhQRHdjSnU2NkNWTGxpQS9QNzlTOWRLV29GMmFRcUZBNDhhTnBaVnN1VnlPek14TTNMeDVVenJCMHFKWnMyWlFxOVVRUlJGbXMxa3E3YkNVelJCUjlXTElKaUlpUWtuQVRVdExRNzkrL2ZENDQ0L2ozWGZmbFdxVkxXN2R1Z1dnWkplT3U4SEx5d3R2dmZXVzlHZVR5WVFGQ3hZQUtObHQ1UERodzFDcjFYQnhjVUh6NXMweGF0U29TdlZyTUJoZ05wdWxQY0FkS1VNeG04M1E2L1ZRcVZRVkhoRlBSUC9Ea0UxRVJMVldjbkl5QWdJQ25ISXFZWThlUGRDa1NSTTBiTml3ekRiWHJsMEQ4TDlEV3l5aCszYWxTem5lZWVlZGN2c3N6NEVEQjVDUmtRR05Sb01SSTBiZzhPSERVQ2dVaUk2T3hwWXRXOUMxYTFjMGJ0eTR3bjZPSERtQ05XdldWTmpPY2dTOVBkT25UMGVYTGwwY21qOVJYY2FRVFVSRXRkTDE2OWV4Yk5reWRPM2FGZVBHamJ2ai9tUXlXWVZoK01xVkt3Q0F4bzBiU3k5WWxyV2QzZEdqUjVHVWxGVGhudGxseWNyS3d2ZmZmdzhBR0RGaUJMeTl2YVY3anp6eUNQYnQyNGVQUHZvSXI3LytPbng5ZmN2dHk4L1BENTA2ZFpLMlBpeTlrbjNreUJFQXdFTVBQV1QxVXFsbEpkdG9ORnFOVDBRVlk4Z21JcUpheDJnMFl1blNwU2dzTE1USmt5Y3hhdFNvTXJmdWM2YUxGeTlDTHBlaldiTm1VaGp0MjdldjNiYkp5Y2xJU2txeTJ0S3ZzZ1JCd09lZmY0NmlvaUswYWRNR2p6NzZxTlY5VjFkWFRKZ3dBWjk4OGduZWYvOTl6Sm8xQy9YcjF5K3p2NmlvS0VSRlJaVjUzeEt5WTJKaVdCSkM1Q1MyZXlBUkVSSFZVSllYL3dSQlFHRmhJVnhkWGZIaWl5L2VrNENkbVptSjlQUjBSRVJFVkhsMXVqSUVRY0NLRlN1UW5Kd01QejgvVEowNjFXNE5kZnYyN2RHN2QyK2twNmZqalRmZXdNR0RCMjBPdFNHaTZzT1FUVVJFdFVabVpxYjB0VktweE96WnN4RVNFbkpQeGo1MDZCQUEzTlc2NUp5Y0hDeGJ0Z3h4Y1hGd2MzUERpeSsrQ0M4dnJ6TGJUNWd3QVowNmRZTEJZTURxMWFzeGQrNWMvUGJiYjNkdGZrUlVlU3dYSVNLaVdtUExsaTBBU3Vxbm4zMzJXWGg3ZTJQMjdOblFhRFJTamJST3A3TTYzZEdpOURXVHlRUkJFQkFZR0lpNWMrZGEzVE9ielNnb0tKQktQUW9LQ3ZEenp6OURvOUdnYTlldVZtMDNiZHBrZDY2Vyt1MnlUb2k4ZlN4UkZDRUlBajc3N0RNa0ppYkMzZDBkTDd6d2d0VXg3dmI2c1h3ZmZIeDhzRy9mUGhpTlJqUnAwa1M2cjlmcklZb2lsRXFsUTRmYjNENm1aVzU2dlI1RlJVVTJCK2dRa1gwTTJVUkVWQ3ZvOVhxa3BhVUJLRGt5dkZPblRraFBUNGRPcDRQSlpJSkNvWUMzdHpka01wblZTWTZXZzJCdXYyWTJtMkUybTJFd0dLeXVuemx6Qm52MzdzWE5temVoMVdxbHdMcG16Um9VRlJWaHdJQUIwdkhvRmp0MzdpeDMzb0lnbEh2ZkVtS1ZTaVhtenAyTHRXdlg0dEZISDdWNUNkTlNDbEs2SkVTcFZHTHMyTEZvMTY0ZE5Cb05nb0tDcEh0YnQyN0ZUei85Vk83NHR5dHZkeEhMV0Y5OTlWV2wreU9xeXhpeWlZaW9WdEJvTkhqcHBaZnd5eSsvU0tjbEJnY0hPelgwTlczYUZDdFdySUNQancrNmQrK09JVU9HUUJSRjlPblRCeHFOQm9NSEQ1YmFta3dtQU1EWFgzOXR0NitWSzFmaXlKRWpWc2U1MjJNMEdxVWdybEFvTUhIaVJMdnREQWFEMWJpbGxUNkJFaWpaenpzc0xLek1YVVVxdzNKY3UxYXJyZkN6RU5IL3lNU0tmbzlGUlBmRTV5dCtCZ0E4TjlQK1RnVkVkRzhVRlJYWnJGYmJrNXljREVFUUVCRVJZZmQrZm40K2lvdUw0ZVBqVSs2T0hkdTJiWU1vaWhnNmRHaTVJVml2MTJQWHJsMlF5V1FZT25Sb3hSL2tMaEJGc1VwQm5hZ3VrSlg2aDRNaG02aUdZTWdtSWlLcXZVcUhiTzR1UWtSRVJFVGtaQXpaUkVSRVJFUk94cEJOUkVSRVJPUmtETmxFUkVSRVJFN0drRTFFUkVSRTVHUU0yVVJFUkVSRVRzYVFUVVJFUkVUa1pBelpSRVJFUkVST3hwQk5SRVJFUk9Sa0RObEVSRVJFUkU3R2tFMUVSRVJFNUdRTTJVUkVSRVJFVHNhUVRVUkVSRVRrWkF6WlJFUkVSRVJPeHBCTlJFUkVST1JrRE5sRVJFUkVSRTdHa0UxRVJFUkU1R1FNMlVSRVJFUkVUc2FRVFVSRVJFVGtaQXpaUkVSRVJFUk94cEJOUkVSRVJPUmtETmxFUkVSRVJFN0drRTFFUkVSRTVHUU0yVVJFUkVSRVRzYVFUVVJFUkVUa1pBelpSRVJFUkVST3hwQk5SRVJFUk9Sa0RObEVSRVJFUkU3R2tFMUVSRVJFNUdRTTJVUkVSRVJFVHNhUVRVUkVSRVRrWkF6WlJFUkVSRVJPeHBCTlJFUkVST1JrRE5sRVJFUkVSRTdHa0UxRVJFUkU1R1FNMlVSRVJFUkVUc2FRVFVSRVJFVGtaQXpaUkVSRVJFUk94cEJOUkVSRVJPUmtETmxFUkVSRVJFN0drRTFFUkVSRTVHUU0yVVJFUkVSRVRzYVFUVVJFUkVUa1pBelpSRVJFUkVST3hwQk5SRVJFUk9Sa0RObEVSRVJFUkU3R2tFMUVSRVJFNUdRTTJVUkVSRVJFVHNhUVRVUkVSRVRrWkF6WlJFUkVSRVJPeHBCTlJFUkVST1JrRE5sRVJFUkVSRTdHa0UxRVJFUkU1R1FNMlVSRVJEV1UyV3l1N2lrUVVSVXhaQk1SVWEwaENBSVNFeE9yZXhwNDl0bG5NWFhxMUxzNnh1blRwL0h5eXk5ajY5YXRLQ3dzdkt0akVaSHpLYXQ3QWtSRVJKVmhNQml3ZE9sU1hMOStIZlBuejBkb2FLalYvU2xUcGppODhydGl4UXA0ZUhnNFBCZWxVZ21UeWVUd2M1VWxDQUkyYk5pQW5Kd2M3TnUzRC8zNjlidHJZeEhSM2NHUVRVUkV0WUphclViejVzMlJsSlNFRlN0VzRNMDMzNFM3dTd0MFg2VlN3V1F5WWVEQWdSWDJkZURBQVJRV0ZrS3RWbGRwTG5LNUhES1pyRXJQVnNiR2pSdVJtWmtKQU5CcXRUaDQ4Q0FHRHg1ODE4WWpJdWRqeUNZaW9scGoxS2hSU0VoSVFGSlNFcjc4OGt1ODhNSUxVdGhWS0JTUXkrVjQ0b2tucFBZNm5RNDdkdXlBbTV1YlZVZzllZklrQ2dzTG9WS3ByUHIvK2VlZjhlT1BQMEtsVXBVYnBIVTZIUUJnM3J4NVpjN1ZiRGJEYURTaWRldldtREpsU3FVLzQ1a3paN0J2M3o0QVFMOSsvWERvMENGODk5MTNjSEZ4UWQrK2ZTdmREeEZWTDRac0lxSTZyckNnQVB2MzdjYUYrSGhrWjkrQ0tJcE9INlBmZ0VHSUhuam5LN0Z5dVJ6VHBrM0Rva1dMa0orZmovejhmTlNyVjArNlY3cUVReWFUWWVmT25RZ01ETFM3RWx3NlJCdU5SbWkxV2lsa3krWC9lM1dwcUtnSVJxTVJhclZhK2g3bDVPUkFyOWREbzlGQW85Rlk5V1V5bVNBSUFnd0dRNlUvMzVVclYvRGxsMTlDRkVYMDd0MGJZOGVPUmJ0MjdmRFJSeC9oMjIrL1JYRnhNVmUwaVdvSmhtd2lvam9zL3R4WmJONndIb0lnSUNRc0RLM2JSa0hqNHVMMGNacEdOSGRhWDBGQlFaZzVjeWFhTjI5dVZlNXhlOGd1TGk2R1FxR1FWcXJsY2puTVpqUDBlajFjeXZsOEF3WU13SUFCQTJ5dVoyWm00cTIzM29Jb2lwZy9mejZXTFZzR3M5bU1oUXNYWXRHaVJmRDE5Y1dDQlF1c3lsY2NkZlhxVlN4YnRneDZ2UjR0V3JUQTAwOC9EUURTU3ZoWFgzMkY3Nzc3RGxldVhNRXp6enhqRStxSnFHWmh5Q1lpcXFQaXo1M0ZtbFZmSWVxQkRuaGkxR2k0VitFRndPclNwazBibTJ1M3J6cXZXTEVDRnk1Y2tQNmNucDR1bFd3c1c3Yk1vYkd5c3JMd3IzLzlDMXF0Rms4Ly9iVFZDNWVCZ1lGNDVwbG44TmxubjJIeDRzV1lOV3NXQWdNREhmMDRTRWhJd1BMbHk2SFQ2ZENzV1RQTW5qMGJvaWhDRkVYSVpESTg5TkJEVUNxVitQZS8vNDFUcDA3aHhvMGJpSW1KUWJObXpSd2VpNGp1RFc3aFIwUlVCeFVXRkdEenh2V0llcUFEeHNkTXFkRUJXNi9YUTYvWE8xVEdFaFVWaFg3OStra3ZRYnE3dTJQQWdBSG8wNmVQUXk4N1hyeDRFVysvL1RadTNicUZnUU1IMnEySjd0U3BFOGFQSDQ4Yk4yNWcwYUpGMkxWckY0eEdZNlhIK1BYWFgvSCsrKzlMQWZ1bGwxNkNTcVhDRjE5OGdiVnIxMHJ0SG56d1Fiejg4c3R3ZDNmSGpSczM4TjU3N3lFMk5oYjUrZm1WSG91STdoMnVaQk1SMVVINzkrMkdZQlR3eEtqUjFUMlZDbTNldkJsNzkrNjF1dWJoNFlFVksxYVUrVXovL3YybHIzZnQyZ1ZQVDArTUhsMzV6MXBVVklRdFc3WmczNzU5RUVVUmd3Y1B4c2lSSTh0czM2ZFBIM2g2ZW1MbHlwWFl1SEVqOXV6Wmc5NjllNk5uejU3dzlmVXRjNHcxYTliZzJMRmpBSUMyYmR0aXhvd1pjSEZ4d2FsVHAvRDc3NzhEQURRYURaNTg4a2tBUUdSa0pCWXRXb1F2di93U1NVbEpPSHo0TUg3Ly9YZjA2ZE1IZmZ2MkxYTXNJcnIzR0xLSmlPcWdDL0h4Q0FrTHE5RXIyQmJlM3Q0SUR3K0hScU9CWEM3SGhRc1g3TllqTzJOTHZlenNiUHo2NjYvWXQyOGZ0Rm90TkJvTkpreVlnRzdkdWxYNGJLZE9uUkFhR29wdnZ2a0dGeTVjd05hdFc3RnQyemFFaDRjak9qb2FYYnAwQVFDSW9vamp4NDlqdzRZTnlNM05CUUJFUjBkajlPalJVc2xMcDA2ZE1IandZT3pZc1FPN2R1MkNtNXNiSG52c01RQWxKU29MRml6QUR6LzhnTzNidDZPb3FBZzdkKzdFVHovOWhBY2ZmQkNUSjArdTh0YUVST1E4RE5sRVJIVlFkdll0dEc0YlZkM1RxSlJCZ3daaDBLQkIwcDlqWW1LZ1VDaHMydDErRU0yNzc3NkwzTnhjS0pVbC81bTdlZk1tNXMyYkI3UFpYT2JMaVh2MjdNRi8vL3RmcVN5bGMrZk95TXZMdzRVTEY2enF1NEdTVldoUkZMRnk1VXFiZm54OGZEQjkrblRzMjdjUGlZbUpTRTFOUlVSRWhEVEhKVXVXNE04Ly93UlFza285ZnZ4NGRPL2UzYWFmRVNOR0lDTWpBNmRPbmNMZXZYdlJ1M2R2NmVBY3VWeU9ZY09Hb1gzNzl0aXdZUU11WHJ3SXM5a01mMzkvQm15aUdvSWhtNGlvRGhKRjhhN3NJbkt2M1A2U280WFpiSlpXczR1S2lxU3QrTHk5dlNHVHlhRFQ2V0F5bVNDS290MlEzcTlmUDF5NGNBRUdnd0VqUm94QTA2Wk44ZXl6eitMeTVjdGx6dVBJa1NOMnI0OGJOdzVkdW5UQjFhdFhrWjZlTHBWeHlPVnlqQjA3Rm9zWEwwWjRlRGltVEptQ2dJQUF1MzNJWkRJODg4d3pNQmdNR0RkdW5OMlRLVU5EUS9IcXE2OGlMaTRPaHc4Znh2RGh3OHVjS3hIZFd3elpSRVIwWHhBRVFRclA3N3p6VHJsdDdSMGlJNVBKTUhQbVRLc0FybEtwb0Zhcnk2My9MdDF2ZW5xNnRIVmdTRWdJUWtKQ3JOcUVoWVZoMGFKRmFOQ2dBYlJhTGZSNlBWUXFGV1F5bVUzSmkwYWp3UXN2dkZEaHVGRlJVWWlLcWgyL21TQ3FLeGl5aVlqb3ZtQXdHT0RsNVFVQU9IYnNHTFJhcmQxMkR6MzBVSmw5bEY3aGxzdmxWVHFjeDk1SysrMGFObXdJQUpnNWM2YkRmWmZtNStlSER6NzQ0STc3SVNMbllzZ21JcUphS3lzckN4NGVIbEFvRkRDWlRIQnpjd01BN042OUcxZXVYTEg3VE9mT25TdmR2MHdtUTBGQkFXSmlZaHlhVjBVaDI4TER3d05xdGRydUNaUGx1WEhqeGwwNW1aT0luSWNobTRpSWFxWDgvSHg4OE1FSGFONjhPWVlNR1FJQThQVDBCQUNwWE9QcnI3K1cybHRLT1N4QnZESkVVWVJhcmJiYUVyQThCdzRjUUdGaG9YU0lURVVxVzRaeSszeldybDJMMU5SVUFDVXZXWTRhTmNxaFBvam8zbURJSmlLaVdxZTR1QmovK3RlL2tKbVppZURnWUNRbEpRR0FkTnBpZVN2QzlsNTZMSXZaYklaYXJjWVRUenhScWZZblQ1NUVZV0VoekdhelErTlVkaTZ4c2JFNGV2UW9BS0IzNzk0WU0yWU1qMWNucXFFWXNvbUlxTmF3bEVqazV1WWlOemNYVVZGUm1EbHpKdGF0V3djQWFOU29FUURBWkRJQkFQUU1HbmdBQUNBQVNVUkJWTkxTMHFSbkxkY0VRYWowZUlJZ3dHUXkyZDJxejU2OHZEd0FnTkZvckZMSU5wbE1kcDh6bVV6NC9QUFA4ZnZ2djBPajBXRHk1TWtPbGIwUTBiM0hrRTFFUkxYR3RXdlhwSzhqSXlQeC9QUFBBeWhaUVFhQUZpMWFBQ2g1Q1JJQTVzK2ZiOU9INVY1bEdJMUdtTTNtTXJmcUs0dkJZSUJMRmJaSWpJMk5SVVpHQmthT0hJbVdMVnNDS0FuNm4zNzZLYzZlUFl0NjllcGh6cHc1Q0FzTGM3aHZJcnEzR0xLSmlLaldpSXVMQTFDeURkN3MyYk9oVnF0eDZOQWhGQllXSWpnNEdJMGJOd1lBVEpnd0FYcTkzbTRmamh6V0Voc2JlK2VUcnFTclY2L2kyTEZqRUVVUi8vclh2OUMrZlh1TUdERUNHemR1UkZ4Y0hQejkvZkhhYTYvQjM5Ly9uczJKaUtxT0ladUlpR3FOd1lNSHcyQXdvSC8vL25CMWRZVldxOFgzMzM4UEFPamJ0Ni9Vcm1uVHBtWDJrWitmajF1M2J0bDlNYkdnb01CcXQ0ODdZVGFiSVFnQzlIcTk5RUptZVVKQ1F2RE9PKzlnNTg2ZCtPMjMzM0RtekJtY09YTUdRTWsyZlhQbnpvV2ZuOThkelltSTdoMkdiQ0lpcWpWa01wbjBFcUlvaW9pTmpVVnViaTU4Zkh6UXExZXZjcC9kdlhzM1RwdzRnYlMwTkJpTlJuaDdlOXUwZWUyMTExQlVWT1QwZWQrK3kwbDVHalJvZ0dlZWVRYURCZzNDcGsyYmNQYnNXUUFsNGYvVXFWT0lqbzZ1MUs0bFJGVDlHTEtKaUtoVzB1bDAwbXJ6Nk5Hakt5d0RhZEtrQ2Y3NzMvOENLTm5pYjhTSUVUWnRHalpzQ0ZFVW9WUXFJWmZMcXhSb1JWR0V5V1NTWHBwMDVFVkxpd1lOR21EMjdObUlqNC9INnRXcmNldldMZnozdi8vRjc3Ly9qbG16WnRrOVlwMklhaGFHYkNJaXFwWGMzZDN4ai85djc4N2pveXp2dlk5L1o4OU9Ra2lBUkFnSkJLd2dLS1dpQWhVVWtNcWhJSUllRjBSUTBjSUJLWFZCOEZqcUtTcVBTd1ZLYlVYMGtaWnFLNHBDQklvTHFZS25nc2dTaTRCSUZBa0VCQW5KWkpuOStTTlBSc0pNOWp0TUFwLzM2K1dyeWR6WGZkMi9TWFhtTy9kY3kzLzlsejc5OUZQMTY5ZXZ6dmJkdW5YVGlCRWoxTGx6WjExODhjVmhnK3JjdVhPYm85Ukd1L2ppaXpWLy9uejk1UzkvMGFaTm01U1ltS2pZMk5oSWx3V2dIZ2paQUlCV3JUNEJXNm9jYW5MVFRUYzFjelhHY3pnY3V2UE9POVduVHgvMTd0MmI0U0pBSzBISUJnQ2dGYWp2aHdrQUxVUFRwazREQUFBQUNFSElCZ0FBQUF4R3lBWUFBQUFNUnNnR0FBQUFERWJJQmdBQUFBeEd5QVlBQUFBTVJzZ0dBQUFBREViSUJnQUFBQXhHeUFZQUFBQU1Sc2dHQUFBQURFYklCZ0FBQUF4R3lBWUFBQUFNUnNnR0FBQUFERWJJQmdBQUFBeEd5QVlBQUFBTVJzZ0dBQUFBREViSUJnQUFBQXhHeUFZQUFBQU1Sc2dHQUFBQURHYU5kQUVBemkzT2ttSVZuU3hTcWRNcGo4Y3R2OThmNlpKYUJMUFpMSnZOcnRpNE9DVW1KU291UGlIU0pRRUFtaEVoRzRBaFhDNlhEaDM4Umo2ZlQyMlRrNVdTbWlxYjNTNnptUy9NSk1udjk4dmpkcXVrcEZpSEN3cGtzUlRxZ3M0WmNqZ2NrUzROQU5BTUNOa0FtcXpVNmRRMytRZlV2bU5ISmJkTGlYUTVMWkxaYkpZaktrcU9xQ2kxUzBuVmllUGY2YXQ5ZTVXUm1hWFl1TGhJbHdjQU1CaTNtQUEwaWN2bDBqZjVCOVE1TTVPQTNRREo3VkxVT1ROVDMrUWZrTXZsaW5RNUFBQ0RFYklCTk1taGc5K29mY2VPaW91TGozUXByVTVjWEx6YWQreW9Rd2UvaVhRcEFBQ0RFYklCTkpxenBGZytuNDg3MkUyUTNDNUZQcDlQenBMaVNKY0NBREFRSVJ0QW94V2RMRkxiNU9SSWw5SHF0VTFPVnRISm9raVhBUUF3RUNFYlFLT1ZPcDJLWnltNkpvdVBUMUNwMHhucE1nQUFCaUprQTJnMGo4Y3RtOTBlNlRKYVBadmRMby9ISGVreUFBQUdJbVFEYURTLzM4ODYyQVl3bTgxczJnTUE1eGplSFFFQUFBQ0RFYklCQUFBQWd4R3lBUUFBQUlNUnNnRUFBQUNERWJLQmxpUVE2UUlBQUlBUkNObEFDeEViNjFCNU9jdTRBUUJ3TGlCa0F5MUVRcHRvRlJlWFI3b01BQUJnQUVJMjBFS2t0azlRcWRPbG9xS3lTSmVDMDVTVmxXblhybDJSTGdNQTBNb1Fzb0VXNHFKZTZaS2szWGtGRWE2azVTc3JLOU56enoybjU1NTdUczVtM0k3ODIyKy8xY3laTTdWZ3dRSjk4c2tuelhZZEFBZ25VcHRVSFR0MlRENmZyOVkyaFlXRlo2bWExb3VRRGJRUWlZa3h5dWpTVGx2KzlaVUM1K0VFeUpNblR5bzNON2RlYlUwbWs3WnMyYUl0VzdZMDZCcEZSVVUxL3VQeGVFTGFkK3JVU1RmY2NJTUNnWUNXTEZtaWYvLzczdzI2SGdBMDF2NzkrelYzN2x3ZFBueTQwWDBVRlJWcDI3WnR5c25KcVZmN1FDQ2c1Y3VYYTg2Y09WcXhZa1dON2J4ZXIrYlBuNjlISG5sRW4zLytlYVByTzlkWkkxMEFnQjhNRzlGTEwvNHhWM2s3RDZyM0paMGpYYzVaNC9GNDlQVFRUeXMvUDE5YnRtelJ2ZmZlcTRTRWhCcmJXNjNXc0QvWFpmcjA2VFhlblZtNGNLRlNVbEpDSHIvMjJtdDE2dFFwRlJjWHkrRncxUHRhQU5BVXExYXRVbUZob1I1Ly9ISE5talZMV1ZsWndXTmVyMWU3ZHUyU3grT1IyKzFXUlVXRnlzcks1SFE2VlZ4Y3JHUEhqdW5vMGFNcUwvOWhuazlhV3ByNjl1MWI2elZOSnBNNmQrNHNuOCtualJzM3FtdlhyaG93WUVCSXU2MWJ0OHJwZENvMk5sYmR1M2MzN2ttZll3alpRQXZTL2NLTzZ0NmpnOTUrOHpObFpxVXFQaUVxMGlXZEZUYWJUU05Hak5ETEw3K3NIVHQyYVBiczJab3hZNFl1dlBEQ3NPMVBEOVptYy8yL2tITTRIUEw1ZkxyMzNuc2xTVzYzVzg4Ly83d3lNelBWcmwwNzNYcnJyUXJVOGpYQ0J4OThFUGJ4RjE5OFVURXhNZld1QXdEcU1tUEdEQzFjdUZCZmZQR0Zubm5tR1QzNDRJUEt5TWlRVkJteUZ5OWVIUFk4dTkydU5tM2FLRDA5WGZIeDhZcUxpNVBkYnRlSkV5ZnFkZDNCZ3dkcjkrN2QycnAxcTk1NDR3Mzk1Q2Mva2QxdUR4NFBCQUo2NTUxM0pFbTMzWFpidFdPb2pwQU50Q0FtazNUVHJaZHI0ZFAvMEN2TFB0STkwNjZXelc2SmRGbG54YUJCZzVTZG5hMm5ubnBLUjQ0YzBSTlBQS0dubjM1YXNiR3hNcHZOc3Rsc3NsaEMveFlta3luNGN5QVFrTS9uVTBWRmhhS2pvMFBhVjRYei92MzdTNUoyNzk0dFNlcmJ0NjlNSnBOc05wdmNicmZ1dU9PT2V0WDg2cXV2eXVWeUtUbzZ1akZQR1FCcTVIQTROSFBtVEQzenpEUGF0MitmL3ZDSFAraUpKNTZRMld3T2Zxdm1jRGcwWmNvVXhjZkhLeUVoUVczYXRGRlVWUDF1emppZFR0bHNOdGxzTnBsTXBtcXZwVGZmZkxPNmRPbWlxNisrT2lSRWI5MjZWUVVGQmVyVHA0OTY5ZXBWN1ZqVmE3REw1VkpNVEV5MVBzOUhoR3lnaFVsb0U2MDc3aHFrNTMvL3ZwWXNmRmQzM1BWVEpTYWRIM2RKTzNUb29OLzg1amQ2OXRsbk5XVElFS1drcE9pWlo1N1J0bTNiYWp4bjRzU0pZUjkvN0xISDFLMWJ0MnFQblhuWE95OHZUNUoweVNXWFNGTHdMdmJ3NGNQclZlL0tsU3ZsY3JuazkvdkRmZ0FBMFBJRUFnRjk4M1crdnZrNlg2NktpbWE1UnRmczd1cmFMYnZKL2RqdGRzMmNPVk5MbGl6UitQSGpnNjloSnBOSlZxdFZOcHV0emlFZ05aaytmWHFkYlY1Ly9mVWFqKzNjdVZPVEprMnE4ZmppeFlzVkZ4ZlhxTnJPRllSc29BWHFsSkdzLzVvNVhQLzN4US8xN1A5WnAydUc5ZFNBUWRteTJzNzlJQmNYRjZkSEhua2srR2JTdFd0WDJXdzJXYTNXYWlINXd3OC9sQ1FOSERndytIZ2dFSkRmNzFkRlJVWFk0UnRuaHV6UFB2dE04Zkh4eXNyS1VpQVFVTDkrL1JwVWEzWjJ0a3BMUytWMnU3bWJEYlFDaHdzSzlOcGZYdEdSdzgyL2lwTVJJVnVTb3FPamRmLzk5NGM4M3RRUDl0bloyWXFKaVpIRDRaRFpiRGJrUm9IWDY1WFg2NVhUNmVUR2d3alpRSXVWbHA2byszNTFyZDVadlVQdnJONnVmMzd3aFhyMnZrQVg5VXhYU21xODRoT2k1SERZSWwybUlYSnpjM1hSUlJjcE5UVlZVdlV3UEdiTW1MRG5WSVhzdSsrK1d6WmJ3LzhPaFlXRit2YmJielZ3NE1EZ1Y1cFZkM2FLaW9vVUV4TWppOFVTOGtiaDkvdmw5WHBWVVZHaEJ4NTRvTUhYcmMwRDkwMHp0TCs2ZkxYL3k3TjZQU0NTL3ZYeEpyMjE4dTlxMzZHakpreTZVK2tYZEZiYjVPUldPNlNocVhYUG1UUEhvRXBRRTBJMjBJTEZ4amwwNHkzOU5XaHdEMzJVdTFlN2RueXJmMjNlSCtteWdpYmMwYVBKZld6YXRFbExseTZWM1c3WHVISGpkTjExMTUyVk43MnRXN2RLa243ODR4K0hISnM2ZFdxZDV6c2NEcjM4OHN1RzFwUmwwSjJ2K2ppdy8wdTFiWnQ4MXE0SFJOTGhnZ0s5dGZMdjZuL0ZBUDE4N0EyeVdGcG0vSEc1WEhydHRkZGt0OXVyVGZBZU5XcFV5RmpyMmlacG44bm44OG5yOVNvUUNJVDBzMnJWcW5yMWRmMzExNGQ5YlE0RUFucnd3UWNWQ0FUMDYxLy9Xdkh4OGZXdTYxelhNdjh0QTFCTng3UkUzWGhMZi9uOUFYMTc4SVJPZmwrcVU2Zks1YW9JWGR2NTdHcjY5Uys1NUJKZGR0bGwrdVNUVDdSaXhRcHQyN1pOVTZkT1ZidDI3UXlvcjJiNzl1MlRwTEJMK2cwZE9sUU9oME1XaXlWa2lJbmY3NWZmNzY5em80YkcrTVgwbVliM1daTUg3cHVtcExadHo5cjFnRWdKQkFMNjI0cFgxTDVEeHhZZHNLWEs1VXczYmRxa3FLZ29XU3dXRlJjWEt4QUlhT1RJa1NGdC9YNi9uRTVucmVPaXo5U3ZYejlObTFiOUc3TjE2OWFGM1NmZ2RHYXpXV1BIanBWVStTMWdJQkJRKy9idFpUYWJaVEtaZE9yVUtYazhubnBQdWp4ZnROeC8wd0NFTUp0Tnl1alNUaGxkbWplQTF0ZXU3WjgxdVkrNHVEamRkOTk5eXMzTjFVc3Z2YVE5ZS9ib3FhZWUwbU9QUFNhUHgxTmoySzFKVlFCMnVWeHlPQncxRGlXNTVaWmI5TVVYWDJqWnNtWEt6czZ1dGtiMjVNbVRtL3k4QUxRTTMzeWRyOE1GQlpvdzZjNFdIYkNseXRmRHBVdVhCbitmUG4yNm5FNW4yR1h5cWo3by8reG5Qd3U1dzd4aHd3WjV2VjVkZDkxMWtpcGZGejBlajlMVDAwUDZzZHZ0OG5nOGV1R0ZGOEsrWGs2YU5LbmE5Ujk5OUZGNVBCNHRYTGd3dUorQjFXcVZ4K05wMEw0RjV3UCtHZ0JhaE1HREJ5c3RMVTNMbGkzVGd3OCtxRysvL1ZhUFB2cG9uZWZWdExxSVZQa0dkY1VWVjRROTFyRmpSOTE1NTUxYXZIaXhYbmpoQmMyZE8xZGxaV1hCU1paMURWbXArdnJWNi9VcU5qYTJ6am9CUk1ZM1grZExrdEl2YUwwYmZOWDBqWnJGWXRHTk45NFkwbjdqeG8zeWVyMGFQMzU4blgzWFozamU2WE5USEE1SDhBWklZL282bnhDeUFiUVkzYnQzMTVOUFBpbVR5U1NuMDZtTWpBelo3WGFaemVacWJ6Sjc5dXhSVEV5TU9uY09mZE9zZXZPcHo0b2ZWMXh4aFhKemM1V1hsNmZQUHZ0TUsxYXMwSkVqUnhwVWMyWm1wdWJQbjkrZ2N3Q2NQVlhMOUxWTmJyMXpFTTRNMlY2dlY1SU1HWjVSbjI4SlR3L1BWZTBic2hIWStZcVFEYUJGcVhveHo4akkwQk5QUEJGeVBEOC9YM1BuemxWcGFhbkdqQm1qaXkrK3VFblh1L3JxcTVXWGw2Zk5temZyeWl1dmxNdmxrc1ZpMGZ2dnZ5K24wMWx0ZFpQMTY5Zkw1L01GeDBkNlBKN3pmaDFZb0xVNGwrNnlWdnovRHc1VlM1VVdGQlRvalRmZTBMaHg0NVNXbHRhb1BxZE1tV0pZZmFoRXlBYlE0dXpidDArcHFhbEtURXdNT2JaeDQwWkpVcytlUFpzY3NLWEtEWEFrNmRDaFE5VTJaOWk4ZWJNcUtpcXFmUlg3NFljZmhqd0dBR2RiVmNodTA2YU5KR25ObWpYYXZuMjdkdTdjcVlFREJ6WnFZdmJJa1NQRDNwMWVzMlpOMDRvOWp4R3lBYlFvSG85SGYvclRuMlMxV2pWMzd0emd4QnFwY2h2Z2p6NzZTQmFMSldUcmM1L1AxNmpORC9Meks4ZHJubmxIbWtrOEFGcXFrcElTU1QrRTdEdnZ2RlBwNmVuS3lja0o3aUVnVlE0cnFlL3IyT2pSbzhOT2ZDUmtOeDREYWdDMEtLdFhyOWFSSTBjVUd4c2JzdDdxbWpWcjVISzVOSFRvMEdxejVIZnQycVdISG5wSXhjWEZEYnJPcjM3MXErQk0vdjc5K3dlUCtYdytsWmFXS2lrcHFZblBCZ0NNRVFnRTVIYTdKVW5IamgyVHBPQ3FTRGFiVGFOR2pkS1RUejVaYmVmYWVmUG02Y0NCQTJlL1dFamlUamFBRnVUZ3dZTjY2NjIzWkxmYmRjODk5MVFiUTNuOCtIRnQyTEJCQ1FrSjFXYk1Cd0lCdmZubW16cDgrTEFXTFZxa09YUG0xR3RDVHFkT25ZS1RIQWNOR3FTaFE0Y0dqeDA2ZEVoZXJ6ZnN4RW9BaUlRMzMzeFRjWEZ4dXZiYWE0TWh1MzM3OXRYYUpDVWxhZHEwYVpvNmRhckt5OHRWVUZDZytmUG5hOFNJRWJyKyt1dHJ2YXZkMERIWkRka001M3hGeUFiUUl2aDhQdjN4ajMrVXorZlR1SEhqUXQ0OFhucnBKYmxjTGsyY09ERTQyVWVxbk13MGMrWk1QZkxJSTlxOWU3ZFdybHhacnpIVG1abVp1dmZlZTlXMWE5ZVF0V08vL0xKeXUvRWVQZXJlMGZMVXFWUEJyMndCb0RuazV1WXFKeWRIY1hGeHV1YWFhN1IzNzE1SmxSUEVhek42OUdpdFdiTkdhOWV1MVk0ZE8zVDMzWGVyUzVjdVlkdldkMHgyMVhodnY5L2ZpR2R5ZmlGa0EyZ1JWcTVjcWErLy9sb2RPblFJMmQxc3pabzEyckZqaDNyMzdxM0Jnd2VIbkp1WW1LaXBVNmRxL3Z6NWV2dnR0L1dqSC8wbzdLVEkwOThVRWhNVDlkT2YvalNramNmajBmcjE2Mld6MlRSdzRNQTY2MTYwYUpFeU16TjEyMjIzMWVOWkFrREQvZm5QZjViWmJOYkVpUlBsOFhpMGI5OCtXYTFXZGVyVXFkYnp4b3dab3o1OSttakpraVU2ZlBpd2R1L2VYV1BJcnUrWTdLcEpseFVWRmV6d1dBZENOb0NJMjdWcmwxYXZYaTFKbWpCaFF2QXJUYi9mcjNmZWVVZXZ2ZmFhWW1Oak5XWEtGRlZVVktpaW9rTGw1ZVVxS3l0VGFXbHA4SC9UMHRKVVVGQ2dKVXVXNk1rbm53eFpuYVN1cnpmTHlzcjArOS8vWG9jUEg5YW9VYU5DSmtOYUxCYTVYQzU1UEI3WmJEWjVQQjU5ODgwM1lUZGxBSUNtY0RxZEtpMHRsVlQ1Mm5YUFBmZW9YNzkrMnJCaGczdytueTY2NktKNlRXck16TXpVdkhuenRHSERodUFPa0UzeDRvc3ZOcm1QOHdVaEcwQkVGUlFVYU5HaVJRb0VBcnJra2t0MDZhV1hCbzl0Mzc1ZHI3NzZxaVNwdkx4YzA2ZFByelVvVzYxV09Sd09GUmNYNi9ubm45ZnMyYk9yamV1dTZldE50OXV0VFpzMmFlWEtsU29xS2xLZlBuMTAwMDAzaGJUcjBLR0R2dnZ1T3ozMjJHTktUVTNWb1VPSFZGWldWbTJpRVFBWVlmWHExY0hYdXdrVEpxaC8vLzd5ZXIxYXYzNjlwT3FUdGM5MDVtdGRYRnljeG80ZEc3WnRiY3Y5MVhkSVNHT1dERHdmRUxJQlJOU0hIMzZvc3JJeVdTd1dUWmd3b2RxeHZuMzdLaUVoUVc2M1cybHBhVXBKU1ZGU1VwS1NrcExVcGswYkpTUWtCUCtKajQrWHcrRlFZV0doSG5yb0llWGw1V25IamgzVlFydmI3UTY3ek44SEgzeWc1Y3VYeTJReTZULys0ejkwMDAwM2hSMmJlT3V0dCtwUGYvcVREaHc0b0srKytrb3hNVEc2OHNvcmRkVlZWeG4vaHdGd1hoczBhSkErL3ZoalhYbmxsUm95Wklna0tTY25SeWRQbmxSc2JHeXRJYnNxblB2OS9qb25nbGZ0SG5tNjNidDNhOCtlUGNFSmx1R0drWHoxMVZmYXVuV3Jpb3VMNVhhNzJaZ3JERUkyZ0lpNitlYWIxYk5uVDMzNTVaZnEyTEZqdFdNbWswbFBQdm1rMnJScFUrL2QyanAwNktDeFk4Y3FMUzJ0V3NDV3BNc3V1eXpzbThXSUVTTmt0OXZWbzBlUGtFbVFwK3ZjdWJQbXo1OGZmQU03bDNhUUE5Q3lkT3JVU2ZmZmYzOXczUFd4WThlVWs1TWpTUm8yYkZpdHc5U3FnclBYNjVYZGJxK3huYy9uazh2bENubThiZHUyeXNuSlVTQVFrTTFtMC9EaHcwUGFaR1JrNk5sbm53M2VKQW5YNW54SHlBWVFjYjE3OTFidjNyM0RIZ3UzNjJOZFJvOGVIZmJ4WC96aUZ6V2VjL1hWVjllN2Y4STFnTFBoOUVtS3FhbXBtalZybGxhdVhGbHJvUFg3L1dyWHJwMmt1b2R4K0h5KzREanQwNy9sNjlDaGc2Wk9uYXEyYmR1cWMrZk9ZY2QrVzYxV3padzVVMWFyVldscGFjeE5DWU9RRFFBQTBBcGNkTkZGZXZUUlIydHRZemFidFdEQmducjFaN2ZicSswN2NMcjZ6RFhKenM2dTEzWE9WK3o0Q0FBQUFCaU1rQTJnMGN4bU14c1NHS0ErazVNQUFLMExyK29BR3MxbXM4dmpka2U2akZiUDQzYkxacXQ1Y2hJQW9QVWhaQU5vdE5pNE9KV1VGRWU2akZhdnBLUllzU3gvQlFEbkZFSTJnRVpMVEVyVTl5ZE9STHFNVnUvNzR5ZVVtTlR3VlZRQUFDMFhJUnRBbzhYRko4aGlzZWpFOGU4aVhVcXJkZUw0ZDdKWUxZcUxUempyMTY1cm0za0FRT01Sc2dFMHlRV2RNM1QweUJFNW5TV1JMcVhWY1phVTZPaVJJN3FnYzhaWnY3YkQ0ZUJiaUJiRTdYWkhiQkt4MiswT3V5RUpnS1loWkFOb0VvZkRvWXpNTEIzTXorZU9kZ09jT1A2ZERuNmRyNHpNckloczRwRFJKVk1GaDc0OTY5ZHRxdmZmZjEvTGx5OC9LOWVhTzNldTdydnZQcFdYbHpmN3RiWnMyYUk1YytabzdkcTFLaXNyYS9icm5XN3Qyclg2NVM5L3FlWExsK3ZreVpObjlkckF1WXpOYUFBMFdXeGNuTHAyNzZGREI3L1JpZVBIMVRZNVdmSHhDYkxaN1N4TjkvLzUvWDU1M0c2VmxCVHIreE1uWkxGWTFMVjdqNGp0a25iNWdFRmEvdEpTN2RyeG1YcGYwamNpTlRSVVFVR0JWcXhZb1VBZ29QajRlRjEvL2ZYQlkxNnZWeTZYUzNhN1hSYUxSU2FUcWRhZE9RT0JnSHcrbjl4dXQreDJlOWdkN2R4dXQ0cUxpME8ycFY2NWNtV0RodHFNR2pWS1VWRlJ0YmJKeTh2VDBhTkg5Y2tubitqYWE2OVZlWG01cGs2ZFd1OXJMRnk0VUFrSkRSOXk5UDMzMzJ2ZHVuVnl1OTNLemMzVnNHSERHdHdIZ1BBSTJRQU00WEE0MURXN3U1d2x4U282V2FRVDN4Mlh4eE81cjhCYkdyUFpMSnZOcnRpNE9LV2xwMGRrRFBicEx1NXppZnBjK21POStmZS9xVjFLcXRMU0w0aG9QZldSbnA2dWNlUEc2ZlhYWDlmcTFhdVZrSkNnYTY2NVJwSzBZOGNPTFZteXBGSDl6cHc1VTMzNjlBbDV2Q3A0bi9sQjhSLy8rSWU4WG0rOSt4ODllblN0eDcxZXJ6Ny8vSE5KMHEyMzNpcUx4U0tielNaSmlvNk9WdCsrTlg4SSt1eXp6MVJlWGw1bmlBOG5FQWhvNmRLbGNydmR5c3pNMU1HREIvWFNTeTlwOXV6WjFiYllCdEE0aEd3QWhvcUxUNGg0Z0VUOWpCMS9rMTc0dzJJdGZIcUJycnA2cUg3VXM1YzZwcVUzS3JDZExkZGRkNTN5OC9QMTZhZWZhc1dLRmNyT3psYm56cDBWRlJXbEN5NjRJT1JPZGlBUTBMNTkreVJKUFhyMENQYmo5L3ZsOS92bGRydnJmTDVuM2hHMzJXeHExNjZkbm5qaWlWclBlK3FwcDdSNzkrNWdZSzdKMXExYlZWWldwbDY5ZXFsNzkrNlNGQXk1YmRxMDBWMTMzVlhqdVE4Ly9MREt5OHZEM29tdnk2cFZxN1Jueng3RnhjVnB4b3daZXZmZGQ3VjI3VnE5OHNvcm1qeDVjb1A3QTFBZElSc0F6bE14c2JHYVB1c0JmZkR1UC9UZVA5WnA0M3NibXUxYXcwWmNwK0UvRzJsSVg1TW5UMVpoWWFIR2pSdW56cDA3UzVKNjllcWxYcjE2aGJUMWVEeWFNbVdLSkduMjdObUdYTCtoZ2JhMllTdVN0SEhqUmttVkh5RHFlMDVEcjNHbTk5OS9YMnZXckpIWmJOYVVLVk9VbUppb24vLzg1OXErZmJzKyt1Z2pXYTFXVFpnd29jSDkxdGZ6aTUvVGdmMWZOa3ZmUUV0QnlBYUE4NWpGWXRHd0VkZnB5a0UvMVo3ZHUvWDlpZVBOc3JSZjErenVodlVWSFIydDMvem1ONGFQOTMvMzNYZTFkKzllMld3MldTd1duVHAxU3BMMDRvc3Z5dXYxeXUxMjYvYmJiemQwS01YQmd3ZjE1WmRmS2lZbVJqLzYwWStDanpmMC80T0doT0czMzM1YmI3MzFsaVJwd29RSnV2amlpeVZWRHZtYU9YT20vdWQvL2tjYk4yN1U4ZVBITldYS0ZNVTF3MFpKdlhxSERzOXBMb1I1UkFvaEd3Q2cyTmc0L2ZnbmwwVzZqSHByamdtMUJRVUZ5c3ZMazgxbWs5bHNEaTVydDJ2WExubTlYbms4SHJuZGJwbE1KcFdVbE9qMTExK3Z0YitqUjQ5S2tudytYNDNCL0kwMzNwQVUrbndhR3JMOWZuK2RmNVBTMGxLOS9QTEwyclp0bXlUcHBwdHUwdURCZzZ1MVNVMU4xZjMzMzYvbm5udE9lWGw1bWpObmptNjg4VVlOR0REQTBMdmFnNjRhb2tGWERUR3N2OXBzV1BlTzNsMi85cXhjQ3pnZElSc0EwS0pWalRtMldxM05ObnhCa3U2NDR3N2RjY2Nkd2Q4ZmZ2aGhGUllXYXRHaVJTRnRTMHRMdFhadC9ZSmJlWGw1Mkx2QisvYnQwNjVkdThLZVV6V3hzckN3VUpNbVRhcnpHbldOTGQreVpZdGVmZlZWRlJVVnlXcTFhdUxFaVJvNGNHRFl0aGtaR1hyMDBVZjErOS8vWGdjT0hOQ3laY3Ywemp2dmFQanc0YnJzc3NzVUd4dGJaejBBQ05rQWdCWnU0Y0tGMnJ0M2I4amp5NVl0cTNiMzF1UHhLQzh2VDVKMDZhV1hObXNnNzlDaFE4akV4MlhMbHVtNzc3N1R6Smt6NjV4TUdRZ0U5TGUvL1UxU3pVTTlCZ3dZRVBMWTVzMmJaYkZZZFBubGw0ZjBkeWEvMzYrOHZEemw1T1JvLy83OWtpb25VazZkT2xYZHVuV3J0YjZrcENROS9QREQyckJoZzk1NjZ5MFZGaFpxK2ZMbCt1dGYvNm9lUFhwbzJMQmhZVmRrQWZBRFFqWUFvRVdMajQ5WFNrcUt6R2F6VENhVENnc0xaYlZhUTRaSHVOMXVMVjY4V0dheldjdVdMVE84anNPSER5c3RMYTNXNHdjT0hLalhtTzAxYTlib3dJRUQ2dE9uai9MejgwT1d1clRiN1dGWEZkbThlWE9OeDg3MC9QUFA2OU5QUDVWVUdlU3Z1dW9xNWVibTFya3FTamdqUjQ3VWhnMGI1UEY0dEhmdlh0MTIyMjBON2dNNDN4Q3lBUUF0MnJScDA2cjlQbW5TcExCQnRtcGpuek0zajZueThNTVBCMy8yKy8zeWVyMjY4TUlMZGZmZGQ5ZDYvUk1uVHVqdmYvKzdkdTdjcWQvOTduYzFqcGV1V25YazlOVkhxamE5OFhnOGlvNk9saVR0Mzc5ZmI3Lzl0bXcybTI2NTVSYk5ueisvMXVzMzFuLys1MzlxNTg2ZDZ0Q2hneVpPbktpVWxCUjk5dGxuMVpZNXJGSllXQ2lwOGc3OW1iVzdYQzZOR1ROR1E0WU1DZTVJZVhvN0FPRVJzZ0VBclU2NFNYNVZqOVYwSi9uMDdjcXJRbmJWNU1iYXpKa3pSMzYvWDhPSER3OU9pQ3dxS3FweHJIUzROYWF6c3JMMDMvLzkzNUlxUTdiZjc5ZllzV09WbXBwYXJWMGdFRkJwYWFtaW9xSkNnbkJ0d3UxZ21aeWNyQWNmZkZCWldWbkJ2ODNDaFF2RG5sLzFYQjU3N0xFYTEvVk9UazdXaEFrVDZsVVBBRUkyQU9BY1VSVWthd3FtTlFYTU0rM2Z2MS9yMXEwTHJnN1NzMmRQM1h6enpVcEpTVkVnRUpEYjdWWmlZcUo2OXV4WjdieTh2RHdWRnhlSGpLWDJlcjFLU2tvSy9qNWl4QWhKMHZEaHcwT3VYVlJVcEZtelp0VmFYM2w1ZWEyVElSOTY2Q0ZkZU9HRmtsVG4yR3NBelllUURRQ0FwTnpjWEwzMzNuc3FLQ2hRVkZTVWJEYWIzRzYzWnN5WUVXeFRVbElpbjgrbnpNek1rSEhSVHo3NXBJcUxpK3MxWHJvcWFKL0pZckdvVTZkT3dUdlpack5aeDQ0ZDAvSGp4NE03V0ZicDFxMmI3SGE3QW9HQS9INS9jR2hIMWJBWkFKRkZ5QVlBUUpVQjk4aVJJeG8yYkpoKy92T2ZhLzc4K2NHeHlsVk9uRGdocVhLVmp1YVFrSkNneHg1N0xQaTd6K2ZUM0xsekpWV3VOckpwMHliWjdYWkZSVVdwZS9mdUdqOStmTDM2ZGJ2ZDh2djl3VFhBR3pJTXhlLzN5K1Z5eVdhejFibEZQSUFmRUxJQkFLMVdmbjYrVWxKU0RObVZjT0RBZ2NyS3lsSjZlbnFOYmI3OTlsdEpQMnphVWhXNlQzZm1VSTdmL3ZhM3RmWlptNDBiTitybzBhTnlPQnk2NFlZYnRHblRKbGtzRmcwZlBseXJWcTNTNVpkZnJrNmRPdFhaeitiTm03VjgrZkk2MjFWdFFSL092ZmZlcS83OSt6ZW9mdUI4UnNnR0FMUktodzRkMHJQUFBxdkxMNzljdDk1NmE1UDdNNWxNZFliaHI3LytXcExVcVZPbjRBVExtcGF6Ky9qamozWGd3SUU2MTh5dXlYZmZmYWMzMzN4VGtuVEREVGNvTVRFeGVPenFxNi9XZSsrOXA5Lzk3bmQ2NUpGSDFMWnQyMXI3U2s1T1ZyOSsvWUpMSDU1NUozdno1czJTM3lmcCtBQUFDNHRKUkVGVXBDdXV1S0xhcE5LcU85a2VqNmZhOVFIVWpaQU5BR2gxUEI2UEZpeFlJS2ZUcWExYnQycjgrUEUxTHQxbnBDKysrRUptczFuZHVuVUxodEZycnJrbWJOdjgvSHdkT0hDZzJwSis5ZVgxZXZYODg4K3J2THhjdlhyMTB0Q2hRNnNkajQ2TzF1MjMzNjVGaXhicHFhZWUwb3daTTlTeFk4Y2ErK3ZkdTdkNjkrNWQ0L0dxa0QxcDBpU0doQUFHQ1YwRENRQ0FGcXBxNHAvWDY1WFQ2VlIwZExSbXpacDFWZ0wyc1dQSFZGaFlxT3pzN0ViZm5hNFByOWVyeFlzWEt6OC9YOG5KeWJyNzdydkRqcUcrOU5KTE5YandZQlVXRm1yZXZIbkt6YzBOMmRRR1FPUVFzZ0VBcmNheFk4ZUNQMXV0VnQxMzMzM3EzTG56V2JuMlJ4OTlKRW5OT2k3NTVNbVRldmJaWjdWcjF5N0Z4TVJvMXF4WlNraElxTEg5N2JmZnJuNzkrc250ZHV1VlYxN1I3Tm16OWIvLys3L05WaCtBK21PNENBQ2cxVmkxYXBXa3l2SFQ5OXh6anhJVEUzWGZmZmZKNFhBRXgwaVhsWlZWMjkyeHlwbVArWHcrZWIxZXBhYW1hdmJzMmRXTytmMStsWlNVQklkNmxKU1U2UDMzMzVmRDRkRGxsMTllcmUzcnI3OGV0dGFxOGRzMTdSQjUrclVDZ1lDOFhxLys4SWMvYVAvKy9ZcU5qZFV2Zi9uTGF0dTRoK3VuNnUrUWxKU2s5OTU3VHg2UFIxbFpXY0hqTHBkTGdVQkFWcXUxUVp2Ym5IN05xdHBjTHBmS3k4dEROdEFCRUI0aEd3RFFLcmhjTGgwNWNrUlM1WmJoL2ZyMVUyRmhvY3JLeXVUeitXU3hXSlNZbUNpVHlWUnRKOGVxaldCT2Y4enY5OHZ2OTh2dGRsZDdmUHYyN1hyMzNYZDEvUGh4bFphV0JnUHI4dVhMVlY1ZXJoRWpSZ1MzUjYreWR1M2FXdXYyZXIyMUhxOEtzVmFyVmJObno5WmYvdklYRFIwNk5HUVNadFZRa0RPSGhGaXRWdDF5eXkzcTA2ZVBIQTZIMnJkdkh6ejIxbHR2YWYzNjliVmUvM1MxclM1U2RhMmxTNWZXdXovZ2ZFYklCZ0MwQ2c2SFE3LzYxYS8wejMvK003aGJZb2NPSFF3TmZWMjdkdFhpeFl1VmxKU2tBUU1HYU5Tb1VRb0VBaG95WklnY0RvZEdqaHdaYk92eitTUkpMNy84Y3RpK1huenhSVzNldkxuYWR1N2hlRHllWUJDM1dDeWFPSEZpMkhadXQ3dmFkYzkwNWc2VVV1VjYzbDI2ZEtseFZaSDZxTnF1dmJTMHRNN25BdUFIcGtCZDMyTUJBSEFlS1M4dkQ3bGJIVTUrZnI2OFhxK3lzN1BESGk4dUxsWkZSWVdTa3BKcVhiSGo3YmZmVmlBUTBPalJvMnNOd1M2WFMrdldyWlBKWk5MbzBhUHJmaUxOSUJBSU5DcW9SOUtHZGUvbzNmVnI5ZFRDSlpFdUJlYzQweG4vY1hBbkd3Q0EwOVFuWUV0U1ptWm1yY2NURWhKcW5iUllwYjZCMmVGd2FNeVlNZlZxMjF4YVc4QUdJb25WUlFBQUFBQ0RFYklCQUFBQWd4R3lBUUFBQUlNUnNnRUFBQUNERWJJQkFBQUFneEd5QVFEQU9hdHFSWlNLaW9vSVY0THpEU0ViQUFDY3M5b210NU1rRlI0K0hPRktHdTdNM1QzUnVoQ3lBUURBT2V2Q2l5NlMyV3pXRjdzL2ozUXBEYkovLzM3Tm5UdFhoNXZ3NGFDb3FFamJ0bTFUVGs1T28vdjQ2cXV2TkduU0pFMmFORW1uVHAxcWREL25JemFqQVFBQTU2elkyRGhkTTN5RTN0K3dYbjB1N2F1MDlBc2lYVks5ckZxMVNvV0ZoWHI4OGNjMWE5WXNaV1ZsQlk5NXZWN3QyclZMSG85SGJyZGJGUlVWS2lzcms5UHBWSEZ4c1k0ZE82YWpSNCtxdkx3OGVFNWFXcHI2OXUzYjREcXMxaCtpWW0wN2x5SVVJUnNBQUp6VHJoaytRbC84KzNPOXNHU3h4dDU0azNwZjB2Q3dlYmJObURGREN4Y3UxQmRmZktGbm5ubEdEejc0b0RJeU1pUlZodXpGaXhlSFBjOXV0NnRObXpaS1QwOVhmSHk4NHVMaVpMZmJkZUxFaVViVlliZmJnejhUc2h2R0ZBZ0VBcEV1QWdBQW9EbVZsWmJxemRmL3BwM2J0eW0xZlFkZDBLbVQyaWEzYTVhdDRydG1kMWZYYnRsTjdzZnRkdXVaWjU3UnZuMzdsSnFhcWllZWVFSm1zMW1CUUVDVEowK1d3K0hRbENsVEZCOGZyNFNFQkxWcDAwWlJVVkVHUElNZkhEMTZWTE5uejVZa0xWdTJUR1l6STQxcllqcmpYeWJ1WkFNQWdITmVUR3lzYnJ0anN2cGMybGYvK25pVC9wMjNTeTZYcTltdVowVEl0dHZ0bWpsenBwWXNXYUx4NDhjSEE2N0paSkxWYXBYTlptdlVFSkNHT0QxVU44Y0hrbk1aSVJzQUFKdzNMdTV6aVM3dWMwbWt5NmkzNk9obzNYLy8vU0dQV3l3V1EvcC82YVdYYWwzRjVQUVBJc3VXTGF1MUw0dkZva21USmhsUzE3bUFrQTBBQU5ES0dIVlhlY3VXTGZXK283OTU4K1phajhmRXhCQ3lUMFBJQmdBQWFBRmNMcGRlZSswMTJlMzJhcXQ2akJvMUttU3NkVU9tMVBsOFBubTlYZ1VDZ1pCK2JEYWJYQzZYSG4vOGNYWHMyREhrM09QSGordUJCeDZRSkwzODhzdGgrOSt6WjQ4V0xGaFFyV1lRc2dFQUFGb0VqOGVqVFpzMktTb3FTaGFMUmNYRnhRb0VBaG81Y21SSVc3L2ZMNmZUMmFBN3gvMzY5ZE8wYWRPcVBXYmtSRWFqaHJDY0t3alpBQUFBTFVCY1hKeVdMbDBhL0gzNjlPbHlPcDNWbHRHcjR2UDVKRWsvKzluUFFvYU9iTml3UVY2dlY5ZGRkNTJreWtEdThYaVVucDRlMG8rUkladVZSNm9qWkFNQUFMUmdaNFpYdjk4dnY5OHZpOFdpRzIrOE1hVDl4bzBiNWZWNk5YNzgrRHI3WnNXUTVzTkhEZ0FBZ0Jic3pKRHQ5WG9seVpBMXNka3VwZmtRc2dFQUFGcVJpb29LU1pXcmVVaFNRVUdCRmkxYXBNT0hEMGV5TEp5QjRTSUFBQUN0U0ZYSWJ0T21qU1JwelpvMTJyNTl1M2J1M0ttQkF3Y0d4MnZYUjlVYTJYUG16S216YlYyVExHdGJiL3Q4Uk1nR0FBQm9SVXBLU2lUOUVMTHZ2UE5PcGFlbkt5Y25SeDkrK0dHd25kZnJyWE5admFwQTNyZHZYMFZIUjRjY2Q3bGMrdlRUVHlWSkF3WU1DTnZIcVZPbjlQbm5ud2VIc2FBU0lSc0FBS0NGQ3dRQzhuZzhzdHZ0T25ic21DUXBKU1ZGVXVWYTE2TkdqZExBZ1FQMTE3LytOUmlLNTgyYnA4bVRKeXNySzZ2R2Z0MXV0eVJwM0xoeE5hNlRYZFhmWFhmZEZiYVBQWHYyNlBQUFB3LzJoVXFFYkFBQWdCYnV6VGZmVkZ4Y25LNjk5dHBneUc3ZnZuMjFOa2xKU1pvMmJacW1UcDJxOHZKeUZSUVVhUDc4K1JveFlvU3V2Lzc2c0hlMWYvdmIzMHFTa3BPVEcxMWJWbGFXRml4WTBPanp6MVZNZkFRQUFHakJjbk56bFpPVG81eWNISG05WHUzZHUxZVNsSkdSVWV0NW8wZVBsaVN0WGJ0V3YvNzFyL1gxMTErSHRFbE5UVlZxYW1xVE5wS3gyKzNCZnZBRFFqWUFBRUFMOXVjLy8xbG1zMWtUSjA2VXgrUFJ2bjM3WkxWYTFhbFRwMXJQR3pObWpCNTU1QkVsSnlmcjhPSEQycjE3OTFtcUdCSWhHd0FBb01WeE9wMHFMUzJWVkRrZWU4cVVLZXJYcjU4Kyt1Z2orWHcrZGUvZXZjNUpqWktVbVptcGVmUG1hZFNvVWNFZElCdUNkYlFiajVBTkFBRFF3cXhldlRvWWNDZE1tS0QrL2Z2TDYvVnEvZnIxa3FUKy9mdlhlTzZaUytuRnhjVnA3Tml4amFyajlMNGFzalFnQ05rQUFBQXR6cUJCZ3hRYkc2dGh3NFpweUpBaGtxU2NuQnlkUEhsU3NiR3h0WWJzcW5CdXhMclZIbzhuK0RNaHUyRllYUVFBQUtDRjZkU3BrKzYvLy83Z3VPdGp4NDRwSnlkSGtqUnMyREE1SEk0YXo2MWFyOXJyOWNwdXR6ZXBqdkx5OHVEUFZVc0lvbjRJMlFBQUFDMVFseTVkZ2orbnBxWnExcXhaV3JseXBZWVBIMTdqT1g2L1grM2F0Wk5rekozbm1KZ1lEUnMyVEpKa05qTUFvaUZNQVVhMEF3QUFBRTFpTXBsTXAvL09SeElBQUFEQVlJUnNBQUFBd0dDRWJBQUFBTUJnaEd3QUFBREFZSVJzQUFBQXdHQ0ViQUFBQU1CZ2hHd0FBQURBWUlSc0FBQUF3R0NFYkFBQUFNQmdoR3dBQUFEQVlJUnNBQUFBd0dDRWJBQUFBTUJnaEd3QUFBREFZSVJzQUFBQXdHQ0ViQUFBQU1CZ2hHd0FBQURBWUlSc0FBQUF3R0NFYkFBQUFNQmdoR3dBQUFEQVlJUnNBQUFBd0dDRWJBQUFBTUJnaEd3QUFBREFZSVJzQUFBQXdHQ0ViQUFBQU1CZ2hHd0FBQURBWUlSc0FBQUF3R0NFYkFBQUFNQmdoR3dBQUFEQVlJUnNBQUFBd0dDRWJBQUFBTUJnaEd3QUFBREFZSVJzQUFBQXdHQ0ViQUFBQU1CZ2hHd0FBQURBWUlSc0FBQUF3R0NFYkFBQUFNQmdoR3dBQUFEQVlJUnNBQUFBd0dDRWJBQUFBTUJnaEd3QUFBREFZSVJzQUFBQXdHQ0ViQUFBQU1CZ2hHd0FBQURBWUlSc0FBQUF3R0NFYkFBQUFNQmdoR3dBQUFEQVlJUnNBQUFBd0dDRWJBQUFBTUJnaEd3QUFBREFZSVJzQUFBQXdHQ0ViQUFBQU1CZ2hHd0FBQUFBQUFBQUFBQUFBQUFBQUFBQUFBQUFBTkJpL0Q5Y2JHYkRTVDBYeFFBQUFBQkpSVTVFcmtKZ2dnPT0iLAoJIlR5cGUiIDogIm1pbmQiCn0K"/>
    </extobj>
    <extobj name="C9F754DE-2CAD-44b6-B708-469DEB6407EB-3">
      <extobjdata type="C9F754DE-2CAD-44b6-B708-469DEB6407EB" data="ewoJIkZpbGVJZCIgOiAiMTc1NTgxOTgyMTI5IiwKCSJHcm91cElkIiA6ICI3MzE0Njc1MjEiLAoJIkltYWdlIiA6ICJpVkJPUncwS0dnb0FBQUFOU1VoRVVnQUFCVDhBQUFNYUNBWUFBQUJBZ1RLRkFBQUFDWEJJV1hNQUFBc1RBQUFMRXdFQW1wd1lBQUFnQUVsRVFWUjRuT3pkZDN4VVZmNy84ZmRNa2drQkVrSUNJUVNrTitrb0NBS0xqVkFFRmtSUXhCVVdVSEJSdnl4Z0FWZGRVVmNYRkN5Z0xJb2lGbXdQUkpHdVZDa0NvWVNFWnFFb2dSUXdJVDJUbWJtL1Azak0vV1hJcEpBRWd1UHIrWGp3SUxuM3pybG55TndKOXoyZmM0N0ZNQXhEQUFBQUFBQUFBUEFIWTdGWUxNWHR0MTZwamdBQUFBQUFBQURBbFVUNENRQUFBQUFBQU1BbkVYNENBQUFBQUFBQThFbUVud0FBQUFBQUFBQjhFdUVuQUFBQUFBQUFBSjlFK0FrQUFBQUFBQURBSnhGK0FnQUFBQUFBQVBCSmhKOEFBQUFBQUFBQWZCTGhKd0FBQUFBQUFBQ2ZSUGdKQUFBQUFBQUF3Q2NSZmdJQUFBQUFBQUR3U1lTZkFBQUFBQUFBQUh3UzRTY0FBQUFBQUFBQW4wVDRDUUFBQUFBQUFNQW5FWDRDQUFBQUFBQUE4RW1FbndBQUFBQUFBQUI4RXVFbkFBQUFBQUFBQUo5RStBa0FBQUFBQUFEQUp4RitBZ0FBQUFBQUFQQkpoSjhBQUFBQUFBQUFmQkxoSndBQUFBQUFBQUNmUlBnSkFBQUFBQUFBd0NjUmZnSUFBQUFBQUFEd1NZU2ZBQUFBQUFBQUFId1M0U2NBQUFBQUFBQUFuMFQ0Q1FBQUFBQUFBTUFuRVg0Q0FBQUFBQUFBOEVtRW53QUFBQUFBQUFCOEV1RW5BQUFBQUFBQUFKOUUrQWtBQUFBQUFBREFKeEYrQWdBQUFBQUFBUEJKaEo4QUFBQUFBQUFBZkJMaEp3QUFBQUFBQUFDZlJQZ0pBQUFBQUFBQXdDY1JmZ0lBQUFBQUFBRHdTWVNmQUFBQUFBQUFBSHdTNFNjQUFBQUFBQUFBbjBUNENRQUFBQUFBQU1BbkVYNENBQUFBQUFBQThFbUVud0FBQUFBQUFBQjhFdUVuQUFBQUFBQUFBSjlFK0FrQUFBQUFBQURBSnhGK0FnQUFBQUFBQVBCSmhKOEFBQUFBQUFBQWZCTGhKd0FBQUFBQUFBQ2ZSUGdKQUFBQUFBQUF3Q2NSZmdJQUFBQUFBQUR3U1lTZkFBQUFBQUFBQUh3UzRTY0FBQUFBQUFBQW4wVDRDUUFBQUFBQUFNQW5FWDRDQUFBQUFBQUE4RW1FbndBQUFBQUFBQUI4RXVFbkFBQUFBQUFBQUo5RStBa0FBQUFBQUFEQUp4RitBZ0FBQUFBQUFQQkpoSjhBQUFBQUFBQUFmQkxoSndBQUFBQUFBQUNmUlBnSkFBQUFBQUFBd0NjUmZnSUFBQUFBQUFEd1NZU2ZBQUFBQUFBQUFId1M0U2NBQUFBQUFBQUFuMFQ0Q1FBQUFBQW90K1BIajh2cGRGWjR1N0d4c2RxMmJWdUZ0d3NBK0hQd3Ird09BQUFBQUFEK0dBekQwTml4WXlWSjgrYk5VN1ZxMVNSSmRydGRzMmJOa3IrL3YrNjk5MTUxNjlhdFFzNTM4T0JCdmZiYWEvTDM5MWVEQmcxMHpUWFhWRWk3QUlBL0R5by9BUUFBQUFDRlpHVmxhY3lZTVpvMGFaSzV6V0t4eUdhelNaSUNBd1BON2JHeHNjck56VlZlWHA1YXRHaFJZWDFvMDZhTk9uZnVMSWZEb1E4KytFQ0dZVlJZMndDQVB3ZkNUd0FBQUFCQUllNXdzMHFWS2g3Yi9mejhQUDZXWkE1TDc5dTNyOExDd2p5T053eEQrZm41eXNqSUtGTS9Sb3dZSVp2TnBucjE2aWt2TDY5TWJRQUEvcndZOWc0QUFBQUFLTVFkYmxxdFZxL2JMUmFMSkNrdExVMXhjWEdTcEJVclZtakZpaFZGdHJsbzBTS1A3ek16TS9YcHA1K1cySmRXclZySjRYRG9vNDgrS3ZIWWtTTkhxbXJWcWlVZUJ3RDRjeUQ4QkFBQUFJQXJMQzUydjM3WTlyMU9uamgrV2FvWm8vdmRyajc5QjVTckRYZTRXWkx2dnZ0T0xwZExMVnEwVU11V0xRdnROd3hERG9kRHVibTVYczlSMFlzWjNYdnZ2UlhhSGdEZ2o0M3dFd0FBQUFDdWtLeXNUQzM3NGpQRjd0dXJPcEYxMWFaZEI0V0ZoNWM2YUN5dHBzMHJidDdONHFTbHBXbkRoZzJ5V0N3YU0yYU1JaU1qbFpDUW9GcTFhbm5NQ1ZxVWdJQUE4K3VMcTBJdjFaZ3hZeVI1RHNjSEFJRHdFd0FBQUFDdUFLZlRxWGZlbXFlMDFGVGROMmFjMm5lOHJySzdWQ1lGRngzYXZYdTM4dkx5MUxselowVkdSdXJVcVZONjhjVVhWYTllUFUyWk1rVkJRVUhGdHVWd09DcThmdzZIdzF5VUNRQUF3azhBQUFBQXVBTFdyMXVqTTZjVE5PblJKeFJWcjM1bGQ2ZEVMcGZMNDI4M3A5TnBicTlSbzRhZWUrNDVzNEl6TWpKU2pSbzEwdUhEaC9YS0s2OW82dFNweGM2L2FiVmFkYzg5OTFSSWY5M3RVUGtKQUNpSThCTUFBQUFBTHJPc3JFeXRYN2RHTjk4Vy9ZY0lQaVdaYzVIYTdYYVA3ZTd2MTZ4Wm95KysrRUloSVNGNjl0bG5KVW4rL3Y2YU5HbVNaczJhcFdQSGp1bmxsMS9XbzQ4K3FtclZxbms5UjVVcVZkU25UeDlKMHI1OSs3UjQ4V0xaYkRaWnJkWlNUUVhnZERxVm41K3ZUcDA2YWRTb1VXVjlxZ0FBSDJZdCtSQUFBQUFBUUhrY09YUklMcGRMMTdadVc5bGRLYldBZ0FBOTlOQkRHajE2dExuTk1Bd05IejVjTFZ1MjFOS2xTeVZKR1JrWldyOSt2VmtoR2hnWXFDbFRwaWdxS2tvblRwelE2dFdyUzNVK3A5T3A3T3hzWldkbkt5Y254L3c2T3p0YmlZbUpTa3hNOU5pV21abHBmbjA1Rm8wQ0FQZ0dpMUZ3d2hZQUFBQUFRSVg3ZHMwcXJWdTlVcy9QbkswcVZhcFVkbmZLek9sMDZ1dXZ2OWFLRlNzVUZoYW1DUk1tYVBIaXhVcElTRkRqeG8wMWJ0dzQxYXRYVDVLVW1wcXFtSmdZUlVkSGwvdTg3c1dNM243N2JZOUZrZ0FBc0pRd1ZJQmg3d0FBQUFCd21ibHJUdjdJd1dkY1hKdysvZlJUblQ1OVd1SGg0Wm8yYlpwcTFhcWxKNTU0UW0rKythYU9IajJxWjU1NVJyMTY5VkowZExTaW9xSXFKUGdFQUtBOENEOEJBQUFBQUY1bFoyZHIvLzc5V3I5K3ZZNGRPeVpKYXQ2OHVmN3hqMytvWnMyYWtxVGc0R0E5L3ZqajJyeDVzNzc2Nml0dDJyUkptelp0VXBNbVRYVGRkZGVwWmN1V2F0aXdZYWtxTnQ5KysyMjFhOWRPSFR0MkxIR2xlQUFBU29Qd0V3QUFBQUJnMnJwMXEzNzY2U2Y5K3V1dit2WFhYODI1UEsxV3EwSkRROVdpUlF0dDNMalI2Mk83ZGV1bTdkdTNLenM3VzhlT0hUTURVNnZWcW9pSUNEVnExRWpqeDQvM3VwaVIzVzdYN3QyN3RXUEhEajM2NktOcTA2Yk41WHVTQUlBL0RjSlBBQUFBQUlDcFdyVnEyckpsaXlTcGF0V3E2dHk1czdwMzc2NzQrSGl0V0xGQ0sxZXVMTEdOenAwN2E4aVFJZHE1YzZkMjc5NXRMbGpVclZ1M0lsZHhQM2p3b0J3T2g2S2lvb29NUHA5NTVwbEMyNXhPcC9MeThqUm8wQ0QxN3QzN0VwNHBBT0RQZ1BBVEFBQUFBR0RxMUttVEJnOGVyQ1pObXFoMTY5Ynk5Nzl3Mjlpb1VTTU5HREJBQVFFQjh2UHpreVJObno1ZGlZbUpXclJva1NUSjVYTEo0WERJNlhRcUtDaElRNGNPMWRDaFE1V2NuS3k0dURoMTY5YXR5UFArOE1NUGtxUWVQWG9VZWN6RnE3b2JoaUdId3lHNzNTNm4wMW11NXcwQThFMkVud0FBQUFBQUQwT0dEREcvenMzTmxjVmlVVUJBZ0t4V2E3R1BzMXF0c3Rsc01neERUcWRUZHJ0ZGdZR0Jpb2lJMEcyMzNWYms0OUxUMDdWMzcxNUpVdVBHallzOGJ1Yk1tYXoyRGdDNEpJU2ZBQUFBQUlBaUxWcTBTTHQyN1NyMm1ERmp4aFM1NzZtbm5sTFRwazJMZmZ6YXRXdmxjRGdrU2UrOTk1Nm1UNSt1c0xDd1MrOHNBQUFYSWZ3RUFBQUFBQlFwTEN4TWpSbzFrczFtazUrZm44ZWNuVC8vL0xQc2RydGF0Mjd0OFJqM2NQUzh2RHpaYkxaaTJ6OTc5cXpXcjE4dlNlcmF0YXQyN3R5cEYxOThVWk1uVDFhOWV2VXEvZ2tCQVA1VUNEOEJBQUFBQUVXNisrNjdsWkdSb2ZYcjE4dmhjR2pZc0dIbVB2ZWNuNDg5OXBpNWJldldyWXFOamRWTk45Mmt0bTNiRnR1MnkrWFN1KysrcTd5OFBIWG8wRUVQUHZpZ21qUnBvazgvL1ZRelpzelEwS0ZEZGV1dHQxNjI1d1lBOEgyRW53QUFBQUNBWWptZFRxMWF0VW9PaDBNOWV2UlEzYnAxdlI1bkdJWldybHlwcEtTa1VxMjgvdUdISCtySWtTT3kyV3k2Nzc3N0pFbDkrdlJSelpvMTlkNTc3K216eno3eldGMCtQajVlTld2V1ZOV3FWZVhuNXljL1B6OXpidEc4dkR4bFpHUW9JeU5EYmRxMFVZMGFOU3JteVFNQS90QUlQd0VBQUFBQUhsNS8vWFZ6bUx0N2thUHExYXNyTlRWVkN4WXNVUDM2OVNWSjU4K2ZseVF0WExoUWtwU1RrNlBFeEVSVnIxNWQzMy8vdmI3Ly9udEpGOExUL1B4OGRlM2FWVjI2ZEpITDVkS0hIMzZvVFpzMlNaSkdqUnFsOFBCdzgveGR1blJSOCtiTnRYVHBVdTNjdWRQYy9zWWJiNVRZOThqSXlHSlhsUWNBL0xrUWZnSUFBQUFBUEJ3NGNFQ0JnWUVlNGFja2hZU0VLRFUxVmFtcHFaS2tnSUFBQlFRRUtDNHV6dU1ZU2VZMnd6RGtjcmxrdDl2VnBFa1RTWkxENFZCWVdKajgvZjNWcDA4ZjllalJvMUFmUWtORE5XN2NPSTBjT1ZLeHNiRTZmdnk0RWhJU2RQNzhlV1ZrWkNnM04xZE9wMU5PcDFPR1laaVA2OTY5ZTRtcjBnTUEvandzUnNIZkVnQUFBQUNBQ3JkdTlVcDl1MmFWWG43OXpjcnV5bFVsSVNGQlVWRlJIb3NvbFpYTDVaSWtXU3lXQ21rUEFQREhZQ25oVFovS1R3QUFBQUJBcGFqSTFkeXA5Z1FBZU1OdkJ3QUFBQUFBQUFBK2lmQVRBQUFBQUFBQWdFOGkvQVFBQUFBQUFBRGdrd2cvQVFBQUFBQUFBUGdrd2s4QUFBQUFBQUFBUG9ud0V3QUFBQUFBQUlCUEl2d0VBQUFBQUFBQTRKTUlQd0VBQUFBQUFBRDRKTUpQQUFBQUFBQUFBRDZKOEJNQUFBQUFBQUNBVHlMOEJBQUFBQUFBQU9DVENEOEJBQUFBQUFBQStDVENUd0FBQUFBQUFBQStpZkFUQUFBQUFBQUFnRThpL0FRQUFBQUFBQURna3dnL0FRQUFBQUFBQVBna3drOEFBQUFBQUFBQVBvbndFd0FBQUFBQUFJQlBJdndFQUFBQUFBQUE0Sk1JUHdFQUFBQUFBQUQ0Sk1KUEFBQUFBQUFBQUQ2SjhCTUFBQUFBQUFDQVR5TDhCQUFBQUFBQUFPQ1RDRDhCQUFBQUFBQUErQ1RDVHdBQUFBQUFBQUEraWZBVEFBQUFBQUFBZ0U4aS9BUUFBQUFBQUFEZ2t3Zy9BUUFBQUFBQUFQZ2t3azhBQUFBQUFBQUFQb253RXdBQUFBQUFBSUJQSXZ3RUFBQUFBQUFBNEpNSVB3RUFBQUFBQUFENEpNSlBBQUFBQUFBQUFENko4Qk1BQUFBQUFBQ0FUeUw4QkFBQUFBQUFBT0NUQ0Q4QkFBQUFBQUFBK0NUQ1R3QUFBQUFBQUFBK2lmQVRBQUFBQUFBQWdFOGkvQVFBQUJVdUpTVkZKMDZjS05XeERvZER1M2J0VW5wNmVyblBtNW1acVowN2R5b25KNmZjYmNIM09aM095dTRDU2lrM04xZkhqeCt2N0c3OGFhV2twSlQ2Mkp5Y0hHVm5aOHN3ak12WW84c2pPVGxaSzFldWxNUGhLTFRQYnJmcjNMbHpsZENyUHo2dVh3Q1Z6Yit5T3dBQUFIeERXbHFhNHVQanRYZnZYdTNmdjEvaDRlRjY0WVVYRkJnWWFCNnplZk5tMWE1ZFc2MWJ0emEzSlNjbmEvNzgrYkpZTEhyeHhSY1ZHUmxacHZQdjI3ZFBjK2ZPbFdFWXV1ZWVlOVNuVDU4eVB4ZVh5NlZ4NDhaSmt1Yk9uYXZxMWFzWGU3eGhHRnF4WW9Va3FXL2Z2ckxaYkdVK055cU9ZUmc2Zi82OFFrTkRQYmJ2Mzc5ZnExZXZWbVJrcE1hTUdWT2g1MXl3WUlGQ1FrSjAzWFhYcVdYTGxtVnFJek16VXdFQkFmTHo4NU9mbjU4c0ZrdVorMk1ZaHB4T3AreDJ1NnBVcVNLcjFYdnR3d2NmZkNERE1OU2xTeGVQNjdNeTJPMTJKU1VsNmRkZmY5WEpreWYxeXkrL21CK216SjQ5dTlEUEU1ZlhnZ1VMdEd2WEx2M25QLzhwMWZ2emswOCtxYlMwTk0yYk4wL1ZxbFc3NVBQWjdmWkM3NkY1ZVhtYVBuMjZKR25LbENtcVg3LytKYmZybHAyZHJlKy8vMTU5Ky9ZdHRQM3BwNStXM1c1WDNicDFkZDExMTNuc2o0K1AxN3g1ODlTOGVYTU5HVEpFMTE1N2JiSG5XYjkrdlJJU0VqUnExS2d5OTdXMHVINEJvSGlFbndBQW9Fd09IVHFrbUpnWXBhU2s2TlNwVTBwTFN6UDNXYTFXaFlTRTZNY2ZmMVM3ZHUwa1NidDM3OWI3Nzc4dmk4V2k2T2hvRFI4K1hQNysvanA3OXF3a3FYSGp4bVVPUGlXcFE0Y09pb2lJVUZKU2tuNzQ0WWR5aFo5V3ExVitmbjV5T3AybENqSXRGb3VXTFZzbXd6REtkVjVVckNOSGp1aTExMTdUalRmZXFOR2pSNXNob3MxbTA0OC8vcWlUSjA5cXhJZ1JDZ29LcXBEekpTWW02b2NmZnBBa05XclVxTXp0UFBMSUl4WFNuNHZObkRsVEVSRVJoYlliaHFIZHUzY3JNek5UTjk5ODgyVTU5OTY5ZTVXZm55L3BRclYzZm42Kzh2THlsSk9UbzZ5c0xKMC9mMTVwYVdrNmQrNmNVbE5UaTZ3YVhMWnNXWVVIMWloZW5UcDE1SEs1OU9XWFgycml4SWtsSHU5K3p5ekxoMEIydTEyUFAvNjR1blhycGtHREJwbmhhVUJBZ0ZKVFV5VkovdjVsdjRWTlQwL1hTeSs5cE1URVJGa3NGby8zNjZwVnErcUdHMjdRMXExYnRXUEhqa0xoNTQ0ZE8yUVlobEpTVXRTZ1FZTml6NU9Ra0tDUFAvNVlobUVvT0RoWWQ5eHhoN25QNFhBb0x5OVBOcHZOL0hDanVBODRDbjZBWWJQWkNqMS9ybDhBS0JuaEp3QUFLSlBRMEZCdDNMaFJrbFN6WmszNSsvdkw0WEJvNnRTcGF0cTBhYUZBcVV1WExobzdkcXcrK09BRHJWdTNUa2VQSHRVamp6eGlEcWRzMGFKRmtlZEtTRWpRdkhuelN1eFRSa2FHSk9uRWlSTm1sVkJ4SG43NFlkV3JWOC9yUG45L2Z6bWRUcTgzMmx1M2JwVWt0V25UUmpWcjFwUjA0ZWJjYnJjcklDQ2d4UFBpeXRpMGFaUHNkcnNjRG9kSHVOQzZkV3ZWcTFkUENRa0oycnAxcTZLam95dmtmR3ZYcmpXLzNyRmpoMjY4OGNZeXRWTzllblVGQmdZcUlDQkFWcXUxeUdBa0t5dExhV2xwOHZmM1Y1MDZkYndlWXhpR0diWVUxYzV2di8ybXpNeE1OV3ZXVEEwYk5peFRuMHR5OHVSSkxWKyszT3MrcTlXcXdNQkE1ZWJteWpBTWRlN2NXYUdob2FwUm80YjVKeVFrUkZXclZ2V29KTWVWY2Z2dHQrdmJiNzlWVEV5TVRwOCtyYWlvcUdLUDkvUHprMVMya0hMNzl1MDZmLzY4dG0zYnBvRURCNXJiQzFZc0YxVzlYQm9oSVNHcVg3KytFaE1UOWZubm42dHAwNlpxMnJTcHViOVhyMTdhdW5Xcjl1M2JwL1QwZElXRWhFaTZFSnJ1Mzc5ZmtuVHZ2ZmVXV05GYXIxNDlEUnMyVEY5ODhZV1dMMSt1a0pBUTNYYmJiWkl1Vko2LytlYWJaZXIvUC8vNVQzWG8wTUZqRzljdkFKU004Qk1BQUpSSlZGU1VubjMyV2RXcVZVdlZxbFhUbENsVGxKcWFxcFl0V3hZWkFQN2xMMzlSWkdTazVzNmRxMnJWcWlrNE9Gakp5Y21TVkdRSUtWMjRtVTVNVEN4MTN3ekRLTlh4N3B0MGI5dzMyTjV1dE5ldlg2OFRKMDVvL1BqeFpzRGxicXM4UTVSUmNWSlNVaFFURXlPcjFhcEJnd1lWMnQrM2IxKzk5OTU3V3JObWpXNjk5ZFppWHd1bGNlYk1HVE1VcjEyN3R1TGk0clJ1M2JveVZRTFBuVHUzVk1mTm5EbFRhV2xwNnQrL3Y0WU9IWHJKNTNIYnQyK2ZKS2w3OSs3RkhwZVptYWxQUC8yMHhQWkdqQmhSYUtxSW5qMTdLaU1qUTdWcTFWSjRlTGdDQWdKVXYzNTlWYTllWFZXclZwVWtUWm8wU2VucDZSby9mcno1SG5MczJERmxaMmVyUVlNRzVRcTlVSFkybTAwOWUvWlVTa3BLcWE0VDkzdmdwYjRYT2h3T2MvcVFRWU1HbFRqZFNGbmRmLy85T25YcWxCSVRFelYvL256Tm1ESERERE9iTld1bW1qVnJLalUxVlhGeGNlclJvNGNrYWNPR0RYSTRIR3JSb29XdXYvNzZVcDNuOXR0djEvSGp4eFVURTZPUFAvNVl6WnMzVjRNR0RWU2xTaFhWcjErL1VPV25ZUmo2OGNjZkpjbGp5Z3lYeXlXWHkyVk9YWEV4cmw4QUtCbmhKd0FBVjdHc3JFd2RPWFJJdjU4N2Uxa1dqMmphdklXYU5tdGU1c2VYcGNxa2VmUG1ldTY1NTJTejJXU3oyWlNVbENSSnhWWVRGYnpoWHJSb2tkZGpZbU5qdFdIREJvMGRPMVkxYXRRb3RnL3VZWGVsRGJ5Y1RxZDVyR0VZT24zNnRDU3BWYXRXaFk2OVhPSG51dFVyTDB1N1Y0UHl2ZzY5V2JwMHFWd3VsMjYrK1dhdlZaSGR1M2ZYeXBVcmxaU1VwTysvLzc1Y3cwV2RUcWZlZnZ0dE9Sd090V3ZYVHFOR2pkSlRUejJseno3N1RCRVJFZXJZc1dNNW5vbDNlL2JzMFpFalJ4UWNIS3orL2Z1WHE2M2R1M2RMa2xhdFdxVjE2OVpKdXZBNk53eERMcGRMRG9kRDBkSFI2dEdqaDdadDIxWmllM2ZkZFZlaGJiVnIxemJuUG95TmpkWGJiNyt0c1dQSGxoZ2tyVnk1VW52MzdsWC8vdjI5dGx0ZXk1Wityc1B4Y1JYZXJqZXB2Lzh1NmNwZHkrVzVyakl6TStYdjcyOVdINDhZTWNMcmU5c0REenpnZFhFZ1NWNkhOOWVyVjA4dnZQQ0MxK1BYcmwxckxpajB5eSsvYU9IQ2hWNlArL3p6ejcyR2dFNm5VMVdxVk5IbzBhT0xmRjZTRkJnWXFBY2ZmRkRQUGZlYzJyWnQ2MUdoYXJGWU5IcjBhRVZGUmFsMjdkcVNMZ3pGMzdCaGd5UnB5SkFoeGJaOXNiRmp4eW94TVZIRGhnMHpoOHEzYmR0V2JkdTJMWFJzZm42K3hvOGZMMG1hTm0xYXFjL3haNzUrQWFDMENEOEJBTGdLT1oxT3JWKzNSdXZYclpITDVicXM1NnJvMEtrNHAwNmRrc3ZsVXYzNjljMHFrRE5uenNoaXNSUmIrVm5TcXR3Ly9mU1Q1czJiSjRmRG9aZGVla25UcGswekYxVndPQnc2YythTXJybm1ta0tQczl2dEh0K25wcWFxZXZYcUhwV3JPM2JzMENlZmZLS3BVNmVxWWNPR09uUG1qT3gydTBKRFE4MGg3OTY0NTJuTHpjMVYxYXBWeTEzMTh1MmFWZVY2L05XdUlsK0hQLy84czNidDJxWEF3RUFOSGp6WTZ6RitmbjY2Kys2NzljWWJiK2pMTDc5VTE2NWR5elQzcDJFWWV1ZWRkM1RpeEFsVnExWk5ZOGFNVWMyYU5UVjI3RmpObno5ZmI3NzVwaVpNbUtET25UdVg5Mm1aOHZMeTlNa25uMGlTaGc0ZFdxNDVTNDhkTzZhRWhBUkpNdWZmOWViaVJXaThmUWpoRHJ0S212b2hORFJVT1RrNVdySmtpZHExYTFmazNKQTVPVGs2Y09DQWJEYWJici85OWhLZlMxa2Nqbzh6UThrcjVVcGV5Mlc5cnA1Ly9ubXpLdjlpOWVyVjAvUFBQeStMeGFMQXdFQVpodUd4ZU5DV0xWdVVtWm5wOFRPTGpZMVZRa0tDdW5YcjVyWE41T1JrajJIVnUzYnRLckp2ZS9ic0tYS2Z0emx0M1Z3dWwvayszTEJoUS8zNzMvLzJPbmZueGNQS3Qyelpvb3lNRERWcjFzenJJa2NGMjcxWVVGQ1Fac3lZY2RtcUh2L3MxeThBbEJiaEp3QUFWNW5zckN5OS9kWmNuVG1kb0p0dmk5YTFyZHNxTWlyS2E2VkxaY3JKeVRFWEJpcFlRZW1lWXpBL1AxOEJBUUVlVlRVelo4NVVabWFtM25yckxRVUZCY2x1dHlzbEpVVVJFUkhGemdWV3RXcFYzWFBQUFVYdWI5Njh1YVpPbmFyWFhudE5TVWxKZXZubGwvWGtrMCtxYXRXcWV1ZWRkeFFYRjZkSEgzMVVUWm8wa1NROTlOQkRrbFJvMWRuNTgrZnJsMTkrMGV1dnYyNXVzOWxzeXNqSTBPclZxL1hnZ3crYXE5YW1wYVY1cld6eXR1MkZGMTRvTnR3dGpaZGZMOXNjY1g4MkRvZERpeFl0a21FWUdqUm9VTEVyQzNmcTFFblhYbnV0RGg4K3JNOCsrMHgvLy92ZkwrbGNUcWRUNzczM25uYnUzQ2svUHo4OTlOQkRaaUIrd3cwM0tEVTFWWjkrK3FuZWV1c3Q5ZS9mWDNmY2NVZTVGbXR4Ky96eno4MEtPVzhWWkpmQ1hkRTJiTmd3RFJnd1FJWmhhT3pZc2FwU3BZcm16NS92Y1d4ZVhsNnAycnk0b3RyOVh1R3VJbXpZc0tGdXYvMTJOVy9ldk5oRmNmYnQyeWVIdzZHYmJyckpISVpyR0lhNTJFcHdjUENsUEZXdm52ejM4K1Z1bzdUV3JWNnBiOWVzK2tOY3kxMjdkbFZlWHA3OC9mM05uK2VHRFJ1VWxaV2xPKzY0dzZ3Q3RWcXQ4dmYzMS9EaHc4M0h4c2JHS2pNejA5em1jcm5NaGNBdVhrUkl1bkROenA4L1gzYTdYYlZyMTlZTEw3emc5WFhoZm04dGF1RXVsOHRsTHNyanpiaHg0OHorWHNvMEYrNFB5VTZjT09HeDRKUFQ2VlIrZnI2NmRldG1WbXg2Y3ptSGUvL1pyMThBS0MzQ1R3QUFyakpmZnZHWjBsSlROZW5SSnhSVnIzNWxkNmRJcjcvK3VvNGVQVnBvKzRRSkU4eXZIM3p3UVhYdDJ0WDhQakF3VUptWm1XYlFlZXJVS1JtR1VlTHcrWkNRRVBYcDAwZW5UNS9XdG0zYmRPMjExeW9zTEV4TGxpeVJ5K1ZTMzc1OTFhcFZLLzNmLy8yZjVzeVpvL3IxNnlzd01GQ2ZmUEtKV1VIMDZxdXY2c1VYWDFSd2NMQmF0R2hoTG1SUlVFcEtpZ0lEQXozbU8rdlVxWk5DUTBPMVo4OGVaV1ZsNmZEaHc1S2thNjY1eHVQbTdjaVJJM0s1WEdyZHVyV2sveDhDNStibXNnalNGYlIwNlZLZFBuMWFrWkdSSHRWb1JibjMzbnMxWThZTWJkNjhXYTFidDlZTk45eFFxdk9jUDM5ZUN4WXMwT0hEaDJXMVdqVmh3b1JDVldGOSsvWlZZR0NnUHZ6d1E2MWF0VXI3OSsvWG5YZmU2VFVBS2kzMzlBNFhNd3hEUC8vOHM1bzNMMzJsMzltelovWEREei9JWnJPcFY2OWVrdjUvbGJXM2NLaTBJYzdGdzZNLy92ampVZzIzZGJzNFNOcThlYk0yYjk1Y3FDL3Z2dnR1cWR2RXBibDREdGtEQnc3b20yKytVZlBtelQyR09wZG1tbys4dkR3TkdEQkFTVWxKWHFjM09YdjJyT3JXcmF1a3BDU05IajI2VEt2RVMvOS80WjNpOXR0c05qUEVjNytlYzNOemxaT1RJMzkvLzBLQlhHNXVycHhPcHdJQ0FqeCtMN2pmM3k5ZXFkM2RqcisvLzJXZi81bnJGd0JLai9BVEFJQ3JTRnpzZnNYdTI2UDd4b3k3cW9OUDZjSWNZSGw1ZVFvSUNEQ0RGK25DUWcxT3AxTjJ1MTFCUVVIYXMyZVBtalJwb3BvMWE1bzNaTzZic0Y5KytVWFNoY3JOaElRRW5UcDF5aU1zdmRqbXpadTFidDA2L2ZXdmY5VWRkOXloNzcvL1hybTV1ZnJMWC80aTZjSXEzazgvL2JRaUlpTDA1cHR2bXF2ek5tdldUR1BHakZGd2NMRFdyRm1qWmN1V2FmTGt5UjV6ZHViazVDZ3RMYzJzRG5XeldxMjY4Y1lidFhyMWFtM2J0czFjWE9MaGh4LzJxRDZhT0hHaWNuSnk5TmhqajVYcjN4VmxkK0RBQWExZHUxWVdpMFZqeG93cFZaVmx2WHIxTkhMa1NDMWV2Rmp2dnZ1dXdzTEMxS3hac3lLUE53eERPM2JzMEtlZmZxcU1qQXdGQlFYcHdRY2ZWUHYyN2IwZWYvUE5ONnQrL2ZwNisrMjNkZnIwYWMyZE8xZVJrWkhxMWF1WE9uWHFwTWpJeUZJL3Y1U1VGTDN6emp1eVdDeXlXcTBlMDBFc1diSkU2OWV2MTMzMzNhZGJicm1sVk8xOTg4MDNjanFkdXZYV1c4M1F4MTNsVnBHQmZkV3FWVldyVnExQ0ZYY0Y1ODhOQ3d0VFdscWFYQzZYYXRldXJaU1VGQVVGQlNrc0xNeWpMWmZMWlZiYzRjckl5OHZUeHg5L0xLdlZxci85N1c5eU9CeVhWTUVjRkJTa1cyKzl0Y2o5a1pHUkdqOSsvQ1czZTZtOGhXMVpXVm1hTVdPR2NuSnlkT2VkZDZwZnYzNGUrNDhjT2FLWk0yZkthclZxK3ZUcDVqeWdSU25xUThGMzMzM1hJM3pNejg5WFhOeUZ1V1k3ZGVwVXBxQ1U2eGNBU28vd0V3Q0FxOGdQMjc1WG5jaTZhdCt4N0pWaFY4cTRjZVBNcjJOaVlzendjK3JVcWVhTmwyRVlHajkrdkp4T3ArYk1tVk9vOHNSOWsxaS9mbjA5Kyt5ejh2UHpVNmRPbmJ4Vy9yaGNMc1hFeE1oaXNhaG56NTZTWk40b0Y3elJ5OC9QMTNQUFBhZkV4RVRaYkRZTkhUcFVmZnIwTVc4dTNhdm12di8rKzNyaGhSZk1OdHp6cG5rYm50NnpaMC96NWpJckswdU5HalVxZG00NVhIbUppWWxhc0dDQkRNTlF2Mzc5MUtKRkM0LzlzMmZQMWswMzNhVHJycnV1ME92dzVwdHYxdEdqUi9YRER6OW96cHc1bWpKbGl0Y0FkTmV1WFZxK2ZMbjVXbW5VcUpFbVRKaFFiSURwY0RoVXQyNWR2ZkRDQzFxMWFwWFdybDJyeE1SRWZmNzU1MHBLU2lyMVVQdk16RXk5K3VxcnlzckswbC8vK2xkdDJyUko2ZW5wNXY3dzhIQVpocUVQUHZoQTZlbnBSYzUxV3RDWU1XUFVwMDhmandYQ3NyS3lKS2xDcDlrWU9YS2tSbzRjNmJITk1BeDkvUEhIT24zNnRKbzNiNjVISDMxVWp6MzJtTkxUMC9YODg4L3JwWmRlVW5KeXNoNSsrT0ZMQ29oUjhSWXRXcVRrNUdRTkdEQkFEUm8wMEVjZmZTUS9QNzlpcHlJcHJjbVRKOHRpc2NobXM1VTZBSHpsbFZkS0hMYWVuNSt2eVpNbkZ6dmRpR0VZV3JCZ2dWSlNVbFN2WGozMTd0MWIwb1hmUzRaaHFHblRwbXJWcXBVYU4yNnM0OGVQNjUxMzN0RzBhZE9LcmFBTURnNVc3WTdjOVRNQUFDQUFTVVJCVk5xMVpiVmFaYkZZbEppWUtIOS8vMEtQc2R2dG1qdDNicmtxSUxsK0FhRDBDRDhCQUxpS25EeHhYRzNhZFNqNXdLdE1iR3lzK2JYVDZWUmFXcHBxMTY2dHRMUTBPUndPTlc3Y3VORGNpMDZuVTRjT0hWSklTSWhhdG15cGpoMDdLaVltUnZ2MzcvYzY5UGo3NzcvWDc3Ly9yZzRkT3BqVk4rNGJTb3ZGb3N6TVRIMzU1WmZhdEdtVERNTlE2OWF0TlhyMGFET2tURXRMVTJob3FQcjM3NjhqUjQ0b0xpNU9hOWFzMGNDQkF5Vkp4NDhmbHlTdkN5TkZSVVVwS2lwS00yYk1rS1JTVjliaHlraE5UZFdjT1hPVW5aMnRSbzBhNmM0NzcvVFkvOU5QUHlrK1BsN3g4ZkdGcG1KdysvdmYvNjZFaEFUOTl0dHZldm5sbHpWcTFDajE2TkhENDVpbVRac3FLeXRMUVVGQit1dGYvNm8rZmZxWXF4bDM2ZExGNjZJZXljbkordGUvL3FVcVZhcm82YWVmVm5SMHREWnUzS2pEaHcvcmIzLzdXNm1lWDFaV2xtYlBucTB6Wjg2b1k4ZU9HakpraURadDJ1UnhUTDkrL2VSeXVmVEZGMS9vcTYrK1VrNU9qa2FNR0ZGaTJ4ZUhRKzVBdFdyVnFxWHFXMW5rNXVicTNYZmZWVXhNakJvMGFLQkpreWJKWnJPWmk3dFpMQmFOSHo5ZXp6MzNuR2JObXFYLys3Ly9VNk5HalM1YmYxQzA1Y3VYYStmT25iSmFyZXJhdGF0aVltSzBZY01HMWE1ZFc0TUdEWkowb1RLMHBQbVAvZjM5TlcvZXZFTEQwbk56YzJXeFdNd2g1TVZ4VDFWUzB0eVZobUhJYnJjWHUxaWd5K1hTb2tXTEZCY1hKNXZOcGdrVEpwZ2ZoTTJaTTBkMnUxMnZ2dnFxUWtORE5YTGtTTDM0NG92NjZhZWZOSC8rZkk5akwrYWVUOXB0ekpneFhvTmE5NzlEVVVQOHAwK2Y3dEZYaDhPaFZxMWE2WUVISHZBNGp1c1hBRXFIOEJNQWdLdElYbDZld3NMREs3c2JsOFRsY3BuRHl5WHB2Ly85cjNKeWN2VDg4OCtiRlhMdWVUQUxpb3VMVTA1T2pycDE2eWFMeGFJdVhib29KaVpHUC96d2c5Znc4L2ZmZjFkSVNJalhlUnpYckZtajNidDNLeWNuUjJGaFlSbzJiSmh1dlBGR2M3L0Q0ZENUVHo2cHpwMDdhL0Rnd2JydnZ2djA3My8vVzRaaG1NZjgrT09Qa3FUR2pSdDdmWjdaMmRtNjVwcHJsSm1aNmRFMktsZGlZcUplZmZWVnBhU2tLRGc0V0E4Ly9IQ2hZR0xqeG8yU0xreXZVTlMwQ29HQmdYcjg4Y2YxeWl1djZPVEprMXE0Y0tIT25qM3JVVUVaSGg2dUtWT21LQ3dzVE5XcVZaTWtKU1VsNmNTSkUxNWY0NUxNUU1CdXR5c2lJa0wrL3Y0YU9IQ2dHYnFYSkRVMVZiTm56MVpDUW9LYU5HbWlCeDk4c01pUTZQYmJiMWQrZnI2Kyt1b3JyVjI3Vm5sNWVSbzFhbFNSeDArZVBObGNzTXo5UVlJN1dEcDE2cFNtVDUvdU1VejF5U2VmTEZXZmkySVlodmJzMmFQUFB2dE1aOCtlVmVQR2pUVmx5aFR6MzlKOVBicGNMa1ZGUmVtUlJ4N1JhNis5cGhkZWVFRzlldlhTTGJmYzR2WERDVndlMzN6empaWXRXeWJwd3Mva3BaZGVrdFBwVkowNmRmVEVFMCtZYzJBR0JBU29jZVBHK3ZISEgzWExMYmQ0ekkxNTd0dzViZCsrWFMxYXRQQTZIK2ZGaS9KY0NRNkhRKys4ODQ1Mjdkb2xpOFdpKysrLzMrTjFGUmdZS0x2ZGJ2YTNXYk5tR2pod29MNzU1aHZGeE1Rb0l5TkRZOGFNVVowNmRVcDFQbStWb3U1dFJWV3dabWRubTErN3c4K0xRMSt1WHdBb1BjSlBBQUN1TXBkN2tZU0tkdWpRSVdWbVpwcmYxNjlmWDl1MmJkT3laY3ZNU3AyTGh5QkxGeW81SmFsTGx5NlNwUGJ0Mjh2UHowOXhjWEhLeXNveWI2amM3cmpqRGcwZVBOaTh5VXRQVHpmblBOeXlaWXVDZzROMXp6MzM2TlpiYi9VSXY5TFQwN1ZzMlRMbDVPUm81ODZkR2pac21FSkNRalJ6NWt5UHhTMUdqUnFsbmoxN0ZsbWhVclZxVlkwZE8xWXVsOHVzVnZMejh5dnk1K1ZlMVRZL1A3L1FjMEhGK2UyMzM1U1dsaWFiemFaSmt5WXAvS0lQRDg2ZE82ZWRPM2ZLWXJIbzNudnZMYmF0NnRXcjYvSEhIOWZzMmJQVm9FRURzN0t0b0l0djNrK2NPQ0ZKaFJZN2NuUFBiV2V6MlM1NVBzUGp4NC9yalRmZVVGcGFtaG8xYXFTcFU2Y1d1NkNMSkEwZVBGaDVlWGxhdlhxMU5tM2FwUHo4ZkkwYk44N3I2elE3TzF0V3E5VU1UeXdXaTNKeWNpUmRDR2V5czdNOXdwT0NIeFpjaXQ5Ly8xMHhNVEhhdkhtek9VZGd0MjdkTkdiTUdJL0tONGZENGZGM216WnQ5TVFUVCtpdHQ5N1N4bzBidFhIalJ0V3VYVnN0VzdaVW8wYU4xTFJwVXlyS0xvTzh2RHd0WHJ4WU8zYnNVRWhJaUFJREE1V1NrcUw4L0h3NUhBNk5IajNhck9UUHo4OVhhR2lvK3ZYcnB4OS8vRkhObWpWVDkrN2R6YlpXcmx3cHlmc3E3NVhoMkxGamV2ZmRkODNYNFIxMzNLRU9IVHJJNVhJVkNpVGRmN3RjTG5QQnBsMjdkdW5vMGFQNjE3LytwVnR1dVVVOWUvWXNjY0UrYndxT1d2RG05ZGRmTDdFTnJsOEFLRDNDVHdBQVVDN3VWVnd0Rm9zTXc5Q3dZY08wZCs5ZS9menp6NnBXclpvc0ZvdWFObTNxOFpqazVHVHQyN2RQa1pHUjVxSkRWYXBVVVlzV0xYVDQ4R0h0MnJYTDY5RHlqSXdNeGNmSGEvZnUzWXFMaS9NWTFwaVJrYUZQUHZsRW4zenlTWkY5dmZQT084MUE5dUpWZllPRGc5V2hROGxURHJnWHZpZzQzMkpCRncvL0RBOFAxeXV2dkZKaXV5aWJMbDI2S0NBZ1FEYWJyZERyVExvUXZyaGNMdjNsTDM4cFZVaFJ0V3BWUGZiWVk3TFpiQ1d1anB5Wm1hblRwMDk3ZlkyN3VTdXg4dkx5UEFLV2ttemN1RkZMbGl5UncrRlF5NVl0TlduU0pBVUZCWlhxc1hmZGRaZHljbkswYWRNbWJkdTJUWVpoNlA3Nzd5OFV0Q3hZc0tEUVkxOTk5VlVkT0hCQW8wZVBWcmR1M1R6MmxXV1JrdDkrKzAzUFBmZWNHWWhFUmtacXhJZ1JYcSsxUm8wYXllVnllWVEwelpvMTAzLys4eDk5L2ZYWDJyaHhvMUpTVXBTU2txS3RXN2V5dU5obHNuZnZYdTNZc1VNMWF0VFFZNDg5cGc4Ly9GQXBLU2thUDM2ODVzK2Zyd1VMRm1qYXRHa0tEUTFWVGs2TzZ0V3JwMWF0V3NscXRTbzJOdFlqL0l5SmlaSFZhdlZhelgreGMrZk9sZnU5OHBGSEh2RzZvdnpodzRlMWZ2MTY3ZHUzVHk2WFM2R2hvV3JkdXJXKy9QSkxmZm5sbDE3Ym1qQmhRcUZ0blRwMTBxbFRwNVNTa3FMdnZ2dE8zMzMzblJvMmJLaG5ubm1tMU5kMlJlSDZCWURTSS93RUFBQmxkdnIwYWUzWnMwZFJVVkhLeWNsUmFtcXFxbFdycG9rVEo2cEZpeGFhT25XcUlpSWlDbFUrTGwrK1hJWmhhTUNBQVI2QlRQdjI3WFgwNkZFbEpTV1oydzRmUHF3MWE5WW9NVEZSeWNuSjV2YW9xQ2kxYjk5ZXljbko1aUlQM3ZqNStTazRPRmp0MnJVck5JZGpXZFdyVjA4UkVSSG1rRVBwd3FyQUxwZkxIUDdzSHFwWTJzQUtaZGV4WTBldjIxTlNVclJseXhZRkJnWnE2TkNoaGZibjVlVnA4K2JONnRPbmo4ZjIwaTRXRWhzYks4TXdGQlVWVmVUUDJSMlNHNGFoNU9Ua0VoZi9TRXhNMUpJbFM4eVZvTHQzNzE3cWxlc0xHalZxbERJeU1yUm56eDV0Mzc1ZE5XdlcxTEJodzRwOWpNdmwwaSsvL0NLcDZPa2ZMdFUxMTF5ak8rKzhVeHMzYnRUQWdRUFZvMGVQSWtPaWFkT21tZE1YRkJRVUZLUVJJMFpvMEtCQjJyNTl1M2J0MnFYZzRPQWlweHBBK2R4NDQ0MDZmLzY4cnIvK2VvL1Z6YnQwNmFLVWxCUjk4Y1VYK3VhYmI4eXBHOExDd2hRVUZLVFdyVnRyLy83OXlzbkpVVkJRa0g3OTlWZWRPSEZDblRwMUt2UXo5Y1pxdFNveE1iRmNmUytxdXJIZzZ1bzMzM3l6aGc4ZnJ2ajRlQjArZkZnQkFRR3lXcTNtNnpJeE1kRWN1aTFkdUM1Y0xwZnk4L1BWdm4xN1RadzRVUnMzYnRUbXpadVZrSkNnZ1FNSFh2SGcweHV1WHdBb0d1RW5BQUFvRThNdzlPR0hIOG93REVWSFIydjU4dVhtdnJadDI1ckQ0ZHUwYVZQb3NkdTNiMWV0V3JVS3paM1p2WHQzZGUzYVZUVnIxalMzdFd6WlVzdVdMVk5xYXFyYXRtMnI5dTNicTJQSGpoNDM1VzVKU1VsYXMyYU5KT251dSsrdTBCVnZDM3I4OGNjTGJaczRjYUp5Y25Lb1pybUtmUEhGRjNJNm5SbzRjR0NoQmJjY0RvZG16SmloTTJmT3FGcTFhbVVLeG5mdjNpM3B3dXZ1ODg4LzErREJnd3NOUzNjdnBDVkpXN2R1TFRHQVBIMzZ0QTRlUENnL1B6L2RmZmZkaW82T3Z1UitTUmNxc1NkTW1LQlpzMllwSnlkSHQ5MTJXNG1QT1hyMHFQbEJ3aGRmZktGeDQ4WlZTSGdmSFIydHZuMzdlbnpRa1pXVnBSVXJWa2lTaGd3Wm9zREFRRzNmdmwzdnZmZWVSbzBhcFY2OWVubTBrWitmcitYTGwydllzR0dLam80dTh4QmVsRTYvZnYyOGJ1L2Z2Ny9zZHJzR0RCaWdQWHYyU0pJYU5HZ2c2Y0pRNlBqNGVHM2F0RW45Ky9jM2g3ejM3OSsvVk9jc09QL2xva1dMTHFtLzdvcjdvdWJRYk4rK3ZSNSsrR0hWcmwzYi9BRGloaHR1OEZxUk9tWEtGS1dtcHVyWlo1OVZRRUNBMS9haW82TVZIUjJ0aElTRVlsZVVMK2o0OGVPcVhidTJ4NXlvRlluckZ3Q0tWdmtmVVFFQWdEK2tWYXRXNmNpUkk2cFZxNVo2OXV4WmFIL2p4bzAxZGVyVVFsVjFidmZmZjMraEc5V1FrQkNQNEZPNlVBMDBhZElrdmZubW01bzZkYXFTa3BLMGR1MWFqd1VoM0F6RDBLWk5tN1JwMHlhdjFTbHBhV2w2OU5GSDllaWpqOHB1dDEvSzA4VWZ6STgvL3FqZHUzZXJSbzBhWHNNWGYzOS9jMnFGVHo3NXBNaHBESXB5N3R3NXM1SXNLQ2hJcTFldjFyLys5UzhkUEhqUVBNWXdETzNkdTFjV2kwVTJtMDFyMTY0MUZ3RXJ5blhYWGFmUm8wZnJxYWVlS25QdzZSWVFFS0JISG5sRWp6LytlS0hyeXBzTkd6Wkl1bER0dFdmUEh2MzczLy9XcjcvK1dxNCtTQmNDcVJNblR1aTc3NzR6NXd4ME9CeGFzMmFOK1dHRkpEVnMyRkFXaTBVZmZmU1JmdnZ0TjQ4MkZpeFlvSFhyMW1udTNMbWxXaGtjbDRmRll0R1FJVU1VRUJDZytQaDRTVEtuaytqYXRhdENRa0swYXRVcXhjYkdhdmZ1M2JyMjJtdlZ2SG56VXJWZEVkV1R4YlhScmwyN0VpdXZMMVZwZzg5VHAwNXB6cHc1K3ZycnJ5djAvQVZ4L1FKQTBhajhCQUFBbHl3ckswdXJWNitXSkkwWU1jTHJrTnlnb0NDMWJkdlcvUDdRb1VQNi9mZmZKVWtEQnc1VXk1WXRQWTQvZi82OGF0U280ZlY4QllmTnIxKy9YdEtGaFNvdVZuQzRuYmMrQlFZRzZ0eTVjMFh1aDI5d09CejY0SU1QSkVuRGhnMHJjcEdnNk9ob0hUaHdRUEh4OFZxeVpJa2VmUERCVXAvanE2Kytrc3ZsVXNPR0RmWGtrMDlxeFlvVldybHlwV2JQbnEzZXZYdnI3cnZ2MXNHREI1V2NuS3oyN2R1cmJkdTJXckpraWViT25hdW5ubnFxMk9xdmk2dW15c005eDIxSnpwdzVvejE3OXFoYXRXcDY4c2tuOWUyMzMrckxMNy9VaXkrK3FFY2VlYVJRQmZmRmM5dVc1TUNCQS9ycXE2ODBmUGh3UlVWRmVTeVU0cTZ1cTFldm52cjM3Njl2dnZsR3k1Y3YxME1QUFdRZTA3ZHZYOFhIeHlzdUxrNy8rOS8vTkhIaXhLdGlxUEdmbGN2bFVueDh2UHo5L2RXc1dUTkpGOTVUQnc0Y3FDVkxsdWlOTjk0bzFTSmpCVjJKUU96RER6L1V2bjM3ektIdTNwdy9mMTZTOU13enozamQ3eDRDbjV1YnE3ZmVlcXZFYytibjUydm16Sm5Lek16VTd0MjdOWHo0Y0kvWGYwWGcrZ1dBNHZHT0F3QUFMbG0xYXRVMGFkSWtkZXZXVGRkZmYzMnh4eHFHb2JWcjErclZWMTgxcXkySERCbFM2TGovL3ZlL0hxdndsc1RiY01TQ04yVGVicXdLQnA3Y2VQbXVMNy84VWdrSkNXcldyRm14dzltenM3TjEyMjIzeVdLeGFPZk9uUjVWbThVNWVQQ2d0bTNiSm92Rm9udnV1VWMybTAxRGh3N1Z0R25URkJ3Y2JDNXk1RjVJNWZiYmIxZnYzcjNWcWxVckpTVWxhZmJzMmNYT1Uxc1pQdjMwVXhtR29YNzkrcWxLbFNvYU5HaVE3cjc3YnVYbDVlbU5OOTdRMGFOSFBZYXE5dWpSbzlBZnQ0SUxrYm1kT0hGQ2tzeWdyT0QxVi9EckFRTUdhTWlRSWZySFAvNGhTV2FGZC9QbXpmWElJNC9Jejg5UGUvYnMwZUxGaXl2dXllT1N4Y1RFNlB6NTgrclFvWVBIOUNMZHUzZVh6V2FUeStWU3ExYXR2QzQrVkpTS0NEKzl2ZllLeXN2TFUycHFxcEtUazVXWW1PajFqN3VOb3ZZbkp5Y3JOVFcxeEFXRTNOZUx3K0ZRWm1hbWdvS0NOR1hLbEFvUFBpV3VYd0FvQ1NVUEFBQ2dUSm8zYjI3ZUNCWGwwS0ZEK3VLTEwzVGl4QW41Ky92TFpyUEpicmNYQ2g1ZExwZFNVbEtVbUppb20yNjZxVlRuWjlnY0xtWVlobGFzV0tIVnExZkxZckhvaGh0dTBJNGRPM1QrL0huelQxcGFtbEpUVTVXYW1scG82b09QUHZwSXp6Ly9mTEZWd2NuSnlmcmYvLzRud3pEVXUzZHZqd3JtNXMyYjY1bG5ubEZZV0poV3IxNnRreWRQcWt1WEx1WXhFeWRPMVBQUFA2OFRKMDVvNXN5Wit1Yy8vNm13c0xBeVA5ZUtzbXZYTGgwNGNFQjE2dFJSMzc1OXplMzkrdlZUWW1LaU5tL2VyUFhyMTJ2czJMSG12dnZ2djc5UU85dTJiWk5VT0R4eHVWejY2YWVmWkxQWjFLUkpFMG1lY3pNYWhtRmV6NEdCZ1JvOGVMQzU3NU5QUGxGK2ZyNEdEQmlnTm0zYWFNeVlNVnE0Y0tHMmJObWloZzBiNnRaYmI2MkFmd0VVeC8zemRQK2NuRTZubGkxYkpra2UwNXFrcDZmcnRkZGVrOTF1bDgxbTA2RkRoelI3OW13Tkh6N2NIQnBmbklwNFRaZlV4cDEzM3FuaHc0ZXJhdFdxUmM3bk9YbnlaS1dscGVudHQ5LzJlb3g3TWJ1U3BrNHB1RUNmdjcrL0prMmFaTTZQV3BHNGZnR2daSVNmQUFDZ3pBb0drQVZ2a05QVDB6Vm56aHlkUEhsU2tsU25UaDFObURCQkN4Y3UxT25UcDVXU2t1S3hZRkZNVEl5Y1RxY0NBd05MZFpOOEpiaWZqOHZsTXNQYXJLd3NCUVFFeU4vZnYxU1ZvNFpoeU9sMEtpOHZUMVdyVmlXd3ZjdysrdWdqYzk0N3d6QzBaTWtTcjhmNStmbXBWcTFhaW9pSVVFUkVoR3JWcXFXdnZ2cEtpWW1KV3J0MnJRWU1HT0QxY1NrcEtYcjU1WmVWbVptcFJvMGFhZmp3NFlXT0NROFAxNTQ5ZTdSMDZWSlZyMTVkOTl4emo3a3ZPRGhZa3lkUDFxeFpzL1RiYjcvcDJXZWYxZC8rOWpkMTZkTGxrbDhiN3RlbjArbThwTWRkTENrcFNlKy8vNzZzVnF2dXYvLytRbUhQeUpFalpiUFpOR0xFaUZKWHE5cnRkbytGVnR3THNYVG8wTUVNbGd1R0oybHBhVjduSkxYYjdUcDQ4S0JTVTFQVnBFa1RYWFBOTmVyUm80ZE9uanlwbjM3NlNWMjdkaTNMVThZbHVqajhYTFpzbVJJVEU5V3VYVHUxYU5GQ2toUWJHNnYzMzM5ZmFXbHA2dHk1czBhUEhxMkZDeGNxTmpaV0J3OGUxTFhYWHF1dVhidXFkZXZXcWxXcmx0ZlhlOEhnOGxLSFpWL2MxNktVWnU1YmIvMHB5R3ExeW1hemxWakI2UTZJM1l1UGhZYUdhdEtrU1FvTUREUmYvOW5aMlpvK2ZYcWh4MTY4emVsMHl1RndLQ0lpUXRPbVRUTzNjLzBDUU9rUWZnSUFnQXJoRG1HY1RxZENRa0owODgwMzY4TVBQMVRmdm4wMVpNZ1EyV3cyUlVSRTZQVHAwM3J5eVNjVkdob3FmMzkvNWVibUtpMHRUWkxVdVhQbklxdHhMalorL1BoaTk1ZjE1dm5pNTFNdy9KdzJiWm95TXpQTGRON1hYbnV0eURsTlVURjY5ZXBsaHA5V3ExVVJFUkdxVzdldTZ0U3BZd2FkRVJFUkNnOFBMeFJlT3h3T0xWMjZWTjk4ODQxNjl1eFo2R2VWbDVlbmVmUG02ZXpac3dvUEQ5ZWtTWk84aGg5YnRtelI0c1dMWlJpR0huamdnVUtoUU4yNmRUVjkrblM5OHNvclNrbEowZnZ2djYrSWlBZzFhdFRva3A2cncrSHcrTHNzM0dGdVRrNk9oZzRkNnJXUzIyYXphZVRJa1pJdWhCbkZWY1c2RjJpNitKak5temRMdW5COXUxa3NGZ1VGQlNrbkowZlRwMC8zR3A1a1oyY3JQVDFkRm92RlkzcU51KzY2UzluWjJSNXpBZVB5Y2I4WE9od094Y1hGYWRXcVZmTDM5OWVJRVNNVUh4K3YxYXRYNjlDaFE3SllMQm93WUlEdXZQTk9XU3dXL2ZPZi85U1dMVnUwZE9sU0hUNThXSWNQSDFaNGVMaWVldW9waFlhR0ZqcFB3ZGZ5cFM1TWxKaVlXS2lOc25LM1VaNFBGdkx5OG5UbXpCbEpGK2JGN3R5NXN4SVRFNVdkblMybjB5ay9QeitGaG9iS1lyR1kwMlJJL3orY0xiak41WExKNVhMSmJyZDdiT2Y2QllEU0kvd0VBQUFWd2ozL1dYNSt2b0tDZ25UenpUZXJZOGVPSGplNVE0WU1VVXBLaWxKU1V2VDc3Ny9MNVhLWk40RU5HemJVWFhmZFZlSjVpcHZEc1NRdWwwczdkdXlRNURsVTcyS0dZWmczd1BuNStlYk5ZRlJVbEJ3T2gvejgvRXBWK2VtK2FjM0x5eXUwc2owcVhzT0dEWFhQUGZlb1FZTUdhdEtreVNYTnJkZW5UeCt0WDc5ZWRlclU4UWdZM0FJREEvWFVVMDlwNmRLbGlvNk85aHJlcEthbWF0dTJiWEs1WExyNzdydlZ2bjE3citlS2lJalFqQmt6dEhqeFl2WHUzZnVTZzAvSjgzb3JxOTkvLzEyR1llajY2Ni9Yd0lFRFN6dytQRHhjNzd6elRwSDczU0hMeGZyMDZhUHExYXQ3aENlUzFMdDNiMzM3N2JmS3pjMDF3NnVMVmF0V1RYMzc5bFY0ZUxpNXpkL2Z2OVFMT2FIOENyN1dJaUlpZE4xMTE2bFJvMGJtZko2blQ1OVdlSGk0eG93WlUyaGhuVjY5ZXFscjE2N2F0R21UMXE5ZnI3Ly8vZTllcjUyQzU1R2tsMTU2NlpMNjZQN1FxYnlWMEFYN1VaNGdOVEF3VUZPblR0WG16WnZOcVFFaUl5T0x2WDR1RmRjdkFKU2V4YWpJQ1lNQUFFQzVQRGJwSVVYM3UxMTkrbnNmZG5zMWUrQ0JCK1J5dVRScjFpeVBHNTJyaWNQaDBOTlBQeTFKbWpGalJwSGhtTXZsTWxlemo0Nk92aXdMVk9EcWMvYnNXZFdxVmF0Y2JSaUdvYmk0dUNLRHo0cmlYc0NrWWNPR0hrTlVMOVg1OCtjVkZCVEVhL3dLV0xkNnBiNWRzMG92di81bVpYZmxrc1RFeENnN08xczMzbmlqV1psZjhNT2pwS1FrMWF4WnM4VFhVSEVmT0xuM3V3UEgwbzRBY0hQUHIxbXpaczFMZnV6RmxpeFpJcGZMcFR2dXVPT3FyMDdrK2dXQUN5d2x6QjlFK0FrQXdGWGtqeHgrQWdDSzlrY05Qd0VBdU5xVkZINldQRjRMQUFBQUFBQUFBUDZBQ0Q4QkFBQUFBQUFBK0NUQ1R3QUFBQUFBQUFBK2lmQVRBQUFBQUFBQWdFOGkvQVFBQUFBQUFBRGdrd2cvQVFBQUFBQUFBUGdrd2s4QUFBQUFBQUFBUG9ud0V3QUFBQUFBQUlCUEl2d0VBQUFBQUFBQTRKTUlQd0VBQUFBQUFBRDRKTUpQQUFBQUFBQUFBRDZKOEJNQUFBQUFBQUNBVHlMOEJBQUFBQUFBQU9DVENEOEJBQUFBQUFBQStDVENUd0FBQUFBQUFBQStpZkFUQUFBQUFBQUFnRThpL0FRQUFBQUFBQURna3dnL0FRQUFBQUFBQVBna3drOEFBQUFBQUFBQVBvbndFd0FBQUFBQUFJQlA4cS9zRGdCL1pwa1o2VXBMVFZOV1pxYnk4KzF5dVZ5VjNTWGdUOGRxdFNvZ3dLWnExYXNydEdhb3FnZUhWSGFYQUFBQUFBQVZoUEFUcUFSNWVYazY5ZXRKT1oxT2hZV0hxM1pFaEFKc05sbXRGR01EVjVyTDVWSyszYTZNakhTZFRraVFuMStpNmpkb3FNREF3TXJ1R2dBQUFBQ2duQWcvZ1Nzc0t6TlRKNDhmVTUyNmRSVmVxM1psZHdmNDA3TmFyUXFzVWtXQlZhcW9WdTBJblR1Ym9sOStQS3FHalp1b1d2WHFsZDA5QUFBQUFFQTVVR1lHWEVGNWVYazZlZnlZR2pSdVRQQUpYS1hDYTlWV2c4YU5kZkw0TWVYbDVWVjJkd0FBQUFBQTVVRDRDVnhCcDM0OXFUcDE2NnA2OWVESzdncUFZbFN2SHF3NmRldnExSzhuSzdzckFBQUFBSUJ5SVB3RXJwRE1qSFE1blU0cVBvRS9pUEJhdGVWME9wV1prVjdaWFFFQUFBQUFsQkhoSjNDRnBLV21LU3c4dkxLN0FlQVNoSVdIS3kwMXJiSzdBUUFBQUFBb0k4SlA0QXJKeXN4VWNIQklaWGNEd0NVSURnNVJWbVptWlhjREFBQUFBRkJHaEovQUZaS2ZiMWVBelZiWjNRQndDUUpzTnVYbjJ5dTdHd0FBQUFDQU1pTDhCSzRRbDhzbHE1VkxEdmdqc1ZxdGNybGNsZDBOQUFBQUFFQVprY1FBQUFBQUFBQUE4RW1FbndBQUFBQUFBQUI4RXVFbkFBQUFBQUFBQUo5RStBa0FBQUFBQUFEQUp4RitBZ0FBQUFBQUFQQkpoSjhBQUFBQUFBQUFmQkxoSndBQUFBQUFBQUNmUlBnSi9NRWxKU1hKTUl4aWp6bDc5cXlTazVNcjlMeG56NTVWYW1wcWhiWlptbk02bmM0cmVzNks1blE2RlJjWHA2Ky8vcnF5dTFJdUtTa3BPbmJzV0ttT3pjL1AxNDRkTzNUKy9QbHluemNqSTBQYnQyOVhUazVPdWRzQ0FPQktzbGdza3FUYzNOeEs3Z2tBQUg4dS9wWGRBUURsODl4eno4a3dEUFhwMDBkRGhnd3B0SC9IamgyYU4yK2VPblRvb01jZmY3ekN6cnQrL1hwOS9mWFhhdGFzbVo1OTlsbFpyZVgvTEdYaXhJbHlPQnlhTld1V1FrTkRDKzFmdkhpeGZ2cnBKL1h2MzErREJ3OHU5L21La3A2ZXJzbVRKNnQ2OWVwcTM3Njl4bzBicC96OGZMM3h4aHNhT25Tb0dqZHVYT2EyMDlMU05HL2VQR1ZrWktodTNicTY0WVliS3JEbjBtKy8vYWF2dnZwS2t0UzNiMSsxYU5GQ2t2VHp6ejlyOWVyVmtxUjc3NzFYWVdGaGw5eDJXbHFhRGh3NG9OMjdkMnZ2M3IycVZhdVdaczJhcGNEQVFQT1lEUnMyS0NJaVFtM2J0alczSlNjbmErN2N1YkpZTEhybGxWZFV0MjdkTWoyM1BYdjJhTTZjT1RJTVEvZmRkNS82OSs5ZnBuWUFBS2dNWWVHMUpFbUpwMCtyVVpNbWxkeWJpcE9lbnE2UWtKREs3c1lmU25wNnVwS1NrdFNrU1JQNStmbFZkbmNxaEdFWVpzQmZYbmE3WFRhYnJjUmpETVB3K0g4b0lFbm56cDFUZm42K0lpTWppenpHNlhRcU1URlJrbFMzYnQwS3VaZkYxWTN3RS9nRE8zSGloRmw5MmFTSS8wUjM3dHhaSVNFaGlvMk4xWmt6WjhvY1BGM3M1TW1Ua3FUZXZYdFgyQytML1B4OFpXVmxlZjFQak5QcDFPSERoNVdkblcwR2VwZExZR0NnY25KeWxKT1RvNFlORzBxUzl1L2ZyejE3OXVqUW9VTjY0b2tueXR5SDhQQnczWHZ2dmZyZi8vNm5qejc2U0owNmRWSkFRRUNGOWQzbGNtbkhqaDJTcEo0OWU1cmJjM056emUzMzNYZGZxZHFLajQvWHJsMjdsSnljckY5Ly9WVnBhV25tUHF2VnFobzFhdWpJa1NQcTBLR0RKR25uenAxYXVIQ2hMQmFMK3ZYcnB4RWpSaWdnSUVBcEtTbVNwS1pObTVicjlkZXBVeWZWcVZOSGlZbUoycjU5TytFbkFPQVBwVlhyMXJKYXJUcDhLTjRud2srWHk2WEZpeGRyeDQ0ZG1qNTllcmsrSFA2emlZdUwwOEtGQzJXejJmVGYvLzVYTld2V3JPd3VsZHZYWDMrdGxTdFhxbFdyVnBvNmRXcTUybnJ2dmZkMDh1UkpkZXpZVVlNSEQxYVZLbFVLSFhQMDZGSE5tVE5IUVVGQkdqRmloSHIxNmxXdWMwcFNabWFtQWdJQzVPZm5KejgvdjNLRnVZWmh5T2wweW02M3EwcVZLajRkcmxYMnYxdFcxdjlqNzc3RG95algvb0YvdDJTWE5KSVFRZ205OXk0aUFncUNTQlZCRUVVQndmTDZRMUc2b0lnZTRSd0U0UVVPdk1EQkxrb1hDMDBPSFJKS1FvQkFCSUpBQWtsSUlUMmJiTGJPNzQ5Y00rNW1aMHNLU1lqZnozVjVTWGJhTTVQTjdqUDMzTS85NU9QV3JWdTRjZU1HTGwrK2pJU0VCRFJwMGdRZmYveXgwN2JrNWVWaDRjS0ZBSUQxNjlmRDI5dTcxRzEyUlJBRW1Fd21BUEFvb0Y5OEhZUEJnQVVMRmdBQVpzMmFoWVlOR3o2UWR2NGRNUGhKOUJDN2RPa1NBS0JseTVibzNMbXo3RHBlWGw0WU5HZ1FybDI3aHV6czdCSUhud1JCd1BIanh4MWVqNDJOaFVhamdjbGt3ckZqeDl6dXAzLy8vbTYvQ01VbjMzSlB3SzljdVlLQ2dnSzBiZHNXN2RxMTg2enhwYVRWYXFGUUtDQUlnaFQ4N05tekoxNTU1Ulg4OE1NUFdMNThPUll0V29UR2pSdmJiYWZYNnpGejVreG9OQnFvVkNxblg5WldxeFZBMFREK09YUG1RSzJXL3lpMldxMndXQ3d3bVV4NCsrMjM3YklwbmJITnZQRHg4WkgrN2VmbkovdTZLMEZCUVRoOCtEQUFvRmF0V2xDcjFUQ2J6WmcvZno1YXRXcmwwRW5vMWFzWDNuenpUWHo5OWRjNGNPQUFybDI3aGxtelpra2xGOXEwYWVQMFdBa0pDVmk5ZXJYYk51WG01Z0lBYnQrKzdWSEhlc2FNR1dqVXFKSGI5WWlJaUI0MHdoQnE5QUFBSUFCSlJFRlVYMTgvREJ3OEJFZisrenU2ZE91TzBBWVA5MDJzVXFtRVZxdUZ5V1RDaGcwYnNIang0akpuNFUyZlBoMDZuYTdVMjMvOTlkY2xEcnlrcDZjakxpNE9WNjllUldKaUlqNzQ0QU9uKzhqUHowZHljakxpNCtOeC9mcDFGQllXWXM2Y09TVnU1N1ZyMXdBQVRabzBlU2dDbi9uNStmRHk4b0tYbDVmVGE2UFg2MkUybTlHMmJWdW4rN0ZhclRDWlRMQmFyVTZEVFZhckZURXhNY2pQejBkbVppWnExS2dCZzhHQXI3LytHaU5HakpENmRXSkFWSy9YbzFPblRtVTh3eUxUcDA4dmwvMFV0MnpaTXRTcFUwZjZlZUhDaFM1TGVYMzQ0WWZ3OC9ORFZsWVdaczJhNWRFeFZxNWNXYXFSWGVXaG9xNmIyV3hHWW1JaU1qSXlrSnFhaXNURVJOeTVjd2ZKeWNrT1plRFMwdElRRlJXRlJ4NTVSSGJmdGtGR3VjOHRRUkR3K3V1dlMvZHRaVFYyN0ZnTUh6N2M2WEtqMFloNTgrYmhzY2NldzhpUkkrSHI2d3VnNkY1ZVRIWnlkczlJbnVIVkkzcUluVHQzRGdBd2ZQaHczTDkvSDU5OTlwbkw5Yi84OGt1WHkxZXVYT253bWtLaHdKZGZmdW0wcnVoWFgzM2x0cDBLaFFJREJnendhRDNiLzlzS0R3OEhnQXJMOXZQeThvTFJhTFFMSmc0Yk5neVptWm5ZdjM4L0lpTWpIWUtmZ2lBZ1B6OGZGb3ZGNGNtbnlXU3l5L0FVT3ljV2kwVzI4eU0rOVJTZmZIcjZ4V3Zia2JSOVNtNzdCZTlwcG1tREJnM3d6My8rRTNYcTFJR3ZyeS9lZWVjZFpHWm1vbDI3ZGs3MzBiOS9mOVN2WHgrclZxMkNuNThmL1AzOWtacWFDZ0F1ZzVCcXRSckp5Y2tldFFzb3VqNmVyTTlPQWhFUlZTVURCdy9CdFQ5aXNPbi8xbUxNQytQUnVXdjN5bTVTbWJ6d3dndTRkT2tTMHRQVGNlblNKZlRxMWF0TSsvUDI5b1pPcDBPZE9uVktsQ21Ya3BMaU1qQW5zbHF0Mkw1OU96SXpNM0gvL24ya3BLVEFZRERZclJNUkVZRmV2WHJoMjIrL1JXRmhJZkx5OHBDVGs0UE16RXpabXVPeHNiRXVIL0RLdFNFNk9ob0EwTDM3dy9IN256dDNyc2YxMW5mdDJvVmR1M2E1WEtkNTgrYjQ2S09QWkpmZHVuVUwrZm41VUNnVUdEMTZOQURndDk5K1EwUkVCR0ppWWpCcjFpeTBhTkZDU3Bhb1diTm11UVdRL2Z6OG9OVnE0ZVhsQmFWUzZUSUlucDJkRGJWYWpicDE2OHF1SXdnQ3pHWXpEQWFEdzM3UzA5TWQzbmUyeEhPejdXODdHOEl0RHQydXpPSC9GWFhkbEVvbDFxMWJoNHlNRE5sdHg0d1pnOGFORzZOeDQ4WnUzeE8yeVRaeW56VUtoUUlhalFhRmhZWG8yYk9uMjZ4Tlo2eFdLOHhtczEwUVY4N3AwNmVSazVPRDhQQndqQmd4UXJadDFUbDd1Q0x3cnBEb0lYWGp4ZzNjdVhNSC92NytlT1NSUjVDV2xvYTB0RFI0ZVhsQnJWWkxYenkyLzRrQlRFRVFwUC9FQUp1WWppOUhyVmJEWkRMaHUrKytLM0U3SjArZVhPWUFsRTZudy9uejV3RUFXN1pzd2JadDI5eHU4K21ubjBwUHpFcERvOUhBYURRNlpLR09IejhlZGVyVVFkKytmYUhUNlJ3eUtqZHYzdXl3cnlOSGp1RGd3WVA0OU5OUFpZZnRYTDU4R2IvKytpdDY5KzZOL3YzN2wrbDYyWDR4Mis3SDlqeEtraEZSbWlGc2JkcTB3ZEtsUzZIVmFxSFZhcVZPV1lNR0RaeHVZOXZXTFZ1MnlLNXo4ZUpGSERwMENHKysrYVpzVFZoYkV5Wk1jTmd2RVJGUlpWT3BWSGpqLzcyRDNUdTNZL00zWDZGTzNYMW8yS2dSYWdYWExyZDZpYUlXclZxalJjdFdwZDUrOCtiTkxnTTBvaG8xYXFCRml4YTRjdVVLcmx5NTRuSmRiMjl2dlB6eXkwNlhpLzJWRHo3NEFBRUJBUjYzZGNxVUtSNS81Ly8zdi84RkFMUnExUW85ZXZSQVNFZ0lhdGV1amRxMWF5TTRPRmdLbW9TRmhjRnF0U0lvS0FoK2ZuNW8zcnc1QWdJQ0VCZ1lpT0RnWU5TcVZRdUJnWUVJQ1FseE9NWTc3N3dEalVZRHRWcnQwSmUwV0N4U2R1dC8vL3RmbkRoeHdtVjd4ZUNKVXFuRTU1OS83dEU1bHJkaHc0WkJxVlJLd1MwNU8zZnVoTUZnd0hQUFBXZlhQeFlKZ2dDcjFRcWowU2k3WEJRWkdRa0E2Tml4b3hUd0d6MTZOTkxUMHhFUkVZR1ZLMWRpN3R5NVVtSkE3ZHExeTNwNmtyVnIxM3EwM3JKbHk1Q2RuWTJoUTRkaXpKZ3hKVDZPUnFPQndXREFwazJiN0FLY0N4WXNrQUw1Z0gwL2R1blNwYkw3bWpKbGlzTzZGYTJpcnB0U3FjVHc0Y1B4NTU5L29uSGp4bWpVcUJGQ1EwT2w3TmlSSTBlV2FGL3VpSCs3TDczMGt0Tmc2cUpGaTlDd1lVTk1talJKOWo3UEUyYXpHWHYzN2dWUWRBNnUvajZvOUhoWFNQU1FPbmp3SUlDaUoyMHFsUXIxNjllWERieVZCekg0bVptWldhcnRuWDI1SER4NEVMLysraXMwR2cyVVNpWHk4dklBQVBQbXpZUEZZb0d2cnkrV0xsMkt3NGNQUzUxdk1ZdlFIV2QxUXoydGR5bDY5OTEzWlYvLzl0dHYwYTVkTzZkUHJXM2R2bjBiaVltSjJMaHhJMmJNbU9Hd1BESXlFdGV1WFlOS3BjS2dRWU04YXBmVmFzV0ZDeGZRcEVrVHUwNjM3YlgyOUNicXdJRURVQ2dVZU9TUlI4cmNnVXhJU0lEVmFrWERoZzJsRHNPOWUvZWdVQ2hjQmovTlpyUEwvY2JHeG1MMTZ0VXdtVXo0OU5OUHNXalJJaWtBYWpLWmNPL2VQYWxFZ1MxUGJ0cUlpSWdxa28rdkwxNTVkU3E2ZE91T3M2ZkQ4TWVWeXcvcys2b3N3Yy9vNkdpbkdWWnlidDY4NlhhZGtKQVFsOEhQc3ZBa21HRzd6Z2NmZk9CeVhiVmFEUzh2TDltUlVlN285WHBZclZhcERxSXRzWVNQMkZkMTk3c1hFeFVxTSt2TE5oUE5tUjA3ZGdBQWhnd1pVdW9zUkxQWmpOT25Ud093cjEydlZxdngxbHR2UWFQUklEdzhIRWxKU1ZJd3FxTExCa1JGUmVINjlldnc5L2N2OVlnMGQ3OUxjWGxKSG9oVTlhekE4cmh1QURCZ3dBQzdFWVd1RW5oRTJkblptRGx6Sm9DaVFLMm53VVYzMTk5b05DSXhNUkgrL3Y2bERud0NSZmZFNG1mdHJWdTNuSTdXM0xGamgreHhMQllMYXRTb2djbVRKNWU2RFg4SERINFNQWVF5TXpNUkVSRlJZY2NUdjB6Rkw0M1NibCtjeFdLUjZnTlpyVmJwQ1c1QlFZRTBkTnhvTk9MZ3dZTlFxOVZZdlhxMXkxbzJKcE5KeWpTVmUvcHAyL24wcEg1bVRFd01sRW9sMnJkdkw3MW1XNGRUN2ttL25GZGZmUlUzYjk1RVJFUUVUcDgramNjZmY5eHVmK0lUN3ZIangzdTBQNHZGZ2psejVpQTFOUlVqUjQ3RVN5Kzk1TkYyemh3N2RneUppWWs0Y3VTSVhVWkJRVUVCbEVxbFE5YUNXTGhiSE1wdis4UjY4ZUxGME9sMCtQTExMK0hqNHdPRHdZQzB0RFRVclZ2WFphZkF4OGZIWldDNlRaczJlUC85OS9INTU1OGpKU1VGLy96blAvSHh4eC9EMTljWEd6ZHVSSFIwTk9iUG40K1dMVnNDQU41Nzd6MEFjSnNoU2tSRVZGazZkZW1LVGwyNlZuWXpuQkw3VXQ5ODg0M0RzdExNN0QxbHlwUXFNYk81VXFuMHFKeFFXZHJxckN4VWNuS3k5T0Q4M1hmZnRldGpQZ3p5OC9PbEJJemlUQ1lURkFvRjl1M2I1M1Q3RVNOR3VCdytmUDc4ZWVUbjV3TUFtalp0YXJkTW9WQmc2dFNwZU95eHg5Q2hRd2RwSXMrSzdPc1pEQVpzM2JvVlFORVE2OUpPa3VOcDhMT3FCelE5VlY3WHJiUnMzM05sQ1ZJV2QvZnVYUWlDWUJlb0w2bTB0RFQ4OXR0djBzK3U3dkdqb3FLY0xuTTNySjRZL0tScVNCQ0FwTVJNeEZ4T3hLMmJhY2pKTGtCdWpoNFdTL2tVS3k2dGlhOTZYZ3ZJbmQyN2R6c3RrcjE4K1hKcHdoMW5rKzRVcnljNWJkbzBsMFBFeGM3dCsrKy9YK0syTGx1MnpHbm5lTml3WVJnMmJCZ0FZTisrZmZqeHh4OEJBT3ZXclpNQ2FqdDM3a1JPVGc3NjkrL3Z0b2kzT0t6ZjFaZWFTcVdDeFdKeCs3UWZBS1pPblFxVHllVFJ1c1hiRVJjWFovZGEzNzU5Y2ZQbVRkU3BVd2UzYjkrV1hyOTc5eTV5YzNQUnFGRWpLQlFLdTJVQTBMaHhZNGRBcmtxbFF1dldyWkdhbW9ydzhIQzgrT0tMcFI0cWw1K2ZqNlNrSkFEQWswOCthYmRzNWNxVlVrRitXNisrK3FyMDcrblRwNk4zNzk3U3p6VnExSUJPcDVPZStDY21Ka0lRQkxmRDV3TUNBakIwNkZBa0pTWGg1TW1UNk5DaEE0S0RnL0g5OTkvRGFyVmkyTEJoYU4rK1BXYlBubzFseTVhaFVhTkcwR3ExMkx4NXM5VDVYYjU4T1Zhc1dJR2FOV3VpWGJ0MmR2VmF5K3BmLzNDZjRWdWU3dDZKcjlEakVSRVJGZWVzM250MGREUTJiOTZNcVZPbk9nVHZVbEpTc0gzN2Rnd2ZQbHg2SUduTDFTUXZaZVZwZlhTMVdnMmowZWgydmZJdVF3QVVsZmF4V0N6bzNidjNReGY0QklwK2YzdjI3SEc1anF2bDdqSkk1U1pSM2JObkQ0NGVQZXFRUlZ0UVVBQ2dhQTZFUC83NFEzWi9nd2NQOW1qZUFVL3QyTEZEeXREekpKR0NpbFQyZGJOOTM1VGxvVVorZmo3ZWVlY2RoOWMzYmRxRVRaczJPZDNPMld6eVpyTVpHelpzZ05Gb1JFaElDSllzV1NMN2NFQXNiVkI4QWlpUk9KRVl1Y2JnSjFVck4yK2tZdSt2RjVHVW1BVzFXb21telVQUXNsVmQrUG5YZ0ZwZDJVL095dWNENmQ2OWV6aHg0Z1MwV3Ezc01Ka3JWNjdZMWYyMHJmMXBXK3RUckI5a01wbmNEamtXZGVuU3BWek9RWTVjcHlVMU5SVjc5KzZGbDVjWFJvOGVqYVNrSk55OGVSTjkrdlNSemV3VU8rbXVKdlJSS3BVZWQ3ejkvUHlrZ3VSaU1DOHBLUWwzNzk2MUMvakpXYmh3b2V6cllwWm5jUWtKQ2JMYi9PYy8vNEcvdjcvRDZ3TUdETUNwVTZlUW1abUptSmlZVXM5eUdSTVRBMEVRb0ZLcDBLOWZQN3RsSVNFaEtDd3NoRWFqZ2RWcXhaOS8vZ2tBYU5ldUhTd1dDd3dHQTd5OXZSRVpHWWtXTFZxZ1ZxMWFVb2RDL0wrNFRldldyWkdRa0lDRWhBUzd6TmZpamg0OWlnTUhEbUQwNk5FWU4yNGNqaDgvanNMQ1F2VHYzeDlBVVlkcDhlTEZxRk9uRHRhc1dZTUxGeTVJKzMvampUZFFzMlpON04yN0Y3dDI3Y0s4ZWZQSzdjWWlxNVFsSDBvckxUV2xRbzlIUkVSVVhHRmhvZDNQVnFzVmUvYnN3YSsvL2dwQkVMQnQyellzV0xEQTdxWit5NVl0dUhMbENpNWR1b1QyN2R2aitlZWZSL1BtelFFVTFmdjBOSlB0WC8vNlY0bXozanp0ejRya2hwWnFOQnBNbWpRSlFGR2YwVmtBdURST25UcUZtSmdZQUVYWDF0MUVwTFplZnZubENzK1drMk1ibUpITENKWmpNcG53NXB0dkFuQmRsL0xXclZ1NGNlT0c3UGJaMmRsT3Q5UHBkRklOMWVKSytwNXdKVG82R2tlUEhuVjRYUkFFM0x4NUU2MWFsYjdFaENmRUFOakRwanl2Mi9yMTYzSDc5bTJvMVdyWmh4TUxGaXlRL2kyTzFIdm1tV2N3Y09CQTZmV3lQTlFRRTJ6VWFyWGJvZnRXcTFYS2duWldCaUk5UFIzMTY5ZEhhbW9xSmsrZVhPcEpsWlJLWmFWT2VQV3dZUENUcWdXVDBZS2QyODdoWXRRZGhEWUl3aXV2OWtIYjlxSFFhcXZPVy96eXhRdmxzcC92dnZzT0Zvc0ZJMGFNd0srLy91cXcvRUhWL1FUK21rU212R1ZsWmNrV3lBOElDTURZc1dOaE1CZ1FFaEtDbjMvK0dUdDM3c1MrZmZ2d3IzLzl5MmtIeXRVVFBVK3pBZ0RBMzk4ZjZlbnB5TXJLa2dxdVIwUkVZT2ZPblRoMzdweHMvVTZnNkV2Vnk4dExxazlaR3A5OTloa0tDZ3FjZG5UYnRtMkx1blhySWpVMUZhZE9uU3AxOEZNTUhuYnAwc1ZoWW9HMzNucEwrbmRFUkFSV3IxNE5BSmcvZjc0VVlCWUVBWk1uVDRiRllzRzZkZXNjYmxURXpORkdqUnJod3c4L2hGcXRSbzhlUFdTL29LMVdLeUlpSXFCUUtLUmdwNWVYRndvTEMrMEMyaWFUQ1I5OTlCR1NrNU9oMFdqd3dnc3ZZT2pRb1ZKblJoQUVHSTFHZlBubGwxaTJiSm5Iczl1Nzh2bWEveXZ6UGp3MTk3MjNFVlFydU1LT1IwUkVKR2Zod29WUzhDOCtQaDdmZnZzdDd0eTVBNDFHZytlZmZ4NkRCZzF5K041LysrMjNjZXpZTWZ6KysrKzRldlVxcmw2OWloNDllbUQ4K1BGWXYzNjkyMk9LL2JTMHRMUVN0OWRrTW5rMEhGOWNIaDRlN3JDc1pzMmFVdkRUZHJKUU9lSklLcVBSaUJvMWFyZ00xaVluSjl0TjZIang0a1dYYlN5dXJDV095b3Z0T1pZbUdPZnFHdGtPL2JVMWZQaHdEQnMyekdFbThTVkxsdURXclZ0WXNHQUJXcmR1YmJmTlo1OTlodGpZV1BqNCtKUzRqWEx1MzcrUEw3NzRBZ3FGd2lHUllzdVdMVGh5NUFnbVRweFk0aXhUTVNqc0NYZXp2VmRGNVgzZDlIcTl5enJFY3RlaVBETWl4WHRNTHk4dnR4TTJtVXdtS2ZqcDdIMWZyMTQ5dlBubW16Q2J6WnlrdFFMd0N0TkRMemRIajY4M25VQmFXaTdHVCtpRkhvODJleUREVktxQ0kwZU80TXFWSy9EMTljWElrU05sZzU4Nm5VN3FIS2hVS2lucjAxYnh6RTlmWDErWDEwenNpTm9PZC9iVXQ5OSs2emJnZVBUb1Vic3Z3K1BIaitQbzBhUDQrT09QN1didEV3TjFnd2NQZHBuNTZjbHdCbWVCM0FVTEZraUJ4T0RnWU1URnhlSCsvZnRTaCtQY3VYTUFnSzVkWGRmb0VpZUpzaDN5WlRBWThPT1BQK0s1NTU2VGh2RGZ2bjBiZS9mdXhhUkprK3hxRm9sZmtxN09wVy9mdnZqcHA1OFFHUmxwbDUzcUtiUFpMSFcraXc5NUwwNjg5a0RSazlUczdHeUVoSVFnS3lzTFpyTVpMVnEwY0NnNGI3RllFQk1UZzRDQUFMUnIxdzQ5ZXZUQXVYUG5jT0hDQmRuTTJlUEhqeU1qSXdQZHVuV1Q2cW5hRm56WDZYVFlzV01Iamh3NUFrRVEwTEZqUjd6MjJtdW9XN2N1Z0tJZ2VsQlFFRWFNR0lHclY2OGlPam9hKy9mdng2aFJvMHAwWFlpSWlLaG9CRWhHUmdhKytPSUxuRGx6Qm9JZ29HM2J0cGd5WllvMDlITExsaTN3OS9kSGp4NDlFQm9hQ3ExV2l5RkRodUNwcDU3Q3dZTUhjZURBQVVSRlJTRTZPaG9qUm96QThPSERYZDdrNjNRNktKVksvT2MvLzNHNjNuZmZmWWZqeDQ5ajBxUkpwUnJTTFBaNWkyY3VUcGt5eGU2QnFjVmlRWDUrdmtkQnZuLzk2MStvWDcrKzdMTDgvSHlzVzdkT3lxUXRUY1prZVR6SUxRKzI5d3VlenF4dG13SG5UR3hzTEM1ZnZvekF3RUJZclZacFVpakFlZGFjR0FTVEd3WXNEb2t2aitDblRxZkRxbFdya0orZmoyZWZmUmJIangrM2ExOXdjREFFUWNEMzMzK1AzTnpjRXZVN2UvZnViUmNZdTNEaEF2UjZ2ZXk2N21aN3Iyb2V4SFY3KysyM0hVcTdIVGx5QkQvODhBT0F2LzYyeEh0ZG85SDRRT29NbTB3bTdOeTUwK1U2N3U1L1o4NmNDWVZDQVkxRzQzSHNZc1dLRlc3UHgyUXlZZWJNbVM0bm12MjdZdkNUSG1vbW93VmZiem9CbmM2QWQyWU1SbWlENmoyNWlSak1mT0dGRjV4K21aZmtDYUpvL2ZyMUxvdUZpNEhKd1lNSGwzamY3b0tmT3AwT3YvLyt1eFN3TlJnTU9IUG1ETzdjdVlNOWUvWmczTGh4QUlxR3dOKzZkUXVOR2pXU2hpN2s1K2Vqb0tEQVllSWhWMCtWeGJZVTc2Q21wNmZEWkRMWjFZa1VaejVQU2twQ3AwNmRFQjhmajd0Mzc2SisvZnA0NG9rblhKNjMzSmZZVjE5OWhiQ3dNTVRIeDJQaHdvWHc4dkxDenovL2pLaW9LTVRFeE9DMTExNURyMTY5M081SDFMdDNiL3owMDA4d0dBdzRmLzQ4K3ZUcDQ3Sk54VVZGUlVHbjA2Rm16WnJvM3IyNzAvVXNGb3RkOEhQeDRzVW9LQ2pBc21YTGtKaVlDQURvMEtHRHczYlIwZEhRNi9YbzA2Y1BGQW9GSG4zMFVadzdkdzZuVDUrV0RYNW1aR1NnWnMyYVVoMVlXL3YyN2NQWnMyZWgxK3NSSEJ5TUYxOTgwZTU4eldZejVzNmRpMGNmZlJSanhvekIxS2xUTVgvKy9ISWRya1pFUlBSMzh2dnZ2MlBYcmwyd1dDenc5ZlhGMkxGajhlU1RUOXIxVGNMQ3dxRFg2OUd1WFR1N2JUVWFEVWFPSElsKy9mcmhoeDkrUUZSVUZQYnUzWXVPSFR1aVJZc1dzc2ZMemMxRlFVRUI2dFNwNHpKQU9tclVLSncrZlJvLy9mUVR1blRwNHJZbWZIR3UrbGEyZ1FXejJReVZTb1UyYmV6cjlzZkd4c0ppc2FCZHUzWXdtODB3R0F4TzIxdFlXSWcxYTliZzNyMTdKV3BqY1ZVeEs4eGQ1cHZJTmdOT2pzVmlrZXIrRHhzMkRBY09ISEM3VDRQQmdKeWNISGg3ZTh2ZXc0aVRKcFUxK0ptZm40K1ZLMWNpT1RrWlhidDJ4WFBQUFlmang0L2JyVE5reUJCWXJWYnMzTGtUdi96eUMvUjZQVjU4OFVXUDlsODg0TDVnd1FLNzRPZkRtdER6b0s1YjhYa2RCRUhBNGNPSHBaL0R3OE9sK3c2VlNpV05vQ3Z2ZXBobXN4bjc5Kzh2MHo0S0N3dWhVQ2hnTnB2ZC9wN0YrMU81a25lMnhORnZKUm5wK0hkUzlUNUZpVXBnNTdaelNFdkwvVnNFUGdHZ2YvLyswR3ExZU95eHgxeXVJeFlFdDYzNUtSS0RRYmF6bHJ2TEdCVHI1Znozdi84dFZidGQxZGpjdlhzMzh2UHpNWERnUUp3L2Z4NEdnd0VUSmt6QXh4OS9qUDM3OStQcHA1OUdZR0Fnamh3NUFnQjQ0WVVYb0ZBb2NPalFJWHozM1hmbzFxMGJacytlTFowVDREeGIwbUt4UUJBRUtKVktyRnk1MG03WnZIbnprSmlZYUZkZlU4ejJ2SHYzTG9DaW13Q2dxRmg3U2V0UWJkMjZGV0ZoWWVqV3JSdmVmZmRkcWFiTHJGbXpjT2pRSWZ6NDQ0OVlzMllOQmc4ZTdITFdjMXVob2FGbzFLZ1JFaElTcEMvN2toQTdJWDM2OUhINUZQR1BQLzZ3cTZYVXFGRWpuRHg1RXJ0MjdaSytqTnUyYmV0MC8ySkF0MXUzYmxDcFZJaU9qa1orZnI3REpGdmp4bzNEODg4L0wxM2IzTnhjNmIxMzdOZ3gxS3haRTg4Ly96eWVmdnBwdTQ1aVRrNE9kdTdjaVlLQ0FwdzVjd2JqeDQ5SFFFQUFWcTFhVmE2VEhoRVJFZjJkOU9yVkM4ZU9IVVBQbmoweGZQaHcyVkk4R28wR2VyMWVlbUJjWEdCZ0lONTU1eDBjUDM0Y2FyWGFhZUFUK0t0T2VQSGh2V2xwYVhiWmZZR0JnUmc5ZWpTMmI5K09kZXZXNGYzMzN5L1I2QmRYZ1JEYi9wM0paRUp3Y0REbXpwMXJ0ODcwNmRPaDAra3diOTQ4bDhmUjZYUll1WElsNHVQajRlL3ZqN3k4UEkvYldGeFZESUtWVjhaaFhsNGVOQm9ONnRXcmg2ZWVlc3FqNEtjNHkzYVRKazFrbDR2Qno3TFVTYzNLeXNMS2xTdVJsSlNFNXMyYjQ2MjMzbkk1aWF2SlpNSXZ2L3lDZ3djUHdtQXdZTktrU1ZYeTkvYWdWZVIxQ3dzTHN4dnEvdFZYWDZHZ29BQlBQLzEwdVp5THFQaDluN2UzdDlzeUhyYVoyM0kyYk5oUUxtMGp6ekg0U1ErdG16ZFNjVEhxRHNaUDZQVzNDSHlLM0UyMFU1ck1UMWZFSUNsUWxNVlpHaGFMQlZhcjFlR0xJeTR1RG9jT0hZSldxOFdZTVdOdy92eDVBRUNUSmszUXRXdFhYTDE2RlgvKytTZGF0MjZOdzRjUG8xV3JWdWpSb3djQW9GV3JWckJhcllpT2prWkJRUUY4Zkh5azRVVE9Bbm5pMHpLNXArZml0clpQaUJzMmJBaWdxQUI3ZW5vNndzUERFUmdZaUw1OSszcDg3b0lnNEljZmZzQ0JBd2ZRdFd0WHpKbzF5NjU5Q29VQ2d3Y1BSdHUyYmJGeTVVcWNPSEVDano3NnFNZjc3OVdyRnhJU0VuRGx5aFhrNXVaNkhPeExTRWpBNWN1WEFiZ2Y4aTdPdkNuV3Zucnh4UmR4L3Z4NXhNYkd3cy9QRHdxRndtRkcxOVRVVkVSRlJhRisvZnJTcEVNMWF0UkFtelp0Y1BYcVZadzVjd2FEQmcxeU9GWnViaTZ1WExtQ3MyZlA0dkxseTNhQjg5emNYUHp3d3cvUzBCWTVMN3p3Z2xTN2xJRlBJaUtpMGdzS0NzSW5uM3dDcFZJSnRWb3RXMDlUZlBEczUrZm5jbDlpTFc5WHhGSTh0ck5CSnlVbFlkR2lSWGpzc2Njd2Z2eDQ2YnY5bVdlZXdaVXJWM0QxNmxXc1dyVUs3Nzc3cnNkWmZwNU1mRmxZV0FpcjFWcnF6TUcwdERTc1dyVUtLU2twOFBYMXhZd1pNN0I0OFdJQXBRc2FWc1VnbXFjUDNhMVdLODZjT2VOMGVXQmdJT2JQbjQrMHREU1BoeWpmdm4wYkFOQ3NXVE1rSkNRZ0lDQkFlbTlZclZhcHoxL2EzMTljWEJ6Ky9lOS9JenM3RzAyYk5zWHMyYlBkQnRoSGpSb0ZnOEdBQXdjTzRQang0ekNaVEhqdHRkZks5THR6bCtsWDFWVGtkY3ZQejhldVhidnNhdlBXclZzWFc3WnNnZEZveFBEaHc4dDhQa2FqRWNCZkdhZWxIVkhtU1MxaWV2QVkvS1NIa2lBQWUzKzlpTkFHUWVqeGFMUEtiazZWSXRaRExJbUJBd2M2L1VCV0twVjJCZHJsaUFYZlN6SWtSNmZUWWZYcTFiQllMQmc3ZHF4RHZjZ0pFeWFnUm8wYUNBNE94c2FORzJFd0dQREtLNjlJeTVzMmJZcVFrQkRjdjM4ZlVWRlI2TmV2bnhUQWRGWVh5ZFZUWUwxZUQ3VmFiVGVjb2ttVEpsQW9GRWhNVE1RMzMzd0RpOFdDVWFOR2xhanVVbDVlSG03Y3VJR09IVHZpeG8wYkxyTTZseTlmanJ5OFBJZWhZNjcwN05rVHUzYnRncmUzTitMajQ5RzVjMmVQdGp0MjdCZ0VRVURUcGszUnVIRmpwK3NsSlNVaElpSUNEUm8wZ0Y2dlIyWm1Kbng5ZmZIdXUrK2liZHUybUQ1OU91cldyZXR3MDdONzkyNElnb0JSbzBiWnZiZTZkdTJLMk5oWXU2ZTBWNjlleGQ2OWU1R2NuSXpVMUZUcDlRWU5HcUJyMTY1SVRVMlZNay9sM3FjcWxRcisvdjdvMnJXcnc0ejFSRVJFVkhxYk4yOTJHYmdTdmZIR0cyN1g2ZDI3dDlPSDlEcWREcEdSa1ZBcWxYWWxnTTZmUHc5QkVIRDY5R2xjdkhnUnp6Ly9QSjU2Nmlrb0ZBcE1telpObXRqbTAwOC94WnR2dmluTkxPK01PQXJJR1RHWUsvWVppMDhHNlludzhIQnMzcnhacXNjK2E5WXN1L3A3NVJVMHJHeXZ2LzY2Uit1WlRDYTM1NkZXcXhFYUd1cnhzY1VIK0Q0K1B2anNzODlRcDA0ZExGaXdBQnFOUnFyM0tTNHZxV1BIam1ITGxpMHdtODFvMDZZTjNudnZQWTh6U0Y5NDRRWG85WG9jUDM0YzRlSGhFQVFCcjcvK2Vxa0RYN2JuVWxWcmU0b3ErcnB0MmJJRnVibTVlT0tKSjNEeTVFa0FSU1BxbGl4WmdsMjdkc0hMeTZ0VUpkdEVScU5ScWhrcUJuREZCeWZpeEtxdTJBNDlkM2VmbkpHUmdSVXJWcFM2clVCUlJucEovb2IramhqOHBJZFNVbUlta2hLejhNcXJmZmdVcFpqTm16ZExUNms4SlhZaWl5ditsTXBpc1VnemZrK2JOZzNlM3Q2NGVmTW12dnJxSzdScDAwWjJRaVM5WG8rdnYvNGFZOGVPbFNhbUFZQVRKMDdnL3YzN2FOS2tDVWFNR09Hd25kaEozTDkvUDA2ZVBJbUdEUnNpUGo0ZTE2NWRRMzUrUG5RNm5mU2xjdjc4ZWZUcjEwK3FrZU9zbzVPZG5RMUFQanVoc0xEUWJzZzdBUGo2K2lJME5CUkpTVW00ZVBFaTZ0V3JKNXV0NkVyTm1qV2w0Vmp6NXMxRFFVR0JRNEg0MzMvL0hTYVRDZlhxMVpPeVRUM1ZxRkVqekowN0Y1MDdkeTVSUWU5Smt5YmhrVWNla1FMR2NnUkJ3RGZmZkFOQkVEQmt5QkQ4L1BQUDByTE9uVHNqSmlZR2VYbDVzalBOaDRXRklTUWt4S0dEMzY5ZlB6eisrT04yOWJuYXRtMkxuVHQzSWpNekU1MDdkMGJYcmwzUnZYdDMyUUwyS1NrcFV0Mm9sMTkrMmFIMkR4RVJFWldmMnJWcm8zMzc5dkR4OFhHWW1FT24weUU2T2hyZTN0NHVhNGZIeDhjaktTbEo5bnRkOVBQUFA4Tm9OS0o3OSs1Mkl6ZEdqUnFGenAwNzQvdnZ2MGQ4ZkR4KytPRUhuRDU5R3ErKytxclVCMXF4WWdVU0VoS3daTWtTUFBYVVUzaisrZWVkQmwzY0JaUEU0SVk0bVU3eGgvUHUzTDkvSDd0MjdZTEJZSUNmbng5bXpweUo1czJiMjJYd2xXZlFzREpWVmpBdVB6OGZOMjdjZ0VhalFkKytmWEh5NUVuRXg4ZGo4K2JOZU8yMTE2VEF0VUtoS05Hdzk1U1VGR3pac2dWWHJsd0JBRHorK09PWU1tVktpZXV0VHBvMENYbDVlWWlLaXNMcDA2Y1JGQlNFc1dQSHlxNjdhTkVpdTUvVDA5TUIvSFVQSnY2c1ZDcWQvdjFVOW16dmxYSGRUcHc0Z2RPblQ4UFgxeGVqUjQrV2dwOGhJU0Y0OTkxM3NYVHBVbXpkdWhVdFc3WkU4K2JON1FLUm5tWmhpcDhCdHA5SDRuMlR4V0pCZUhpNHgrZm1xaTR3VVBUN0xldnZrZk1jdU1mZ0p6MlVZaTRuUXExV29tMTdQdDBvenN2TEMwYWpFZDk4ODQzYkw1MTU4K1loT1RuWjZSZkFsMTkraWZqNGVMenl5aXRvMTY0ZFZDb1ZvcUtpQVB5VmdSY1lHSWpVMUZUY3ZYc1h2WHYzZGlnSy8rT1BQeUk4UEJ4Mzd0ekJwNTkrS2dXcmhnMGJocHMzYjJMTW1ERXVnM2J4OGZFQUlHVmZpbXlMV0YrNWNnV0NJRWdkUzJjZEhiSFlmSEJ3c04zcmhZV0ZzRmdzc2tIUmxpMWJJaWtwQ1FBd2VmTGtVczBZS081WC9IMjg5TkprN3hud0FBQWdBRWxFUVZSTGRzdVBIRGtDazhsVTZ0a0l1M1hyVnFydHhPSG96dnoyMjIrNGV2VXFRa0pDOE1RVFQ5Z0ZQd0dnUllzV21EOS92a1B0VHRGYmI3M2xjRTV5R1JSS3BWSWFGdVBsNVlWdnYvMFcrL2Z2bDUzWVN4QUVxZjZyYlNhd0tEczdXK3BJZnY3NTV5V3FBVVpFUkVUMlhFMXFzMi9mUGtSSFI2TnIxNjR1QTNyZmZQTU5rcEtTbkFZU3IxMjdobVBIamtHcFZPTDU1NTkzV042c1dUTjg5TkZIT0hqd0lIYnYzbzNidDIvamswOCt3ZVRKay9IRUUwL2d3dzgveEJkZmZJR29xQ2djT1hJRVo4K2V4YUJCZ3pCbzBDQ0h2cDA0MjdTellKSzR2dGhuZEJXd2xSTVNFb0tGQ3hkaTQ4YU5lUDMxMSswZS9GYzNjaE5VeXJGYXJWTGQvUEp3NXN3Wm1NMW1QUExJSTFKTjJTVkxsaUFzTEF5ZE9uV1M2cy9XcUZHalJFa3k5Kzdkd3g5Ly9BR1ZTb1h4NDhlWHVtNmtRcUhBLy96UC8yRDU4dVhRNi9YU1JLMjJ4RUNWczRDWG1Da29MbS9VcUJFKytlUVQyWFVyT3lPMElxOGJBT2toQ0ZDVUNGSDhQcVJGaXhZWU4yNGN6R2F6bEFsZWtpeE1rWGp0YmU4Yi9mejg3TzVIUmVMdllOT21UU1VhSVNpeXZWK1MyNzhyNHJFZnhLejIxUTJEbi9SUXVuVXpEVTJiaDBDcjVWdTRPUEdEVDZsVWV2d2g2Q3pyTXpvNkdwbVptWFpGN0ZVcUZTd1dpN1R2MnJWcjQ3bm5uc08yYmR1d2UvZHVMRml3d0c0L0V5ZE9SRnhjSE9MaTR2Qi8vL2QvbURWckZoUUtCUlFLQmQ1Nzd6MjNiUnN3WUFBaUl5UFJ1WE5udEd6WkVrMmFORUg5K3ZVUkhCeU1qSXdNdlBmZWV6QVlERWhMUzVPZXhqa0xmc2JGeFFHQXc1Q0E1T1JrQUk0Wm9YRnhjVGg3OXF6MHMrMlR2L3YzN3lNM045ZGw0ZjZIbVU2bnc5Njlld0VVQlJubHZzaTl2YjN0aHRuSHhNUklUMGxIalJybE1Idy9PenRiZGtaT3dQN2FpeE5yalJzM3ptRTkyOStCWEp1MFdxMzBsTHcwblE4aUlpSnlyN0N3VUpwbHVXZlBuaTdYRlVmZXlQVUIwdExTc0dIREJnaUNnS2VlZWtycW81bk5acVNrcEVnallwUktKWVlPSFlwT25UcGh3NFlOeU0zTmxmb2dXcTBXYjcvOU5nNGRPb1NkTzNjaVB6OGZCdzhlUlBmdTNaMEdQeHMyYkloLy9PTWZUdHVjbUpnSUFDNUxBemtUSEJ5TUR6LzgwT2x5ZDhObFJWVmh4bWFUeVFTTHhRS05SdU5RdTErdW4rWnNIOFdEbjJKZFRpOHZyeEpsQ0FxQ2dLTkhqd0w0YXg2RXhvMGJZK1RJa2RpOWV6Y3VYTGdnMWVZdjZXUkgzYnQzeCtUSms5RzRjV00wYmRxMFJOc1c1K1hsaGVuVHB3T1FyMEV2L202TEI4c1dMRmlBbEpRVW1Fd21xTlZxM0xwMUMwRHAzb2NWcFNLdlcxeGNIRmF1WEFtejJZeWVQWHVpZCsvZXNoT1lQZlBNTTNZLzIyWmV1OHZDRkltZkFjVW5ZQU9LQXI3MTZ0VnpPUUZ1U2txSzdMWnlTanFSN29QYVIzWEh5QkU5bEhLeUM5Q3lWZlY5a2xvVzVWVUdJRFkyRnBtWm1XalJvZ1ZDUWtJYzltLzdwZkgwMDA5RHI5ZGoxS2hSMG10eGNYRm8xcXdadEZvdFpzK2VqZm56NXlNcUtnby8vdmlqYk1hZU0yM2J0c1hHalJ0bE0vaENRa0l3YytaTWRPellFZDdlM3JoKy9Ub0FPQjBLTGRZSGF0YXNtVlJYeG1nMFNoTXQyVDdadTNYckZwWXRXd2FEd1lDZ29DQmtaV1ZoNjlhdCtPQ0REd0FVUFhYODk3Ly9qV2VlZWNiajh4Rm5MdCt4WTRmZDYrS1h0dGxzcmpJQk96OC9QOHlaTXdlSER4OTJlMU1qQ0FJT0hEaUFiZHUyU2Vjb2w3bXhlUEZpdEdyVkNpTkhqclNyZmVXTTNMWFFhRFRTditXKzVHM2ZsK3dFRUJFUlBSZy8vdmdqc3JPekVSb2FpcTVkdTdwY055c3JDNERqRUhKQkVMQisvWHJrNWVVaE5EVFVMcGgyK1BCaGJOKytIWjA2ZGNMUW9VT2xCNm9OR3piRW9rV0xjUGZ1WGJ0Z3FqaUJaUHYyN2ZIRkYxOWd5SkFoc2dFajhTR3RzOW5wUlpjdVhZSlNxWHdnRDdsTE1selduUTBiTmtpanBBQmcyYkpsNWJadm9LaU0wZmZmZnkrN3JEUVpoOFczbVR0M3J0dVJTTGJPbmoyTDVPUmtCQWNIMjczdmhnMGJocUNnSVBUdDJ4Y1JFUkVBU2xmdjg0a25uaWp4TnM2NG1uaFRMbUFIRkpVaXk4dkxnMUtwaENBSXVIcjFLZ0E0akt3cmlRZjlIZ0VxNXJyRnhjVmgrZkxsS0N3c1JQMzY5VEYxNmxTUDkrbmo0NE1aTTJZQWdNZWp3bTdjdUFHZzZMN1JWbjUrUGxhc1dJRU9IVHBnNnRTcHN2ZmV4NDhmeC9mZmY0L1JvMGM3bER1VHd6SitGWVBCVDNvbzVlYm80ZWYvOTY3MTUreHBzRGlNNGovLytZL2JEMUx4U2J5Y1E0Y09BWEFzeWk3dTMycTFTdG1mM3Q3ZUdEOSt2TjE2bjMvK09UUWFEZDUvLzMzVXIxOGZiNzMxRmxhc1dJSERodzlqMEtCQnNrL0N4SDNiMWl4UktCUXV2NlJzQTNOaVpxZmNNT3c3ZCs0Z0pTVUZDb1VDblRwMWdyZTNOMDZlUElrN2QrNUk2NGl6cko4K2ZScWJObTJDMFdoRXk1WXRNVy9lUEN4ZHVoUXhNVEU0ZE9nUW5uNzZhZHk3ZHc4V2k2VkU5Vm5FbXFTLy9QS0w3SEx4Q2JnN1ZxdjFnUVgyYlBmZHBrMGJ0RzdkMnVYNk1URXgyTHAxSytMaTRxQldxNkhWYW1Fd0dCeXlqaTBXQzlMUzBwQ2NuT3gwR0V0eDdBZ1FFUkZWTFZhckZkdTNiMGRZV0JnVUNnVmVmdmxsai91YnR2VytnYUx2K1preloyTERoZzJZT0hHaVhYOVBMTXQwNWNvVlhMbHlCYzJhTmNPSUVTUFFyVnMzYUxWYXRHclZTdlpZRFJzMnhNY2ZmK3kwbjNUMzdsMEFjQm5VdkgzN05qSXlNdENtVFpzU1p3OTZ3dE5oclNhVHlla0VVYUtzckN5a3BhV1ZSN05rK2ZyNm9rbVRKbENyMVZBcWxXWHVmMXF0VmdpQ0FLdlZDcVBSYVBkUTJ4MkR3WUJkdTNZQktNcnNzMjJMU3FXU01qN0ZtcCtsbmVtOUl0U3FWUXNXaThYaGI4ZDJ5UGkxYTllUWxaVUZwVklwVzEvZlV3LzZQVkpSR2pac2lNNmRPK09QUC83QWpCa3pTbFQzWDZQUm9FdVhMaDZ2YnpBWXBPQm55NVl0cGRkTkpoUFdybDByUGRCeDl0a24vbTUzNzk2TnZMdzh2UFRTU3k0L0o4dmpucWNxWklwWGRReCswa1BKWXJGQ3JmNTdaM1dKR1hiRml4dUxQNTgrZmJyVSs0NlBqOGZaczJlaFZxc2RncDlxdFJvV2l3VTNiOTVFNjlhdFpUK3M3OXk1Zyt6c2JHaTFXdW5KZXZmdTNURnExQ2owNnRYTDZSQUE4VVBiMHc5dnZWNFBoVUlCZzhHQXVMZzRxZGkxWElmNHA1OStBZ0IwNnRSSnloUVlPSEFnL3ZqakR5bHJvVUdEQnRpMGFST09IejhPb0Nqdys4WWJiMENqMGVDVlYxN0JraVZMOFAzMzMwT2hVQ0E2T2hxQTQ5UEE0dWRpYStQR2pSNmRsOFZpc1J1ZVVkem5uMytPNjlldnc5dmJHMXF0MW1sSGRObXlaVkltcEZqQUh3Qm16NTd0c0s3UmFKUm12TGR0cCszdlZ6d25RUkNRazVPRFpjdVdTVStTNjlXcmg3ZmZmaHNiTjI1RVVsSVMwdExTN09wa1JVWkd3bUt4UUt2VmxubElEQkVSRVZXOHBLUWtiTjY4R2JHeHNRQ0tabWgybDdVblRsTHA1ZVVsVzFzOUlDQUE4K2ZQZDNoOXlwUXBHRDU4T0E0ZVBJaXdzRERFeGNWaDdkcTFhTkNnQVo1OTlsbjA3Tm5UYWNEQVZZQk9uSlRGVmJ2Mzc5OFBBSGpra1VkY25sdEpQS3lCaVVjZmZWUktEaWpPYURSaTM3NTlhTjY4dVd4Z0tUVTFGWHYyN0VHSERoM1F0V3RYandQSmNza1FBS1RKTVd2WHJvMEJBd1k0M1Y0TXRqdXJTVjlXNVRHeHpKSWxTOXl1STVZSzZOaXhvOHNzVWxGVlR4b282M1h6OHZMQ0cyKzhnY1RFeEJMWDRpMnB5TWhJR0kxR2hJU0VTQm5rZXIwZTY5YXRRMnhzTERwMDZDQTcwYTlvNE1DQnFGMjdOdGF2WDQ5RGh3NUJyOWM3elJJRnl1Yzl4UW1QM0dQd2srZ2haVHZibkMzeDUrKysrODV0RnVIczJiT1JuSnpzTU90ZGFHZ29ac3lZZ2Z2Mzd6dk1nTjZ3WVVQY3VuWExaWjBrMGVPUFAyN1hodUxab2NXSkFWM3gvKzU4OGNVWGRqVTVnYUtDNE1XZmpwNDVjMFlhMm00NzlFQXNobTh5bVhEczJER3NYTGtTdWJtNTBHZzBtREJoQWdZUEhpeXQyNjVkT3d3Yk5nejc5dTNEMTE5L2JmZTZuT0svRjArRWg0Y2pJU0VCZi83NUowd21rOU1ubXVMa1RxNENwRUJSWFZJNVlvMVRPWEkzSmlMYjMwOUFRQUFHRFJxRWI3NzVCa09IRHNYWXNXT2gwV2hRdDI1ZEpDVWxZZTdjdVFnTURJUmFyVVpoWWFIMGhMUlhyMTRlRCsyZlBIbXl5K1VUSmt6d2FEOUVSRVJVZXJkdjM4YWhRNGNRRVJFQnE5V0tHalZxWU9MRWlYajg4Y2NkMXJWWUxMaHg0d1pVS2hYTVpqT09IVHNHUVJCS1BHczZVRFRaME1TSkV6RjY5R2djT1hJRUJ3OGVSRkpTRWpaczJJRGZmdnNObzBlUFJvOGVQVHplMzgyYk42VTZmTTRleE42NmRRdFJVVkhRYURTeTV3ZllQd3oyTk9Ea2FmQlRFQVFJZ2dDbFVpbU5UaXBKZG1SRk1KbE1PSG55SlBidTNZdnM3R3dvRkFxOCtlYWJlT3l4eCt6VysrbW5ueEFaR1ludzhIQm9OQnIwNk5FREF3Y09kRnRLUU94djJ2YWxJeU1qcFFrdlgzenhSYnN5UjdHeHNZaVBqNGRDb1VCQlFZR1V4T0JKaWFYU0VIK1hwZW5yZXlvbUprWXExMlY3UHdJVXZVZE9uVG9GcTlVcVpUSXJGSW9xWCs2cFBLNmJXcTEyK05zdFNkRFBOckF1Wm5iS3JTTStBQkhmMC9IeDhkaTBhUk9TazVQUnNtVkxUSjgrWFJybDV1eSt0VXVYTHBnelp3NVdyVnFGc0xBd3FGUXFwd0ZUMjNNbzdRUldEK3NEbG9yRTRDZlJReW92THcrQVk4MFlaelZrNU5Tdlh4OHFsY3B1Q0R0UTFNbHlWdWR4NXN5Wk9IdjJMSEp6YzUxKzJTaVZTdFN2WDE4cVJPNHBzZTJlbmtPL2Z2Mms0R2RnWUNDNmRldUdjZVBHT1hSRTFXbzE2dGF0aTRZTkc2SkRodzRPK3pHYnpZaU1qRVJ1Ymk1YXQyNk5OOTU0UTdiRE5HSENCR25HU2tFUVVMdDJiZGthUElJZ2xPajNJRktwVlBqdHQ5OEFGRjFEWnpPc3Z2YmFhMUFvRlBEeDhZRldxeTN6N0g2Q0lFaVpud1VGQlU3WEt4NmNmdXFwcDlDOWUzZTdtbHRqeDQ1Rldsb2EwdExTa0pHUkliMjNnb0tDMExScFU0ZVo3dVdVcFc2UTFXcEZXRmlZZEY1Vi9TazRFUkZSVmZYenp6L2p6Smt6ZGc5VGUvYnNpUWtUSmppZHdGQ2xVdUhJa1NPSWlvcXllMTJ1LytVcFB6OC9qQm8xQ2dNSERzUXZ2L3lDWThlT0lTa3BDZXZXcmNPQUFRTXdhZElrai9hemI5OCtBSkNHUnhkWFVGQ0FMNzc0QWtEUjhHTm53NmJGNEkybnMwWURKZXVmZi9qaGg4akp5WkVlY29zelZzc1JhOUhQbURFRFJxUFI0Mk9VUmtwS0NzTEN3bkRpeEFub2REb29GQXAwN2RvVnc0Y1B0eHNhTEpvMmJSb1NFaEp3L1BoeG5ENTlHbWZPbk1HWk0yZlF2SGx6REIwNkZEMTY5SkR0cHhVUGZ0NjhlUk5mZmZVVmdLSmdWUEdBZDJob0tOYXVYU3NOZHdlS3NqNmZmUExKY2p0M3VmWjVtcXhSVWxsWldWS2lSZXZXclIzK2RoUUtCZUxpNHFRZ0wxQTA2czFaOExNaTN5T3VQS2pyWmh2MGMxY2FMRDQrSHA5KytxbmRhOFVUUDQ0ZVBZcms1R1NvVkNvTUdEQUFnaUJnNzk2OVNFNU9ScHMyYlRCanhneG90Vm9JZ29CVnExYlpEWUV2ZmsvV3FsVXJ6Smt6QjU5Ly9ybnMzNGpJOXBwNE9rbVNTQ3pCOXFEZWo5VUpnNTlFRHltMVdvM2h3NGM3UEEzKzhNTVBJUWlDUjUyeE9YUG1sUGk0dFdyVndyQmh3MHE4blNlV0wxOE9RUkE4R3RvQkZBMERXYng0TVVKQ1FseHUwN05uVDNUcDBzWHBGNzYzdHpkbXpweUo4K2ZQbzErL2ZrNERaZ3FGQWhNblRzU2dRWU53OCtaTnRHM2IxbW5nY2VMRWlSNmRnNjMyN2R1amI5KythTjI2TlI1NTVCR25OeGEyRTFDVkI3R3VxbGFyZFhwTW9LZ1RxbFFxN2E1ajhmV2JObTJLNWN1WGw2azliNzMxVnFtM05adk4wc3lZSnBPcHltVkxFQkVSUFN4Njl1eUpnd2NQQWlqcW80d1lNY0xwaUJkYmZmcjBRVlJVRkJRS0JZS0RnOUdtVFJ2WmlSQkx5cy9QRDYrODhnb0dEUnFFYmR1MjRZOC8vc0NnUVlNODJsYW4weUVyS3dzYWpRYjkrL2VYWFdmNzl1MUlUVTFGVUZBUWhnOGY3blJmWWovSWFEU1dlL0JUb1ZDZ1o4K2UyTE5uRHhRS0JkcTBhZU0yRSt6T25Udkl5Y2xCcjE2OVBEcEdTUW1DZ0kwYk4wb1RDUVVHQm1MWXNHSG8zNysvMno1cG8wYU5NSEhpUkl3Wk13WkhqaHpCNzcvL2p0dTNiK1BVcVZQbzFxMmJiRC9hTmhuQ2FyWGk4T0hETUp2TkNBME5sUTEwKy92N28xT25Ub2lPamthelpzM1FzV05IOU9uVHgrUDdpWklxYWJKR1NlbDBPdFN1WFJzNU9UbE9KMVY5OHNrbmNmNzhlVFJ1M0JnZE8zWjBHK2g5ME84UlR6eW82Mlo3WDJJeW1Wek9GZEdzV1ROcElsdWxVb2xtelpvNVRFaGtNcGtRRUJDQUxsMjZTQm5yMDZaTnc4bVRKOUczYjEvcGIxNmhVRUN0Vmt1end2Zm8wVU0yOE5xOGVYTXNYYnJVNVQyVzdUVlp1blNwQjJmOUYvSHo0VUZtSWxjWENvSEZBZWdoTlBlOXJYaDZTRWNNSGxyNjRzOFY3ZkxGQytqY3JYdGxONE9JU3FpaS8zYm52dmMybXJkc2hmODNmVWFGSFpPSWlFak94WXNYVWFkT25SSU5JVGFiemNqTnpVVkFRRUNaUjZlNGtwNmU3bmJXZGx1Q0lDQTJOaFp0MjdhVlhXNDJtN0ZqeHc1MDdkclZhVTFRUVJDa1NVSDc5Ky92OFVOV3M5bU1lL2Z1QVlEc0xQUzJzck96a1pPVGczcjE2cm1kbWZyKy9mdFl0V29Wc3JPejhja25uenl3V29oWldWbjQ3YmZmMEwxN2QzVG8wS0hVUTZ4emMzTng4T0JCUFB2c3MwN1BUWnljSnlnb1NDcVZkT2ZPSGZqNCtEZ050aG9NQm1nMG1nb1o4Uk1iR3d0QkVOQ2tTWk1ITWlFVzhOZXc3TExNOGk2cXFQZUlPdy9xdWhrTUJtbXVpejU5K3JqOW03eCsvVG8wR2cwYU5tem9kTjNDd2tLWXpXYVg1Y0NBb3ZJRTkrL2ZSN05temNvMHA0RWdDRkxtcHFmbHdVUnlmeTkvVndvM0h3QU1mdEpEaWNGUElxb29ESDRTRVJGUlZmVG5uMzlpMjdadG1EaHhJaWVVSkZsOGo5RGZoYnZnSjRlOUV4RVJFUkVSRVQxa1dyVnFoWTgrK3FpeW0wRlZHTjhqUkVXcTlwUmdSTldJVXFua0xHeEVEeGwzaGRPSmlJaUlpSWlvYXVNZEhWRUY4ZkxTd0ZTSk0rd1JVY21aakVaNGVYSFNKQ0lpSWlJaW9vY1ZnNTlFRmNUWHp3OTVlYm1WM1F3aUtvRzh2Rno0dWlsMlRrUkVSRVJFUkZVWGc1OUVGU1F3S0JDWkdSbVYzUXdpS29ITTlBd0VCZ1ZXZGpPSWlJaUlpSWlvbEJqOEpLb2dmdjQxb1ZLcGtKRit2N0tiUWtRZXlFaS9ENVZhQlQvL21wWGRGQ0lpSWlJaUlpb2xCaitKS2xERHhrMlFtcHdNblM2dnNwdENSQzdvOHZLUW1weU1obzJiVkhaVGlJaUlpSWlJcUF3WS9DU3FRRnF0RmsyYU5jZmR1RGhtZ0JKVlVSbnA5M0UzUGc1Tm1qV0hWcXV0N09ZUUVSRVJFUkZSR2FncnV3RkVmemUrZm41bzBib05FdS9lUVVaNk9tb0ZCOFBmdnlhOE5Cb29sWHdlUVZUUnJGWXJURVlqOHZKeWtabVJBWlZLaFJhdDJ6RHdTVVJFUkVSRVZBMHcrRWxVQ2JSYUxWcTBhZzFkWGk2eXM3S1JjVDhkSnBNUlZxdTFzcHRHOUxlalZDcmg1YVdCcjU4ZlFoczBZSTFQSWlJaUlpS2lhb1RCVDZKSzVPZGZrNEVXSWlJaUlpSWlJcUlIaEdOc2lZaUlpSWlJaUlpSXFGcGk4Sk9JaUlpSWlJaUlpSWlxSlFZL2lZaUlpSWlJaUlpSXFGcGk4Sk9JaUlpSWlJaUlpSWlxSlFZL2lZaUlpSWlJaUlpSXFGcGk4Sk9JaUlpSWlJaUlpSWlxSlFZL2lZaUlpSWlJaUlpSXFGcGk4Sk9JaUlpSWlJaUlpSWlxSlFZL2lZaUlpSWlJaUlpSXFGcGk4Sk9JaUlpSWlJaUlpSWlxSlFZL2lZaUlpSWlJaUlpSXFGcGk4Sk9JaUlpSWlJaUlpSWlxSlFZL2lZaUlpSWlJaUlpSXFGcGk4Sk9JaUlpSWlJaUlpSWlxSlFZL2lZaUlpSWlJaUlpSXFGcGk4Sk9JaUlpSWlJaUlpSWlxSlFZL2lZaUlpSWlJaUlpSXFGcGk4Sk9JaUlpSWlJaUlpSWlxSlFZL2lZaUlpSWlJaUlpSXFGcGk4Sk9JaUlpSWlJaUlpSWlxSlFZL2lZaUlpSWlJaUlpSXFGcGk4Sk9JaUlpSWlJaUlpSWlxSlFZL2lZaUlpSWlJaUlpSXFGcGk4Sk9JaUlpSWlJaUlpSWlxSlFZL2lZaUlpSWlJaUlpSXFGcGk4Sk9JaUlpSWlJaUlpSWlxSlFZL2lZaUlxaHBCcU93V0VCRVJFUkVSVlFzTWZoSVJFVlV4ZXIyK3NwdFFhZ0lEdDBSRVJFUkVWSVV3K0VsRVJGVEY1T2JtVkhZVFN1M0NoUXY0eHovK2dkOS8vOTFwRVBmVXFWUFl2SGt6VWxKU1NuMmNPM2Z1WU1lT0hjakpjWDZ0dnYzMlcremF0UXZSMGRFbDNyL1Zhc1dVS1ZNd1pjb1U2SFE2dCtzTGdvQTllL1pnejU0OU1CcU5KVDRlRVJFUkVSRTlHQXgrRWhFUlZUSDVPaDB1WDdwUTJjMG9sWmlZR01USHgrUFVxVlBRYXJXeTZ4dy9maHhIang3RjVzMmJTMzJjeU1oSUhEaHdBTXVYTDNlYWJYcml4QW5zMjdjUEJRVUZKZDYvVXFtRVNxVUNBR2cwR3Jmckt4UUsvUHp6ejlpOWV6ZXpYNG1JaUlpSXFoQUdQNG1JaUtxWXV2WHFZL2VPN2JpWGxGalpUU2tScTlXS0N4ZUtncllqUjQ2RVV1bll6YmgyN1JwdTM3NE5BTWpLeW9MSlpDclZjYzZjT1FNQWVQYlpaMUZRVUFDajBlZzA2Tmk0Y1dPN253VkJnTmxzZHB2UnFWYXI3ZjV2S3l3c0RHRmhZY2pLeXBKZTgvTHlzdnMvRVJFUkVSRlZQc2ZlUEJFUkVWV3FkaDA2NHMvWTYxaXpZaG1lZkdvUTJuWG9pUHFoRFZDalJvM0ticHBMRnk5ZVJHNXVMa0pDUXZEb280ODZMQmNFQWJ0MjdRSUFOR2pRQUVsSlNkaTFheGRlZXVtbEVoM244dVhMeU16TVJLMWF0ZEN6WjAvTW1UUEhMZ2haM01LRkMyVmY5L2IyeHZyMTY1MXVKd1p2NVlLNFI0NGNRWHg4UE41ODgwMzA3dDBiQUtSTVVZVkM0Zkc1RUJFUkVSSFJnOFhnSnhFUlVSWGo1ZVdGNmJQbTR1aWhnemg4OEFDT0hmN3ZBenZXMDBPR1lmRFE0ZVd5cjhPSER3TUFubm5tR2RtQVlYaDRPRzdmdm8wNmRlcmdvNDgrd3BvMWEzRG8wQ0UwYmRwVUNpQjZZdCsrZlFDQUo1OThFa3FsRWgwNmRJRFJhSVJLcFpLT2F6S1pFQkVSQVFEbzA2ZVAzZlpXcXhWV3E3VkU1MmF4V0tUZ3BpQUl1SGZ2SGdDZ2JkdTJEdXN5K0VsRVJFUkVWSFV3K0VsRVJGUUZxVlFxUEQxa0dCN3Y5d1N1WDcyS3pJejBCMUpMc2tXcjF1V3luOXUzYitQNjlldlFhRFRvMjdldncvTDA5SFJzMmJJRkNvVUNreWRQaGxhcnhSdHZ2SUZGaXhiaHl5Ky9oRWFqUVk4ZVBkd2U1OUtsUzdoNTh5YUF2NEthcjczMm1zTjZLU2twaUlpSVFJMGFOZkQ2NjY5N2ZCNVpXVm53OC9Pekc3cCs1c3daYk4yNkZiTm56MGFUSmsyUW5Kd01vOUdJd01CQUJBVUZPZDJYSUFpd1dDd29MQ3lFajQrUGJFQ1lpSWlJaUlnZUxBWS9pWWlJcWpCZlh6LzA2T2s0aEx5cTJiWnRHNENpeVlHS1QzU1VuNStQMWF0WFE2L1hZK1RJa1dqZnZqMEFJQ2dvQ0RObXpNRHk1Y3V4ZnYxNmpCczNEa09HREhGNkRKUEpoSzFidDBvL0J3Y0hTLzgybTgyNGMrZU85SE5TVWhLQW9xSHR0MjdkY3RoWHMyYk5aSU9SR3pac3dLMWJ0N0JtelJycE5ZMUdnN3k4UEJ3NGNBQnZ2ZlVXNHVQakFRRFoyZG1ZTW1XS3d6N2tYbHV5WkFrYU5Hamc5TnlJaUlpSWlPakJZUENUaUlpSXlpUWlJZ0ovL3ZtbjdMTGMzRnlzV3JVS1NVbEo2TktsQzBhUEhtMjN2RVdMRnBnMmJScldybDJMN2R1M0l6WTJGcE1uVDBaZ1lLRER2bjc1NVJla3BhWEpIc2RnTUdESmtpVU9yMmRsWmNtK3ZuSGpSdG5aNk8vZnZ3K3RWZ3MvUHovcHRXN2R1aUV3TUJCUlVWSEl6OC9IdFd2WEFBQ05HaldDdjcrL3RONzE2OWRodFZxbDRLNDRzVkpoWVNFblFTSWlJaUlpcWlRTWZoSVJFVkdwNmZWNjdOaXhBNEJqcmN1N2QrL2kzLy8rTnpJeU10Q21UUnRNbXpaTnRoNW1seTVkTUh2MmJLeGR1eGFYTGwzQzFhdFg4ZlRUVDJQWXNHSHc4ZkVCQU55NGNRTUhEaHh3Mmc0eGtLblZhakYvL255bjY2MWJ0dzRaR1JteXdVaTlYby9zN0d3MGI5N2M3bldsVW9uZXZYdmp3SUVEQ0E4UHg4V0xGd0VBNzd6ekR1clVxU090TjIzYU5PajFlc3lkTzlmcDhZbUlpSWlJcUdJeCtFbEVSRVNsOXRWWFh5RWpJd01kT25SQVFrS0NOSkhRZ1FNSHNIdjNicGpOWnJSdDJ4WXpac3lBUnFOeHVwOTI3ZHBoNGNLRldMOStQWktTa2hBUkVZR0JBd2ZDeDhjSE9UazUyTGh4SXdSQlFPZk9uWEg3OW0zb2REcTc3Y1hKaUpSS0pabzJiZXIwT0dMUVUyN0l1emhVWG01NGV0KytmYVVzei96OGZEUnQydFF1OEVsRVJFUkVSRlVUZzU5RVJFUlVLdnYzNzBkVVZCU1VTaVVtVEppQVpjdVdTY3RxMXF3Smk4V0MvdjM3NCtXWFg4YmV2WHNSSGg2T2dRTUgydFgxRkFRQlU2ZE9CUUNzV2JNR24zenlDZmJzMllQdTNidExrd2xkdW5RSldWbFo4UFgxeGF1dnZvcEZpeFk1dEVYTUtOWHI5YkkxTnowUkZ4Y0hvR2c0ZTNHaG9hRUlEUTNGUC83eER3REFnQUVEU25VTUlpSWlJaUtxV0F4K0VoRVJVYWswYmRvVUFRRUI2TisvUDBKRFErMlc5ZW5UQjQwYk43WUxKS2FucHp0a1hDb1VDbmg1ZWNGa01rR2owVUN0Vmp2VUJYM3l5U2VSa0pDQURoMDZ1SnhkSFFEVWFqV0dEaDNxZFBteFk4Y2Nza1pGTjI3Y0FGQTBHWktjZ29JQ05HclVDRHFkRHIxNzkzYlpEaUlpSWlJaXFob1kvQ1FpSXFKU2FkKytQVDc0NEFQVXJsMWJkcmx0NEZNY0RpOFh2QlNEbjY0bUJYcmxsVmM4YXBPWGx4ZkdqQm5qZEhsa1pLVFQ0T2VrU1pQUXQyOWZwOFBtZlh4OE1IWHFWRml0VmhRV0ZrS2hVRUNsVXNuV01RV0tzbHBOSmhOTUpoTjhmWDA5YWo4UkVSRVJFWlV2QmorSmlJaW8xRHl0ZTJrd0dBQkFkaFozTVJ0VXJnNW5TWmxNSnV6Y3VkUHA4cnk4UEtmTC9QMzkwYVZMRjdmSFVDcVZXTEJnQVhKemMyV1hGeDkySHh3Y2pCVXJWcmpkTHhFUkVSRVJsVDhHUDRtSWlPaUJFNE9mQVFFQlR0ZHhsa0ZaRW1hekdmdjM3eS96ZnR4cDBLQUI2dFNwQTVWS0pVMjJkUDM2ZFZpdFZyUnYzeDVBVWJhcjJXeUd0N2YzQTI4UEVSRVJFUkhKWS9DVGlJaUlIcmo4L0h3QVJSTWhQVWplM3Q1WXYzNjkwK1VMRml4QVNrcEttWTh6Yjk0OGg5ZW1UWnNHdlY2UHVYUG5sbm4vUkVSRVJFUlVQc28rdm95SWlJaklqWlNVRkdnMEd0U29VYU95bTBKRVJFUkVSSDhqelB3a0lpS2lCMHF2MStQZXZYdE9KeElxNzJNVnI3bEpSRVJFUkVSL1h3eCtFaEVSMFFOMStQQmhXSzFXdEd6WjhvRWZTNjFXWStqUW9VNlhIenQyek9sczcwUkVSRVJFVlAwdytFbEVSRVRsd21xMU9yeDIvLzU5SER4NEVBcUZBZ01HRENqWDR3bUM0REJKa3BlWEY4YU1HZU4wbThqSVNBWS9pWWlJaUlqK1JoajhKQ0lpb25KaE1wbWdWdi9WdGNqUHo4ZnExYXVSbjUrUHh4NTdEUFhxMVpQZFRoQ0VFaDNIWXJGSTJ5MWR1aFE1T1RsUUtvdkttQmNXRm1MQmdnVk90MDFQVHdkUU5QR1IxV3FGVXFuRTBxVkxaZGNWZzduaWV1STVlWGw1UWExV1M2KzVJZ2dDTEJZTERBWURmSHg4eW1WR2V5SWlJaUlpOGh5RG4wUkVSRlF1TEJhTEZOeExURXpFMnJWcmtaYVdodURnWUV5YU5NbnBkbkpCUm5mSEFRQ3oyUXk5WG8vOC9IeW9WQ29FQlFVQkFBd0dnOU50L2YzOUFSUUZTYzFtczh2amljZXhiZGY4K2ZQZFpvNDZxem02ZXZWcUJBUUV1TnlXaUlpSWlJaktGNE9mUkVSRVZDN0VZQ0VBWEwxNkZlbnA2YWhac3labXpwd0piMjl2cDlzWmpVYnAvKzVtZ3hjRVFWcmZZREJnOGVMRjVkQnkrZU9ZeldZQTlobXRvYUdoTUp2TlVLbFVIZ1ZxclZZcnJGWXJEQVlEVkNyVkEya3JFUkVSRVJFNXgrQW5FUkVSbFl0Ky9mb0JLQW9jRGg0OEdBRUJBV2pTcEluVDRlN2l1bjM2OUpIKzdZNUNvY0QvL3UvL0FnRDgvUHpLb2RYTzJ6VjI3RmdBc0F0YXVzRTdwTHNBQUNBQVNVUkJWQnBTVDBSRVJFUkVWUStEbjBSRVJGUXVpZy8zN3RXcmw5dHRGQXFGMDJIaXpvakQyeDhrcFZLSjRjT0hQL0RqRUJFUkVSSFJnK1YrdkJZUkVSRVJFUkVSRVJIUlE0akJUeUlpSWlJaUlpSWlJcXFXR1B3a0lpSWlJaUlpSWlLaWFvbkJUeUlpSWlJaUlpSWlJcXFXR1B3a0lpSWlJaUlpSWlLaWFvbkJUeUlpSWlJaUlpSWlJcXFXR1B3a0lpSWlJaUlpSWlLaWFvbkJUeUlpSWlJaUlpSWlJcXFXR1B3a0lpSWlJaUlpSWlLaWFvbkJUeUlpSWlJaUlpSWlJcXFXR1B3a0lpSWlJaUlpSWlLaWFvbkJUeUlpSWlJaUlpSWlJcXFXR1B3a0lpSWlJaUlpSWlLaWFvbkJUeUlpSWlJaUlpSWlJcXFXR1B3a0lpSWlJaUlpSWlLaWFvbkJUeUlpSWlJaUlpSWlJcXFXR1B3a0lpSWlJaUlpSWlLaWFvbkJUeUlpSWlJaUlpSWlJcXFXR1B3a0lpSWlJaUlpSWlLaWFvbkJUeUlpSWlJaUlpSWlJcXFXR1B3a0lpSWlJaUlpSWlLaWFvbkJUeUlpSWlJaUlpSWlJcXFXR1B3a0lpSWlJaUlpSWlLaWFvbkJUeUlpSWlJaUlpSWlJcXFXR1B3a0lpSWlJaUlpSWlLaWFvbkJUeUlpSWlJaUlpSWlJcXFXR1B3a0lpSWlJaUlpSWlLaWFvbkJUeUlpSWlJaUlpSWlJcXFXR1B3a0lpSWlJaUlpSWlLaWFvbkJUeUlpSWlJaUlpSWlJcXFXR1B3a0lpSWlJaUlpSWlLaWFvbkJUeUlpSWlJaUlpSWlJcXFXR1B3a0lpSWlJaUlpSWlLaWFvbkJUeUlpSWlJaUlpSWlJcXFXR1B3a0lpSWlJaUlpSWlLaWFvbkJUeUlpSWlJaUlpSWlJcXFXR1B3a0lpSWlJaUlpSWlLaWFvbkJUeUlpSWlJaUlpSWlJcXFXR1B3a0lpS3FRaFFLQlF5RmhaWGRqRkl6R28yd1dxMlZkbnlkVG9kejU4NUJyOWRYV2h1SWlJaUlpS2pxWVBDVGlJaW9DcWxWS3hqSnlmY3F1eG1sRmhFUmdROCsrQUQ3OSs5SFFVRkJoUjc3NHNXTGVQZmRkN0Z4NDBhY09uV3FUUHV5V3EyWU1tVUtwa3laQXAxTzUzWjlRUkN3Wjg4ZTdObXpCMGFqc1V6SEppSWlJaUtpOHFPdTdBWVFFUkhSWDlwMzZvU0lNMmVRcjlQQjE4K3ZzcHRUWWxldVhFRnFhaXJPblR1SFo1NTVCbnE5SHRPbVRmTjQrelZyMXFCbXpacWxPbmFYTGwxUXAwNGRwS2FtNHV6WnN4ZzhlSENwOWdNQVNxVVNLcFVLRm9zRkdvM0c3Zm9LaFFJLy8vd3pCRUVvMDNHSmlJaUlpS2g4TWZoSlJFUlVoVHcxNkJsY09CK0ozVHUzWStLVTF5cTdPU1ZpTnBzUkV4TURBSGo1NVplaFVxbmc1ZVVGQVBEMjlrYjM3dDJkYm52aHdnWG85WHJVcUZGRGRubFNVaExXclZ2bnRnMTVlWGtBZ1BqNGVDeFlzTUR0K3UrODh3NGFOR2dndTB5dFZzTmlzVUN0ZHV3dWhZV0ZBUUE2ZE9pQW9LQWdBSUNYbHhlTVJxTjB6a1JFUkVSRVZQa1kvQ1FpSXFwQy9QejlNWGI4Qkh6MzFTWnMva2JBbUhFdlBqUVpvSkdSa1Nnb0tFREhqaDNSdW5WckFQai83TjE1ZUZUbDNmL3h6K3paRXhJSUpHRkhBd0tDMkZoUTNBVzBSWXNiVmJFdW9GS0ZQa1VGeE8xUjhYR3BhN0ZWNnc2SWF5dFNyN3FBTllvaVJVU1JzQWdDRWdJRVFnSkp5RDdibWQ4Zi9HYWFrTW5LSkpNTTc5ZDFjWkdjYzUvNy9wN0lJcC9jaXl3V2l5UXBNVEZSTjk1NFk0UFAzblhYWGFxdXJnNGFOUHI3S1Nnb2FIWXRQcCt2V2UzOTlRVmpOcHZyL0Z4YmRuYTJkdTdjcWFsVHArclVVMCt0MDVmSlpHcDJuUUFBQUFEYUZ1RW5BQUFkek5CaHczWHRsSnUwK085djY5RUg3MWZ2UG4yVWxwNGhSd096SW8vR2dPTXpOZUM0NDBQUzF4ZGZmQ0ZKK3ZXdmZ4MjQxdElnc0tIMnRVUEsrZlBuQjIyVGs1T2p6ei8vWEZPbVRGRmlZbUtqNDB5ZVBMbGV2NDN4ZXIyQnRqNmZUM3YzSHQ2WGRkQ2dRZlhhRW40Q0FBQUFIUWZoSndBQUhkQ0p3MDlTdi80RDlNVm5uMnJUeHZYYXZtMnJmRDVmbTR3Vml2QnoxNjVkMnJadG0ySmlZblRDQ1NjRXJyZTA1b2FDUTYvWDIraHoyN1p0MDdQUFBpdVB4Nk5ISDMxVWQ5NTVwNUtTa2lRZFhvNi9iOTgrOWVyVnE5NXpSeDVPVkZKU29yaTR1RHBMMTFldFdxVzMzMzViTTJmT1ZKOCtmYlJ2M3o2NVhDNGxKU1VGbHJ3SDQvUDU1UFY2VlZOVG81aVltS0F6U0FFQUFBQzBMY0pQQUFBNnFMajRlRjEweVdXNjZKTEx3bDFLa3hZdlhpeXAvaEx4bG9hZmhtRUVEUWxqWW1KMDFWVlhOZmpjOGNjZnI1a3paMnJldkhuYXYzKy9ubmppQ2QxOTk5MktpWW5SeXkrL3JBMGJObWpXckZucTM3Ky9KR242OU9tU0ZBaEkvZjcydDcvcDU1OS8xalBQUEJPNFpyZmJWVjVlcms4KytVUTMzM3l6ZHU3Y0tVa3FMUzBOekNDdExkaTFoeDU2cU1HOVJRRUFBQUMwSGNKUEFBQndWTFp1M2FyMTY5Y0h2ZWZ4ZUNSSkJRVUZRVVBCSTdsY3JxQ0hIaVVrSkdqY3VISGF1M2V2VnE1Y3FSTk9PRUhKeWNsNjY2MjNaQmlHemovL2ZBMGFORWgvL09NZjlmVFRUNnRuejU1eU9CeDYrKzIzOWUyMzMwcVMvdnpuUCt1UlJ4NVJmSHk4TWpNemc1NHFYMVJVSklmRG9iaGErNnlPR0RGQ1NVbEordjc3NzFWWldhbk5temRMa25yMTZxWDQrUGhBdXkxYnRzZ3dEQTBlUEZqUzRlRFg0L0dvcHFhR1E1QUFBQUNBTUNIOEJBQUFyZWJ6K2ZUdXUrOUthbmpKK3VqUm8rdGRXN2x5cFN3V2kwYU5HbFd2djhaOCtlV1grdlRUVC9XYjMveEdsMXh5aVZhc1dLR2FtaHFkY2NZWmtxVEJnd2ZyZi8vM2Y1V2FtcXJubm50TzY5YXRreVFkZDl4eG1qeDVzdUxqNDdWMDZWSXRXYkpFdDkxMlc1MDlPNnVycTFWYVdocVlIZXBuTnB0MTZxbW42cE5QUHRIS2xTdjF3dzgvU0RwOFVueHFhbXFnM2JScDAxUmRYYTNaczJjMytnNEFBQUFBMmcvaEp3QUFhTFYvL2V0ZjJyRmpoNFlQSDY3YzNGd1pobEhudnQxdUQzcksrOHFWS3h1ODF4RERNUFRkZDkvSlpETHA5Tk5QbDZUQTZmQzFaMWE2M1c0OStPQ0RLaWdva04xdTE2V1hYcXB4NDhZRndsbkRNT1J5dWJSZ3dRSTk5TkJEZ1Q3eTgvTWxLZWp5OU5OUFB6MHd5N095c2xKOSsvYXRFM3dDQUFBQTZKalllUjhBQUxUSzl1M2I5Y0VISDhobXMyblNwRWx0UHQ2S0ZTdFVYRnlzWWNPR3FWdTNicEwrdThlb3lXUlNSVVdGWG4vOWRUM3l5Q01xS0NqUTRNR0Q5WC8vOTM4Ni8venpaVEtaVkZwYUtrbjYxYTkrcFJOUFBGSDc5Ky9YMHFWTEEvM241dVpLVXRDRGtkTFQwL1dyWC8xS3ExYXRraVNkYzg0NWJmcXVBQUFBQUVLRG1aOEFBS0JWdG0vZkxzTXdkT21sbDlhYkJlbnorVlJaV2Ftb3FDaFpMSllHbDhRZnlYOUN1c3Zsa3QxdUQ4ektsS1RpNG1JbEpDVG8vUFBQci9mYzBxVkx0V2JOR2xWWFZ5czVPVm1YWDM2NVRqMzExTUI5ajhlanUrKytXMWxaV1pvd1lZS3V1ZVlhM1gvLy9YV1cyVy9kdWxXUzFLOWZ2NkMxVlZWVnFWZXZYcXFvcUtqVE53QUFBSUNPaS9BVEFBQzB5Z1VYWENCSkdqZHVYTDE3cGFXbHV2MzIyeHQ5dnJxNnV0RkRrT2JNbVZOblQ4NUxMcmxFRXlaTUNNejJMQ3NyazlmcmxTUjk5ZFZYaW8rUDExVlhYYVZ6enoyM1RtaGFWbGFtSlV1V3FMcTZXcXRYcjlibGwxK3VoSVFFUGZiWVkzVU9MTHIyMm10MSt1bW5xMi9mdmtIcmlZbUowWlFwVTJRWWhtcHFhbVF5bVJvTmRuMCtuOXh1dDl4dXQySmpZeHY5V2dBQUFBQm9HNFNmQUFDZzFmd0I2SkVzRm90Njllb1ZtUGxwTnB0VldGaW9Bd2NPeUdReTFabHhlZHh4eDhsdXQ4dm44OGt3REhtOVhqbWRUamtjam5yOWxwZVhhK1BHalZxelpvMDJiTmhRWjQvUjh2Snl2ZjMyMjNyNzdiY2JyUGV5eXk0TG5QSmVPL2owZno1OCtQQW0zOWxzTnV1dXUrNVNXVmxaMFB0SEJyb3BLU2w2OHNrbm0rd1hBQUFBUU9nUmZnSUFnSkJMU0VqUWd3OCtHUGpjNi9YcW5udnVrWFQ0OVBldnYvNWFkcnRkVVZGUnlzek0xTVNKRXh2c2EvUG16VnE2ZEtrS0NncFVXRmdZdUo2ZW5xNWh3NGFwc0xCUWxaV1ZEVDV2c1ZnVUh4K3ZFMDg4TWVqSjg2MlJrWkdoMU5SVVdTd1dXU3dXU2RLV0xWdGtHSVlHRHg0czZmREJTaDZQUjlIUjBTRVpFd0FBQUVETEVYNENBSUEyOThVWFgyai8vdjF5T0J5NjdMTEw5UFhYWDh0aXNXamN1SEZhc21TSlJvMGFGZlNnSVVrYU9IQ2dsaXhab3BLU0VnMGRPbFREaGczVFNTZWRGRGowcUxiYWh4aGRjY1VWaW9xS2FwUDN1ZU9PTytwZG16WnRtcXFycXpWNzl1dzJHUk1BQUFCQXkzSGFPd0FBYUZORlJVVjYvLzMzSlIxZWRwNlVsQlM0ZCs2NTV5bytQbDUvL3ZPZlZWeGNIUFI1czltc0dUTm02TG5ubnRQTW1UTzFmLzkrTFZ1MlRGVlZWZlhhK253K0xWKytYTXVYTHcvc0RWcGJhV21wWnMyYXBWbXpac25sY29Yb0RRRUFBQUIwVklTZkFBQ2d6WGc4SHYzdGIzOVRkWFcxaGc0ZHFqRmp4dFM1SHgwZHJXdXZ2VllsSlNWNjRva250Ry9mdnFEOXhNYkd5bWF6U1pLeXM3T1ZuWjFkWjk5UXY5cjdlTlkrOU1qUDRYRG80TUdET25qd1lORDdBQUFBQUNJTDRTY0FBR2dUSG85SGYvM3JYNVdibTZ1VWxCVGRkTk5OUVU5R0h6RmloTTQrKzJ3VkZCVG9nUWNlMFBMbHkrc2NaTlFRZnhoYW05MXVEM3djYk9abjdjQXoySDBBQUFBQWtZWC82d2NBQUNGWFVsS2lwNTkrV3V2WHIxZE1USXh1di8zMndDbnJ3Vng3N2JYS3lzcVN5K1hTd29VTGRlZWRkMnJWcWxXTmpoRXNTQVVBQUFDQTJnZy9BUUJBU0JpR0laL1BKNC9IbytlZmYxNmJOMjlXYkd5c2JyLzlkcVducHdmYUJWdXViaktaOVB2Zi8xNWp4NDZWeVdTUzIrMVcvLzc5MjdQOGV2eXpUMnZQUXEyc3JKVEw1V3JXekZSSmdhOUhaV1ZsMFBjR0FBQUEwTGJZN0FvQUFJU0VQK2l6V3EyNjg4NDc5Y1liYjJqTW1ESEt5TWlvMHk1WXFDZ2RYcEkrYWRJa0RSOCtYQTZIUTkyN2QyOTB2S2xUcHpaNmYvTGt5YTE0aS8veWVyMkJPdjFMNU8rODgwNVZWRlMwYXR4NTgrWXBNVEh4cUdvQ0FBQUEwREtFbndBQUlDVGNicmM4SG84a3lXS3g2THJycmd2YXpuL0t1ajljUE5LUUlVTWFIV2YwNk5HdHJ0RXdqTUJ5ZXAvUDErRFNlWCtRS3gxK0wvOWVvZW5wNmZKNFBMSllMTTNhTTlRd0RCbUdJYWZUS1l2RjB1cTZBUUFBQUxRTzRTY0FBQWlKWC8vNjEvTDVmSTJHaXRMaGc0WW1USmpRNmowN2I3enh4dGFXS0kvSG85emNYRW1IUTgzYUJ5VFY1dlA1ZFBubGwwdFNuZER5cnJ2dWF2WFlBQUFBQU5xZnljY0dWT2lFWnM5NFcyTXZHS3B4dnpveDNLVUFBQUFBQUFBZ1RFeE56S3Jnd0NNQUFBQUFBQUFBRVlud0V3QUFBQUFBQUVCRUl2d0VBQUFBQUFBQUVKRUlQd0VBQUFBQUFBQkVKTUpQQUFBQUFBQUFBQkdKOEJNQUFBQUFBQUJBUkNMOEJBQUFBQUFBQUJDUkNEOEJBQUFBQUFBQVJDVENUd0FBQUFBQUFBQVJpZkFUQUFBQUFBQUFRRVFpL0FRQUFBQUFBQUFRa1FnL0FRQUFBQUFBQUVRa3drOEFBQUFBQUFBQUVZbndFd0FBQUFBQUFFQkVJdndFQUFBQUFBQUFFSkVJUHdFQUFBQUFBQUJFSk1KUEFBQUFBQUFBQUJHSjhCTUFBQUFBQUFCQVJDTDhCQUFBQUFBQUFCQ1JDRDhCQUFBQUFBQUFSQ1JydUFzSWxhTENRdTNOMzZQaWd3ZFZVMU10ajhjVDdwSTZCS3ZWcXFpb2FDV25wQ2c5bzZlNnBhYUd1eVFBQUFBQUFBQ2dYWFQ2OExPeW9rTHJmbGdyajl1bDNuMzZhY0J4eHlzNkpsb1dTNmQvdFpEd2VqMnFycXBXVVdHaGZ0eTRYbGFiWFNlTk9GbXhjWEhoTGcwQUFBQUFBQUJvVTUwNklTdytlRURmZmJ0YW1ZTk9VTjkrL2NOZFRvZGtzVmdWRngrdnVQaDQ5UnN3UUR0emQyamxpaStWOWN1UlNrN3BHdTd5QUFBQUFBQUFnRGJUYWZmOHJLeW8wSGZmcnRiSnAveVM0TE1GK3ZicnI1TlArYVcrKzNhMUtpc3F3bDBPQUFBQUFBQUEwR1k2YmZpNTdvZTF5aHgwZ3JwMjdSYnVVanFkcmwyN0tYUFFDVnIzdzlwd2x3SUFBQUFBQUFDMG1VNFpmaFlWRnNyamRqSGo4eWowN2RkZkhyZExSWVdGNFM0RkFBQUFBQUFBYUJPZE12emNtNzlIdmZ2MEMzY1puVjZ2UG4yMWQrK2VjSmNCQUFBQUFBQUF0SWxPR1g0V0h6eW9icW1wNFM2ajAwdE43YTdpQXdmRFhRWUFBQUFBQUFEUUpqcGwrRmxUVTYzb21PaHdsOUhwUmNkRXE2YW1PdHhsQUFBQUFBQUFBRzJpVTRhZkhvOUhGb3MxM0dWMGVoYUxWUjZQSjl4bEFBQUFBQUFBQUcyaVU0YWZBQUFBQUFBQUFOQVV3azhBQUFBQUFBQUFFWW53RXdBQUFBQUFBRUJFSXZ3RUFBQUFBQUFBRUpFSVB3RUFBQUFBQUFCRUpNSlBBQUFBQUFBQUFCR0o4Qk1BQUFBQUFBQkFSQ0w4QkFBQUFBQUFBQkNSQ0Q4QkFBQUFBQUFBUkNUQ1R3QUFBQUFBQUFBUmlmQVRBQUFBQUFBQVFFUWkvQVFBQUFBQUFBQVFrUWcvSlgzODhjZDY0WVVYMm1XczZkT242N3JycmxOVlZWVzdqQWNBQUFBQUFBQWNxNnpoTGlEYzh2THk5TkpMTDhubjh5a2hJVUdUSmswSzNITzczWEk2bmJMYjdiSllMREtielRLWlRBMzI1ZlA1NVBWNjVYUTY1WEE0WkxYVy8vSzZYQzZWbHBiSzRYRFV1YjVvMFNMNWZMNW0xejF4NGtSRlIwYzN1ejBBQUFBQUFBQndyRG5tdzg4K2Zmcm9tbXV1MGV1dnY2NTMzMzFYaVltSkdqOSt2Q1JwelpvMWV1eXh4MXJWNzczMzNxdFRUam1sM25WL0lHbzIxNTEwKzhFSEg4anRkamU3L3l1dXVLSlZkUUVBQUFBQUFBREhpbU0rL0pTa3l5NjdUTnUzYjlkLy92TWZ2Znp5eXhvOGVMRDY5ZXVuNk9obzllblRSM2E3WFZhclZTYVRTV2F6V1laaDZNY2ZmNVFrRFIwNk5OQ1BZUmlCbVo4TnpjcjB6eHc5Y2dhcHpXWlRhbXFxbm4vKytVWnJ2ZSsrKzVTVGt5TzczWDQwcnd3QUFBQUFBQUJFUE1MUC8rOS8vdWQvbEorZnIydXV1VWI5K3ZXVEpJMFlNVUlqUm95bzE5YmxjbW5peEltU3BJY2ZmamdrNDl0c3RoYTFiMno1UFFBQUFBQUFBQURDejRDWW1Cak5temV2M25MMG8vWGhoeDlxNDhhTnN0bHNzbGdzS2lrcGtTVE5temRQSG85SExwZEx0OXh5UzhqSEJRQUFBQUFBQUk1MWhKKzF0RVVBbVplWHArKy8vejV3YUZKTlRZMGthZTNhdFhLNzNYSzVYSEk2blRLYnpUcDA2SkJlZi8zMVJ2dmJ0MitmSk1ucjljcGlzWVM4WGdBQUFBQUFBQ0JTSExQaFoxVlZsYXhXcTJ3Mlc1c3VJWjgrZmJxbVQ1OGUrSHphdEduS3o4OFBHbkpXVkZSbzhlTEZ6ZXEzcXFwSzhmSHhJYXNUQUFBQUFBQUFpRFRIYlBqNThNTVBhK1BHamZXdUwxbXlwTTRNVUpmTHBiVnIxMHFTUm80YzJhWkJhVVpHUnIwRGovN3lsNzlvLy83OXV2ZmVleHM4UkFrQUFBQUFBQUJBZmNkcytKbVFrS0R1M2J2TFlySElaRElwUHo5ZlZxdTEzdEozbDh1bFJ4OTlWR2F6V1V1V0xBbDVIYnQzNzFhdlhyMGF2TDlyMXk1dDI3YXRUWmU0ejU3eGRwdjEzWmErK094SGpmdlZpZUV1QXdBQUFBQUFBQjNVTVJ0K3pwa3pwODduRXlaTWtOVmEvOHNSRlJVbFNYSTRIRUg3bVRadFd1Qmp3ekRrZHJ0MTRva242dFpiYjIxMC9LS2lJaTFZc0VEZmZmZWQ1cytmTDhNd2dyYnpud0pmK3pSNG44OG5qOGNqdDl1dG1KaVlSc2RwRHF1MTh4MjI1UEVZSEJJRm9FRzV1Ym5xM2J0M3lMOXhsSk9UbzRxS0NvMGVQVHFrL1FJQUFBQUEyc1l4RzM0R0V5eE04MTlyNkIvUWxaV1ZnWSs5WHE4OEhrL2dVS1BHVEpzMlRUNmZUeGRkZEpITVpyT2NUcWRLU2tvMFljS0VvTzB2dnZqaWV0Y3lNelAxeEJOUE5EbFdVeDU5Nm9xajdxTzl6Wjd4dHN5V3R0dUNBRURINS9QNU5HWEtGRW5Tczg4K3E5allXRW1IWit3Ly92ampzbHF0dXZycXF6VnExS2lRakxkcDB5Yk5temRQVnF0VnZYdjNiblRXUGdBQUFBQ2dZeUQ4YklJLy9HeG9yOCtGQ3hjMnE1OHRXN1pveVpJbDJydDNyeVJweElnUm1qSmxpbnIwNkNHZnp5ZW4wNmt1WGJwb3hJZ1JkWjVidTNhdFNrdExkZTY1NXdhdStXZCtkdTNhdFRXdkJBQ2RUbVZscGY3d2h6OG9JU0ZCenp6empLVERmeTdiN1hhNVhLNDZzL056Y25KVVUxTWptODJtek16TWtOVXdaTWdRWldWbDZidnZ2dFBycjcrdXUrKyt1MDMzZ1FZQUFBQUFIRDNDenphMmJOa3lmZmpoaDlxMWE1ZWlvNk5sdDl2bGREcDE5OTEzQjlvY09uUklYcTlYbVptWm1qRmpScDNuNzdubkhwV1dsdGE3RGdESEVuKzQ2ZCtLeE04L0s3LzI3UHlWSzFkS2tzNC8vM3dsSnlmWGFlLy81bEZOVFkzaTQrTmJYTWVWVjE2cDlldlhLeU1qUTA2bnMxNDlBQUFBQUlDT2hmQ3pqVmtzRnUzWnMwY1hYbmlocnJqaUN0MTU1NTNLejgrdjA2YW9xRWlTbEpTVUZJNFNBYUREODRlYlIyNVA0ci91bjRGWldscXFEUnMyU0pJKy9QQkRmZmpoaHczMk9YLysvRHFmVjFSVTZKMTMzbW15bGtHREJzbmo4ZWlOTjk1b3N1MmtTWk5Dc2pjekFBQUFBS0IxQ0QrRDJMWnRtM3IwNk5HcVdVRkhPdSs4ODVTWm1hbmV2WHMzMkdibnpwMlNwTFMwTk4xNDQ0MkJNTFMySS9jQy9jdGYvcUkrZmZvY2RYMEFzQ0ZubmI1WnVVSjVPM1BsZERwRDN2L1lDMzZ0Y2I4YWYxUjlOSGQ1K1dlZmZTYkRNSlNabWFtQkF3Zld1MTk3NW1ld01meXpSa1BsNnF1dkRtbC9BQUFBQUlDV0lmdzhRbDVlbnViT25hdXp6anBMTjkxMDAxSDNaektaR2cwK0plbm5uMytXSlBYdDJ6ZHc0dnpVcVZPRHRsMitmTG0yYnQycTZPam9vNjROd0xHdHNySkNTLzd4cm5KK1dLdnVQZEkwNU1UaFNrNUpDZmsrbGdPT0Q5MittNDBwTFMzVjU1OS9McFBKcE1tVEo2dEhqeDdLejg5WDE2NWQ2K3dKMmhDYnpSYjQrTWhab1MwMWVmSmtTUTBmbGdjQUFBQUFhQitFbjdXNFhDN2RlKys5S2k4djE4cVZLM1hkZGRmSmJyZTMrYmc1T1RteVdDd2FOR2hRWUVubitQSEJaMGx0Mzc1ZFc3ZHVyZk9QZEFCb0thL1hxNWVmZjFhbEpTVzZadklOR25iU3llRXVxVlY4UGwvZzR6VnIxc2pwZENvckswczlldlRRbmoxNzlNZ2pqeWdqSTBPMzMzNTdrOTgwOG5nOElhL1A0L0cweTk4akFBQUFBSURnQ0QvMTMzODhlendlbFpXVktTWW1SdmZmZjMrNy9JTzFvS0JBZS9mdTFkQ2hRNW5OQ2FEZFpIKzZWUHYyNW12R3JEbEt6K2daN25LYVpCaEduWi85dkY1djRIcGlZcUllZlBEQndEZUhldlRvb2I1OSsycno1czE2OHNrbk5YUG16RWIzM3pTYnpicnFxcXRDVXErL0gyWitBZ0FBQUVCNEVYNUsycmR2WCtCam04Mm1lKzY1Ui8zNjlXdVhzVC83N0ROSjB1bW5uOTR1NHdGQVpXV0ZzajlkcXJQUEc5c3BnazlKZ2IxSVhTNVhuZXYrejVjdVhhcC8vT01mU2toSTBBTVBQQ0JKc2xxdG1qRmpoaDUvL0hIdDJMRkRUenp4aEdiTm1xWFkyTmlnWTBSRlJXbmN1SEdTcEI5KytFRUxGeTZVM1c2WDJXeHUxbFlBWHE5WGJyZGJJMGFNMExYWFh0dmFWd1VBQUFBQWhCRGhwNlMzM25wTDB1SDlPVysvL1hZbEp5ZnJ1dXV1azhQaENNemFxYXlzMUxScDB5VFZYV2JwdithL2JoaUczRzYzMHRMUzlQREREOWNaeCt2MTZ0Q2hRNEY5UFE4ZE9xU1BQdnBJVVZGUk91dXNzK3EwZmYzMTE0UFc2dDhmdEhZTkFOQVNXMzc4VVlaaDZJVEJROE5kU3JQWmJEWk5uejQ5OE9lbmRQalB3WWtUSjJyZHVuVmF2SGl4SkttOHZGeloyZG02OU5KTFpUYWI1WEE0ZFB2dHQrdVJSeDdSenAwNzlja25uK2p5eXk5dmNqeXYxNnVxcWlwNVBKNTZzemZMeXNva1NRa0pDWUZyaG1ISTUvUEo3WGEzeWFGUkFBQUFBSURXT2ViRHo1cWFHdTNaczBlU05HWEtGSjEyMm1uS3o4OVhSVVdGUEI2UHJGYXJrcE9UWlRLWjZwd09uSktTRW5qZXp6QU1HWVlocDlPcDZ1cnF3UFhWcTFmclgvLzZsd29MQzFWUlVhSE16TU9IZjd6d3dndXFxcXJTSlpkY0VsaUs2UTgxL2YrUWIwaGI3RTBINE5oUWZQQ0FKS2xIZW5xWUsyaytxOVdxckt5c090Y013MUJWVlpXMmJ0MnE1T1JrL2Y3M3Y5ZkNoUXYxMFVjZjZjY2ZmOVFOTjl5Z2pJd014Y2JHYXRhc1dmcnV1KzgwZHV6WVpvMlhsWlZWYnp3Ly8yRkdUejc1SlBzdkF3QUFBRUFIZDh5SG4xRlJVWm83ZDY0Ky9mUlQvZVkzdjVFa1pXUmtOQmsrdHNUQWdRUDE2S09QS2lVbFJlZWVlNjRtVHB3b244K25DeTY0UUE2SFE1ZGRkbG1nclgvL3VnOCsrQ0JvWDg4ODg0dysvL3h6VlZaV2hxdytBTWNXL3pkWm9xS2l3bHhKNjIzWXNFSHZ2UE9POXU3ZHE1U1VGTjE1NTUzcTJyV3I1c3labytlZWUwNC8vZlNUN3J2dlBwMTU1cGthTzNhczB0UFRteDE4QWdBQUFBQWl4ekVmZmtwU1ltS2lKazZjMkdiOUp5VWw2YTIzM3FwMzBNYnc0Y00xZlBqd090ZG16NTR0dDl2ZFlGL1hYMys5ZnZ2YjN3Wm1uZ0xBc2FLcXFrcnIxcTFUZG5hMmR1ellJVWs2L3ZqamRjc3R0NmhMbHk2U3BQajRlTjF4eHgzNjhzc3Y5YzkvL2xQTGx5L1g4dVhMMWI5L2Y1MTg4c2thT0hDZyt2VHAwNndabXkrOTlKSk9QUEZFblhUU1NSeElCd0FBQUFDZEZPRm5PMm5zaE9IYWpqLysrRWJ2SnlZbUtqRXhNUlFsb1FPb0tDOVRhVW1wS2lzcTVIYTc2cDFramNoZ05wdGxzOWtWR3hlbnBDNUppb3RQYVBvaFNKSysvdnByYmR1MlRidDI3ZEt1WGJzQ3YwZk1ack9Ta3BLVW1abXBMNzc0SXVpem8wYU4wbi8rOHg5VlZWVnB4NDRkZ2NEVWJEWXJOVFZWZmZ2MjFkU3BVNE1lWnVSeXViUm16UnF0V3JWS3MyYk4wcEFoUTlydUpRRUFBQUFBYllid0V3Z0RwOU9wUGJ2eTVQVjZsWnlTb202cHFiTDkvMU9sRVhrTXc1RGI1Vko1ZVpuMjV1ZkxZaWxRejk1OTVIQTR3bDFhaHhjYkc2dXZ2dnBLMHVGdkltVmxaZW0wMDA3VHhvMGI5ZUdISCtxamp6NXFzbytzckN4ZGZQSEZXcjE2dGRhc1dhT0NnZ0lWRkJSbzFLaFJEWjdpdm1uVEpuazhIcVducHpjWWZONTMzMzMxcm5tOVhqbWRUbDEwMFVVYU0yWk1DOTRVQUFBQUFOQVdDRCtCZGxaWlVhRzgzQjNxbnBhbWxLN2R3bDBPMm9IWmJKWWpLa3FPcUNoMTdaYXFnd2VLOVBQV245U25YMy9GeHNXRnU3d09iY1NJRVpvd1lZTDY5Kyt2d1lNSEIwNTc3OXUzcjhhUEh5K2J6Ulk0amYydXUrNVNRVUdCNXMrZkwrbHc2T3p4ZU9UMWVoVWRIYTFMTDcxVWwxNTZxUW9MQzdWaHd3YU5Haldxd1hHLytlWWJTZExvMGFNYmJIUGtxZTQrbjA4ZWowY3VseXV3ZnpNQUFBQUFJTHdJUDRGMjVIUTZsWmU3UTczNzlWTmNYSHk0eTBHWXBIVHRKa2RVbFBKeWQyaEE1a0JtZ0RiaDRvc3ZEbnhjVTFNams4a2ttODNXNUV4cHM5a3N1OTB1bjg4bnI5Y3JsOHNsaDhPaDFOUlVuWGZlZVEwK1YxWldwclZyMTBxUyt2WHIxMkM3eHg1N2pOUGVBUUFBQUtDREkvd0UydEdlWFhucW5wWkc4QW5GeGNXcmUxcWE5dXpLMDREak04TmRUcWN4Zi81OGZmdnR0NDIybVR4NWNvUDM3cjMzWGcwWU1LRFI1NWN0V3lhUHh5TkpldTIxMTNUWFhYY3BPVG01NWNVQ0FBQUFBTUtPOEJOb0p4WGxaZko2dlN4MVIwQksxMjQ2ZU9DQUtzckxPQVNwbVpLVGs5VzNiMS9aN1haWkxKWTZlM1p1Mzc1ZExwZExnd2NQcnZPTWZ6bTYwK21VM1c1dnRQOERCdzRvT3p0YmtqUnk1RWl0WHIxYWp6enlpRzY3N1RabFpHU0Uvb1VBQUFBQUFHMks4Qk5vSjZVbHBVcE9TUWwzR2VoZ2tsTlNWRnBTU3ZqWlRGZGNjWVhLeTh1Vm5aMHRqOGVqeXkrL1BIRFB2K2ZuN05tekE5ZSsvdnByNWVUazZLeXp6dExRb1VNYjdkc3dETDM2NnF0eU9wMGFQbnk0YnI3NVp2WHYzMS92dlBPTzVzNmRxMHN2dlZUbm5udHVtNzBiQUFBQUFDRDBDRCtCZGxKWlVhRnVxYW5oTGdNZFRIeDhnZzRXSFFoM0daMksxK3ZWeHg5L0xJL0hvOUdqcXY5NzF3QUFJQUJKUkVGVVJ5c3RMUzFvTzUvUHA0OCsra2o3OSs5djFzbnJpeFl0MHBZdFcyUzMyM1hOTmRkSWtzYU5HNmN1WGJyb3RkZGUwN3Z2dmx2bmRQbU5HemVxUzVjdWlvbUprY1Zpa2NWaUNld3Q2blE2VlY1ZXJ2THljZzBaTWtTSmlZbWhlWGtBQUFBQVFJdDB5dkRUYXJYSzYvWElZdW1VNVhjWVhxOG5jSEl5MnA3YjdaS3RpU1czT1BiWTdIYTUzYTV3bDlHaFBmUE1NNEZsN3Y1RGp1TGk0bFJTVXFJWFgzeFJQWHYybENRZE9uUklrdlRLSzY5SWtxcXJxMVZRVUtDNHVEaXRXTEZDSzFhc2tIUTRQSFc3M1JvNWNxUk9PZVVVR1lhaFJZc1dhZm55NVpLa2E2KzlWaW0xWm1tZmNzb3BPdjc0NDdWNDhXS3RYcjA2Y1AwdmYvbExrN1gzNk5HajBWUGxBUUFBQUFCdHExTW1YMUZSMGFxdXFsWmNQSWZHSEkzcXFtcEZSVVdIdTR4amhtRVlUWjVPaldPUDJXeVdZUmpoTHFORFc3OSt2UndPUjUzd1U1SVNFaEpVVWxLaWtwSVNTWkxOWnBQTlp0T0dEUnZxdEpFVXVPYnorV1FZaGx3dWwvcjM3eTlKOG5nOFNrNU9sdFZxMWJoeDR6UjY5T2g2TlNRbEplbUdHMjdRcEVtVGxKT1RvOXpjWE9YbjUrdlFvVU1xTHk5WFRVMk52RjZ2dkY2dmZENWY0TG5UVGp1TjMvY0FBQUFBRUVhZE12eE1Ua2xSVVdFaDRlZFJLaXpjcitTdTdFRUpvR043OWRWWDI3Ui91OTJ1aXk2NlNDZWZmTExTMDlNYmJSc2RIYTFSbzBZMU9adlRIMmpYUHBBSkFBQUFBTkQrT3VWMGxQU01udHFWbHh2dU1qcTlYWGs3bFo3ZU05eGxBRUNIa0pHUkViS3cwbXcyeTJ3MkUzNENBQUFBUUpoMXl2Q3pXMnFxckRhN2R1YnVDSGNwbmRiTzNCMnkyK3djd0FNQUFBQUFBSUNJMVNuRFQwazZhY1RKMnJwbHN3NGNLQXAzS1ozT2dhSWliZDJ5V2NOSG5CenVVZ0FBQUFBQUFJQTIwMm5EejlpNE9HWDljcVRXcnZtV0dhQXRzRE4zaDlaKzk2MnlmamxTc1hGeDRTN242UGlhYmdJQUFBQUFBSUJqVjZjODhNZ3ZPYVdyUnA5eGx0YjlzRlo1dVR2VXEwOWZwYVoyVjNSTXRDeVdUdjFxSWVQMWVsUmRWYTNDd3YzYW5iZFRWcHRkbzg4NHEvTUhuNUlNZy9RVEFBQUFBQUFBRGV2MENXRnNYSnhHbjNHbWlnb0x0WGZ2SHVYbDVxcW1wbG9lanlmY3BYVUlWcXRWVVZIUlN1NmFvc0ZEaDBYVUhwLyswNVFCQUFBQUFBQ0FZRHA5K09uWExUVTFvb0k5Tk0zak1lUjBldVJ3Uk13djQxYlp2MysvVWxOVEd6MVYrc0NCQXpJTVE2a2gvRDF5NE1BQldTd1dkZW5TSldSOTF0VFU2S3V2dnBJa25YWFdXWEk0SENIckd3QUFBQUFBSEhzNjdaNmZnQ1J0K1hGdnVFc0l1d2NmZkZEVHAwL1hQLy81ejZEM1Y2MWFwUmt6Wm1qQmdnVWhIVGM3TzF2VHAwL1hmZmZkRjdKWnVDNlhTd3NXTE5DQ0JRdms5WHBEMGljQUFBQUFBRGgySGR0VDV0Q3BXU3htZmY3dlRScDJVcTlHWnoxR3NwMDdkNnFrcEVTUzFMOS8vNkJ0c3JLeWxKQ1FvSnljSE8zYnQwOXBhV2toR1RzdkwwK1NOR2JNR0puTm9maytpdFg2M3orU2JEWmJuWHRlcjFkMzNIRkhzL3Q2OE1FSEZSc2JHL2k4cUtoSU0yYk1PUG9pai9EVVUwK0Y3R3NLQUFBQUFBQkNpL0FUblZaMGpGMTc4MHYxL2JlNXlob1pQUGlMZE92V3JaTWtIWGZjY1JvMmJGalFOamFiVFdQR2pOSG16WnRWV2xyYTRxRE81L05wK2ZMbDlhNy85Tk5Qc3R2dGNydmQrdUtMTDVyczUreXp6MjR5cEs0ZG9sb3NsanIzTEJhTENnb0s1UE0xNzZDckk1K3Z2WVErSmlhbVdYMDBwcXFxU3BLVW1KaDQxSDBCQUFBQUFJQzJRZmlKVHN0bXMyakVML3JvL2ZlK1UzclBaS1ZuSklXN3BIYTNldlZxU2RMNDhlTlZWRlNrUC8zcFQ0MjJmK1dWVnhxOS85UlRUOVc3WmpLWjlNb3JyelFZT3I3NjZxdE4xbWt5bVhUT09lYzBxNTFmc05ta1ZxdFZicmRiYjczMVZvTjkzSGpqamFxcXFxb1hmdGFlVmRyVTE2RXBicmRiMTExM25TU3hMeWtBQUFBQUFCMFk0U2M2dFlsWGpsVGgvaks5OXRLWG1qTDFUS1ZuaE83d25ZNXU2OWF0eXN2TFUzeDh2TEt5c2xSWVdLakN3a0xaYkRaWnJWYVp6V2FaVEtZNlAvd0Jwcy9uQy96d2VyM3llcjF5dTkwTmp1VVBIUmN1WE5qaU9xKzc3cm82d1dOaldqSXp0Q2xIaHAraFdwcmYxRGdBQUFBQUFLRGpJUHhFcDJheld6Umw2bGw2N2FVdjlleThmK3ZTeTdQMGkxLzJPeWIyQUYyMmJKa2tLUzR1VGhhTFJXbHBhVnEwYUZHYmpPVVBQNHVMaTF2MWZFUEJZMWxabWU2NDR3N1o3WFpaTEpZNi85MW16cHdaQ0dmZGJyY2VmL3p4RnYxM2JhcXR6K2RUZFhXMUhBNUhzd0pNcjllcm1wcWFPdnVJQWdBQUFBQ0FqbzN3RTUxZVFtSzBwczhZcTMrOHMxcnZ2clZhSzc3OFNlZU9IYUpCZzlQbGNFVG1ML0hpNG1KOSsrMjM3VGFlUDd5ODdiYmJqdXI1SXhtR29iS3lzcUQzOXUzYlYrZHpuOC9Yb3RtYlRZV2ZKU1VsK3NNZi90RHMvdndhVzNJUEFBQUFBQUE2bHNoTWhuRE1zZGt0bW5UdGFScDU2Z0Q5NjU4LzZJMEZLMlcxbXRXM2Z6Y2xkWWxWZkh5VXJOYTJXZmJjWEQxNmhLNnY5OTkvWDE2dk4raTl4eDkvUERDVDBtS3hCQTBNYXk5M2Q3bGNtalp0V3FNekd2MUI0cHc1YzFwYzYyT1BQZFpnRUptWW1LaVhYMzQ1VU84YmI3eWhwVXVYU3BMZWZQUE5Pak0vbzZPakE4Kzk4TUlMRFk3bmREcWJWWmZaYkZaeWNySnNObHV6UWxYRE1PUnl1WnJWZDJ1cytQSUxiVnlmMDJiOTE3WmorN1oyR1FjQUFBQUFnSEFqL0VSRUdYQjhkODJZZFlIMjVwZG80L3JkK25sYm9YWnNMOVNoMGlwNXZVWllhN3ZtK29FaDZXZnYzcjM2OHNzdjVYQTRnZ1o5R3pac3FMUHZaKzI5UDJ2djlXa1loandlajl4dXR6d2VUN1BHSGo1OGVFamV3YzlrTXRVSlhYLzg4Y2M2OTB3bWs4eG1zMncyVzUzbnZ2cnFxNk1lT3lrcFNjOCsrK3hSOXhNcUc5Zm5FRW9DQUFBQUFCQmloSitJT0NhVGxOR3ppeko2ZHF6RGo5Yi9zRFlrL1N4Y3VGQmVyMWNYWG5paFB2amdnM3IzMjJyZlQwbWFOR2xTbS9WZFVWR2gzYnQzQno3MytYdzZlUENndW5idFdxOXRjMDU3NzJ4dStaOWIyMjJzVHovNVNQOWUrbkc3alFjQUFBQUFRTGdRZmdLZFNIWjJ0alpzMktEWTJGaGRkTkZGUWNQUGlvcUt3Rkp1L3lGQ1J5NDdQM0xtWjJ4c2JLTjdaQnJHNFZtejExOS9mWXRyWHJCZ1FlRDV4bXpZc0NGd0dyMGt2Znp5eTFxM2JwM3V2LzkrZGUvZXZjWGpOcGZQNTlPTEw3N1laTHNycjd4U1NVbEpiVllIQUFBQUFBQUlQY0pQb0JQeGg1bS8vZTF2RlJNVEU3VE4xS2xUVzl6djg4OC8zMml3NTk5ZmROeTRjUzN1dTduaDV4ZGZmRkhuODdLeU1wV1dsdXJoaHgvVzNMbHoxYVZMMjh6a05abE1XclZxbGR4dWQ2UHRmdmU3MzdYSitBQUFBQUFBb08wUWZnS2R5TmxubnkySHc2RlJvMFkxMnNabXN3VU9PL0x2K2Vubm4xMXBHRWJnTUNHSHc5SG91UDQ5UVQvOTlOTlcxZDNRNFV4KysvZnYxNlpObTlTOWUzZnQzNzlma3ZUSFAvNVJqejc2cUg3NjZTYzkvZlRUdXUrKysxbzFkbk5ZTEJhNTNlNmd5K2xuenB5cGZmdjJLU29xcXMzR0J3QUFBQUFBYllQd0UraGtUajMxMUVidnQyYm1aMlA4SWFsMGVCWm5hM2k5WGhtRzBlQ3A2c3VXTFpQUDU5UHBwNSt1eFlzWFM1THNkcnR1dmZWV3paa3pSei8vL0xPKytlYWJRUHVaTTJjMk9GWjFkWFdMNjJ2T2FlOVdLMzljQWdBQUFBRFEyZkN2ZVNEQ1pHZG4xOWs3c3puT08rKzhCdmY4Tkp2TmpSNHdKQjJlVGVyMWVsc1ZFQllYRnlzN08xdFdxMVZubm5sbUlQeVVwTVRFUk4xMDAwMHFLU25SR1dlY29ZVUxGMHFTOXUzYjErSnhHdE9jcjVmUDUydDBYMVFBQUFBQUFORHhFSDRDRVdiUm9rVnl1Vnd0ZXViY2M4OE5HdXdkR2ZoNXZWN05temRQa2pSdDJqUkZSMGRyKy9idGV2WFZWelZ3NE1DZ0J5SlZWMWZydGRkZTArV1hYeDcwNEtJMzMzeFRicmRiWjV4eFJ0QjlSMy94aTEvVXV4YnEwOTZic3llcHgrT1J6V1pyVWI4QUFBQUFBQ0M4Q0QrQkNHT3oyZVJ5dVRSLy92d21aMkxlY2NjZDJyZHZYNE16R2w5NTVSWHQzTGxUdi92ZDczVENDU2ZJWXJIbysrKy9sNlRBTTBsSlNkcS9mNzkyN2RxbFUwODlWUU1IRHF6VHg1dHZ2cW1WSzFjcUx5OVBEejc0WUoyOU16ZHUzS2hWcTFiSllySG9ra3N1T1pyWFBpcitQVTJETGFjdktpcVNKRG1kVHNKUEFBQUFBQUE2bWFZM3VnUFFxVmdzRmttSGw2dGJMSlpHZi9nMU5Pc3pKeWRIdWJtNTZ0cTFhNzMrL1Q5MzdkcFZGMTk4c1h3K245NS8vLzE2L1Z4enpUWHExNitmOXV6Wm8rZWVlNjdPRXZQQmd3ZHJ5SkFoR2pkdW5IcjA2QkdhTDBBTDFkN1RkTisrZmZWKytJUFI4dkx5c05RSEFBQUFBQUJhajVtZlFJUUoxYjZVUC8zMGs0cUxpelZnd0FCMTY5YXRYdisxWjVXT0hUdFcxZFhWbWpCaFF1QmFibTZ1K3ZYcko0ZkRvWmt6WityT08rL1U5OTkvcnpmZmZGTy8rOTN2SkIwT2FHKzU1UmJGeHNZMnE2YVc3R1hhM0QwNm03T25LUUFBQUFBQTZKd0lQNEZPcXFGOUt2MEI0WXN2dnRoaytGZGFXdHJndlgvLys5K1NwTkdqUndmdDN6Q013T3pQNk9ob1hYSEZGWFhhUGZIRUU3TGI3Wm96WjQ3UzB0SjA4ODAzNjhrbm45Um5uMzJtTVdQR0JHWjZKaWNuMSt1N0ljM1ptN04yWHh4UUJBQUFBQURBc1kzd0UraWsvTXV4and3TS9aLy81ei8vYVhYZk8zZnUxRGZmZkNPcjFWb3YvTFJhcmZKNnZkcStmYnN5TXpPREJveDVlWGtxTFMyVncrRUlMSmsvK2VTVE5XSENCSTBjT2JMQkplNjF3MDJ2MTF0bmFYN3RkNXMwYVZLVDcyQVloc3ptLys3czRWL2FIZ3FGaFlVaDZ3c0FBQUFBQUxRZHdrK2drNnFwcVpGVVA5VHpmNzV3NGNJbUQraVpPWE9tOXUzYlYyK1daSHA2dW02OTlWWVZGUlVwUGo2K3pqTTllL2JVenovL3JMbHo1elpaNDJtbm5WYW5oaU5uaHg3SkgrajZQejR5L0hTNzNaS2t0TFMwQnZzb0tDaVF6K2VUeCtPcHN6Uy9wU2ZBSDhucGRPcmhoeDlXYVdtcGlvdUxKWWtEa0FBQUFBQUE2T0FJUDRGT3luOEFqejhROUR2eTg4YWtwYVhKWXJIVVdjSXVTWGE3WGFlY2NrclFaMjY3N1RaOTg4MDNLaXNyYTNDWnV0bHNWbHBhbWs0OTlkUm0xeUxWRFQvZGJyY2NEa2ZnYzhNd0F1TTk5ZFJURGZaeDQ0MDNxcXFxcWs1ZmtsUlpXZG1pV283a2NEaVVucDZ1N2R1M0I2NmRkOTU1UjlVbkFBQUFBQUJvVzRTZlFDZGx0Vm8xZnZ4NDJlMzJPdGZ2dWVjZStYeStPck1lR3pKcjFxd1dqNXVjbkt4Zi8vclhMWDZ1T2FLam96VnQyalJKcXZkZUpwTXBjSzh4ZDk5OXR3ekRVSFIwZEozckNRa0p6Vm91MzVoenpqbEg2ZW5wNnQ2OXV3WU1HQkJZMGc4QUFBQUFBRG9td2srZ2srcmV2YnV1dnZycWV0Y3pNelBEVUUxb09Cd09uWDc2NlVIdm1VeW1CdS9WMXI5Ly82RFhrNU9UZGVHRkZ4NVZmUU1IRHRUQWdRT1BxZzhBQUFBQUFOQit6RTAzQVFBQUFBQUFBSURPaC9BVEFBQUFBQUFBUUVRaS9BUUFBQUFBQUFBUWtRZy9nWFppTnB0bEdFYTR5MEFIWXhpR3pHYitLQVlBQUFBQW9DM3dMMjZnbmRoc2RybGRybkNYZ1E3RzdYTEpack0zM1JBQUFBQUFBTFFZNFNmUVRtTGo0bFJlWGhidU10REJsSmVYS1RZdUx0eGxBQUFBQUFBUWtRZy9nWGFTMUNWSnhRY1BocnNNZERERkJ3NHFxVXRTdU1zQUFBQUFBQ0FpRVg0QzdTUXVQa0VXaTBVSER4U0Z1eFIwRUFjUEZNbGl0U2d1UHFGZHh6V1pUSktrbXBxYWRoMDNFdVRrNUdqbHlwWGhMZ01BQUFBQTBFeldjQmNBSEV0Njl1NmpuN2YrSkVkVWxPTGk0c05kRHNLb29yeGMrL2Z0MDRETWdlMCtkbkpLVjBsU3dkNjk2dHUvZjd1UGZ6UysrdW9yRFIwNlZNbkp5WTIybXpkdm5sd3VsMGFNR0tHeFk4ZUdaT3hObXpacDNyeDVzbHF0NnQyN3QzcjE2aFdTZmdFQUFBQUFiWWVabjBBN2NqZ2M2dE92djNibDVqSUQ5QmgyOEVDUmR1M01WWjkrL2VWd09OcDkvRUdEQjh0c05tdnpqeHZiZmV5ajhkVlhYMm5CZ2dWNjZLR0hWRkJRMEdqYmdvSUNiZDY4V1daejZQNmFHekpraUxLeXN1VHhlUFQ2NjYvTDUvT0ZyRzhBQUFBQVFOc2cvQVRhV1d4Y25BWmtEbFJwU1ltMmJ0bXNBMFdGY3RiVXlEQ01jSmVHTm1JWWhwdzFOVHBRVktpdFd6YXJ0S1JFQXpJSGh1MmdvOWpZT0owMzdnSXR6LzYzOXVidkNVc05yWEh5eVNlclQ1OCtLaWtwMFdPUFBhYWlvb2EvZ1dDejJTUko4ZkdobldGOTVaVlh5bTYzS3lNalEwNm5NNlI5QXdBQUFBQkNqMlh2UUJnNEhBNE5PRDVURmVWbEtpMHAxY0dpQTNLN1hRU2dFY3BzTnN0bXN5czJMazdwR1JudHZzZG5NT2VOdTBDYk4yM1VTOC85VlpmKzlnb05PK25rY0pmVXBMaTRPTTJaTTBkUFB2bWtmdjc1WnozNTVKTzY1NTU3bEpCUS8rdnBuL0Zwc1ZpYTNYOUZSWVhlZWVlZEp0c05HalJJSG85SGI3enhScE50SjAyYXBKaVltR2JYQUFBQUFBQUlMY0pQSUl6aTRoTTZSQkNHWTQvRll0Rk50L3hCNy8valhTMmEvNnBTdTMra25yMTZLVG1sYStCQXBGQVpjSHltQmh4M2ZFajZpb3FLMGgvLytFZk5uVHRYSnBOSjVlWGxRY05QL3p1MDVGMU1KbFBJRHpPNit1cXJROW9mQUFBQUFLQmxDRDhCNEJnVkV4dXIzMTAvUmNOSG5LeHYvdk8xTm0xWTMyWkx1VU1WZmtwU1FrS0NicjMxVnNYSHh5c3BLU2xvRy84c2FyZmIzZXgrL1V2bEpXbisvUGxIVmVQa3laTWx0V3ptS1FBQUFBQWc5QWcvQWVBWWQrTHdrM1RpOEpQQ1hVYUxOSFhTdXNmamtTUlZWMWMzdTAvL002SGs4WGhrdDl0RDNpOEFBQUFBb0hrSVB3RUFIWmJUNlpUSlpKTE5abXZSRXZhYW1ocEpoL2Z4YkM2ejJheXJycnFxeFRVRzQrK0htWjhBQUFBQUVGNkVud0NBRHV2VFR6L1YrKysvWCsvNlgvLzZWOFhGeFRYNG5IL0daMk1ud2g4cEtpcEs0OGFOa3lUOThNTVBXcmh3b2V4MnU4eG1jN09DVjYvWEs3ZmJyUkVqUnVqYWE2OXQ5cmdBQUFBQWdMWkQrQWtBNkxCc05wdTZkT2tTbVBtNWYvOStTV3AwS1hsMWRYVmc1dWVCQXdkYU5hN1g2MVZWVlpVOEhrKzkyWnRsWldXU1ZPZWdKY013NVBQNTVIYTcyMnpmVkFBQUFBQkF5eEYrQWdBNnJBc3V1RUFYWEhDQnBNT0hGMDJkT2xXU1pMVTIvTmRYWVdGaDRPTzh2RHo1Zkw0V24yQ2ZsWldsckt5c29QZjhoeGs5K2VTVGRRNUpBZ0FBQUFCMFBPWndGd0FBUUV1WnpRMy85WldYbHhmNHVMS3lVcnQzNzI2UGtnQUFBQUFBSFJEaEp3QWdvcXhmdjE2U2xKbVpLVW5hdEdsVHEvcDU2YVdYdEdyVnFoYWRHQThBQUFBQTZGZ0lQd0VBRWNQbGNtblRwazJ5Mld5YU9IR2lKR25seXBXdDZtZk5talY2NmFXWHRHUEhqbENYQ1FBQUFBQm9KK3o1Q1FEb3RMWnQyNmF5c2pMOTRoZS9rQ1N0V0xGQ05UVTFHakZpaEk0NzdqaWxwS1FvUHo5Zk8zYnNVUC8rL1p2ZDc2Wk5tK1R4ZUpTZW5xNGhRNFlFYlhQZmZmZlZ1K2IxZXVWME9uWFJSUmRwekpneHJYc3BBQUFBQUVESU1QTVRBTkFwN2QyN1Y4ODg4NHplZXVzdFZWZFh5K2Z6NmROUFA1VWtuWEhHR1pLa2tTTkhTcEtXTFZ2V29yNi8rZVliU2RMbzBhTWJiT04wT3V2OHFLbXBDWncwNy9WNlcvTktBQUFBQUlBUVkrWW5BS0RUS1M0dTFsTlBQYVhLeWtvTkdqUklEb2REbjMzMm1Rb0xDOVd0V3pjTkh6NWMwdUVROUpOUFB0R2FOV3MwZnZ4NDllN2R1OG0reThyS3RIYnRXa2xTdjM3OUdtejMyR09QY2RvN0FBQUFBSFJ3elB3RUFIUTZUenp4aElxTGkzWFNTU2ZwbGx0dVVVbEppUll2WGl4SitzMXZmaE00RGI1SGp4NGFObXlZZkQ2ZjNudnZ2V2Ixdld6Wk1uazhIa25TYTYrOXB1TGk0clo1Q1FBQUFBQkFteVA4QkFCMENpNlhLL0J4UVVHQlRqamhCRTJmUGwyUzlNb3JyOGpwZE9xNDQ0NnJ0MVQ5a2tzdWtjbGswb1lORy9UMTExODNPc2FCQXdlVW5aMHQ2ZkNTK1FNSER1aVJSeDVSZm41K2lOOEdBQUFBQU5BZUNEOEJBSjNDdW5YckFoLzM2ZE5ITTJiTWtOVnExWUlGQzdSbHl4WTVIQTdkY01NTk1wbE1kWjdyMDZkUDRQQ2hSWXNXYWR1MmJVSDdOd3hEcjc3NnFweE9wNFlQSDY2YmI3NVpWMTExbFlxTGl6VjM3bHd0WGJxMFRnQUxBQUFBQU9qNDJQTVRBTkFwUkVWRnlXcTFLaUVoUWJmZmZyc2NEb2ZlZSsrOXdHek9LVk9tcUVlUEhrR2ZuVGh4b3JadTNhcTh2RHc5L2ZUVG1qNTl1b1lPSFZxbnphSkZpN1JseXhiWjdYWmRjODAxa3FSeDQ4YXBTNWN1ZXUyMTEvVHV1Ky9xbzQ4K0NyVGZ1SEdqdW5UcG9waVlHRmtzRmxrc0ZubTlYcmxjTGptZFRwV1hsNnU4dkZ4RGhneFJZbUppRzMxVkFBQUFBQUNOTWZsOFBsKzRpd0JhYXZhTXQ5VWxPVlozMy8rYmNKY0NvQjJ0WDc5ZUNRa0pTazlQMTJ1dnZhYlZxMWRMa2k2KytHSk5tRENoMFdlTGk0djF5Q09QNk9EQmd6S2J6Um8vZnJ3dXZ2aGlTWWVEeitYTGwwdVNicnp4eG5wTDUwdExTN1Y0OFdLdFhyMWFicmU3MmZYMjZORkREei84Y0dBUFVnQUFBQUJBYUptT1hQNTNCR1orQWdBNmpXSERoa21TZHU3Y3FkMjdkMHVTeG80ZDIyVHdLVW5KeWNtYVBYdTJIbi84Y1puTlpnMGVQRmhtczFrdWwwdkp5Y215V3EwYU4yNWN2ZUJUa3BLU2tuVEREVGRvMHFSSnlzbkpVVzV1cnZMejgzWG8wQ0dWbDVlcnBxWkdYcTlYWHE5WHRiK25lTnBwcHhGOEFnQUFBRUFZTWZNVG5SSXpQd0c0WEM2dFdyVktaNTExVm91ZUt5a3BrZFBwckxkRVBqOC9YK25wNmZYMkRHME53ekFrU1NhVEtTVDlBUUFBQUFDQ1krWW5BQ0FpMmUzMkZnZWZrdFNsUzVlZzF6TXlNbzYycEFCbWV3SUFBQUJBeDhDL3pnQUFBQUFBQUFCRUpNSlBBQUFBQUFBQUFCR0o4Qk1BQUFBQUFBQkFSQ0w4QkFBQUFBQUFBQkNSQ0Q4QkFBQUFBQUFBUkNUQ1R3QUFBQUFBQUFBUmlmQVRBQUFBQUFBQVFFUWkvQVFBQUFBQUFBQVFrUWcvQVFBQUFBQUFBRVFrd2s4QUFBQUFBQUFBRVlud0V3QUFBQUFBQUVCRUl2d0VBQUFBQUFBQUVKRUlQd0VBQUFBQUFBQkVKTUpQQUFBQUFBQUFBQkdKOEJNQUFBQUFBQUJBUkNMOEJBQUFBQUFBQUJDUkNEOEJBQUFBQUFBQVJDVENUd0FBQUFBQUFBQVJpZkFUQUFBQUFBQUFRRVFpL0FRQUFBQUFBQUFRa1FnL0FRQUFBQUFBQUVRa3drOEFBQUFBQUFBQUVZbndFd0FBQUFBQUFFQkVJdndFQUFBQUFBQUFFSkVJUHdFQUFBQUFBQUJFSk1KUEFBQUFBQUFBQUJHSjhCTUFBQUFBQUFCQVJDTDhCQUFBQUFBQUFCQ1JDRDhCQUFBQUFBQUFSQ1RDVHdBQUFBQUFBQUFSaWZBVEFBQUFBQUFBUUVRaS9BUUFBQUFBQUFBUWtRZy9BUUFBQUFBQUFFUWt3azhBQUFBQUFBQUFFWW53RXdBQUFBQUFBRUJFSXZ3RUFBQUFBQUFBRUpFSVB3RUFBQUFBQUFCRUpHdTRDd0NPWlJYbFpTb3RLVlZsUllYY2JwY013d2gzU1dnRFpyTlpOcHRkc1hGeFN1cVNwTGo0aEhDWEJBQUFBQURBTVlId0V3Z0RwOU9wUGJ2eTVQVjZsWnlTb202cHFiTFo3VEtibVl3ZGlRekRrTnZsVW5sNW1mYm01OHRpS1ZEUDNuM2tjRGpDWFJvQUFBQUFBQkdOOEJOb1o1VVZGY3JMM2FIdWFXbEs2ZG90M09XZ0haak5aam1pb3VTSWlsTFhicWs2ZUtCSVAyLzlTWDM2OVZkc1hGeTR5d01BQUFBQUlHSXh6UXhvUjA2blUzbTVPOVM3WHorQ3oyTllTdGR1NnQydm4vSnlkOGpwZElhN0hBQUFBQUFBSWhiaEo5Q085dXpLVS9lME5NWEZ4WWU3RklSWlhGeTh1cWVsYWMrdXZIQ1hBZ0FBQUFCQXhDTDhCTnBKUlhtWnZGNHZNejRSa05LMW03eGVyeXJLeThKZENnQUFBQUFBRVlud0UyZ25wU1dsU2s1SkNYY1o2R0NTVTFKVVdsSWE3aklBQUFBQUFJaEloSjlBTzZtc3FGQjhmRUs0eTBBSEV4K2ZvTXFLaW5DWEFRQUFBQUJBUkNMOEJOcUoyKzJTelc0UGR4bm9ZR3gydTl4dVY3akxBQUFBQUFBZ0loRitBdTNFTUF5WnpmeVdRMTFtczFtR1lZUzdEQUFBQUFBQUloSkpEQUFBQUFBQUFJQ0lSUGdKQUFBQUFBQUFJQ0lSZmdJQUFBQUFBQUNJU0lTZkFBQUFBQUFBQUNJUzRTY0FBQUFBQUFDQWlFVDRpVTdMNS9PRnV3UUFBQUFBQUFCMFlJU2Y2TFM4SGlQY0pRQUFBQUFBQUtBREkveEVwK1h4ZU1OZEFnQUFBQUFBQURvd3drOTBXalUxYmptZG5uQ1gwZTdLeTh0VlUxTWpqOGR6MUV2L2ZUNmYzRzYzcXFxcVpCaXRtMG43d0FNUDZMNzc3bE5lWHQ1UjFYSTBxcXFxOVAzMzM3ZnEyZDI3ZDJ2ZHVuVWhyZ2poNXZQNXRIdjNiaFVWRllXN2xEYmhkRHFWbloydDdPeHN1Vnl1Y0pjREFBQUFBQjJXTmR3RkFLM2w4MGxiZnR5cjRTTjZoN3VVZHZYNzMvKytUZnI5ODUvL3JPN2R1d2U5dDMzN2RoMTMzSEZCNyszYXRVczFOVFVOOXV2MWVwV2RuYTB4WThiSWJHN2Q5MXQ4UHA4cUt5dFZWbGFtMHRKU0hUeDRVSVdGaGRxM2I1L3k4dkswZCs5ZStYdyszWEhISFRycHBKTWFyZVhRb1VQYXMyZVB0bS9mcnB5Y0hHM2Z2bDFkdW5UUlUwODlKWWZESVVtYU9uV3FLaW9xZ3ZieDhzc3ZLelkydGxYdmdhTlRVbEtpWjU5OVZoYUxSWGZkZFpkTUpsT0RiVjk5OVZXdFhMbFNZOGFNMGRWWFg5M2lzYlp0MjZhbFM1ZnFuSFBPMFpBaFF4b2RTNUtlZmZaWjdkeTVVdzg4OElEaTR1SmFQRjVMT1oxT3ZmSEdHNUtrMDA0N3JjM0hBd0FBQUlET2l2QVRuWmJkWWRYbi85NmtZU2YxYWpLWWlDVHg4ZkZ5T0J5eTJXd3ltODBOdm50RlJZVktTMHRsczlrYUREVjlQcDg4SG8rY1RtZlFZTkx0ZG12Um9rWDY3TFBQTkgzNmRJMGVQYnBlRzZ2Vld1Zm5JMzM4OGNkNisrMjN0V0xGQ3MyWU1VTmR1M2F0MStidmYvKzdjbk56NWZQNTVQVjY1WEs1NUhRNlZWMWRyYXFxS2xWVlZUVTV5OVZrTXVuOTk5L1hpU2VlS0l2RkVyVE45ZGRmTDYvM3Y5c2xSRVZGcVgvLy91clZxNWNLQ2dyVXAwOGZTWkxOWnBNa25Ybm1tWUcyYTlhc1VYVjF0YUtpb2hxdEEyMG5MaTVPTzNic1VFcEtTcE8vNTRjTkc2YVZLMWNxSnllbnhlR256K2ZUMy8vK2QyM2Z2bDJEQncvVzBLRkRtM3pHTUF3ZFBIZ3dFS0MzTmYrdlVhbis3ejNETUhUUFBmYzB1Njk3NzcyM1RxQi80TUFCelo0OSsraUxQTUtqano2cUhqMTZoTHhmQUFBQUFHZ000U2M2clpTVU9PM05MOVgzMytZcWEyVC9jSmZUYmw1ODhjVm10WHZvb1lkVVdscXE4ZVBINjdlLy9XMnJ4aktaVE5xN2Q2K2t3ek1lZS9ic0dRZ0kvZnloYWJBd0tpOHZUKys5OTU0a3llRndxRXVYTGtISHljek0xRC8vK2M5Ni9VWkZSU2s2T2xySnljbmF2WHUzSk9uc3M4OVdXbHFhRWhNVGxaQ1FvTVRFeE1DUGhrSlBQNGZEb2FxcUt0MTExMTNLeU1oUWNuSnkwSFkrbjA4V2kwVTMzM3h6NE5xMmJkdFVYVjNkNUJob08vN0FyM2J3SjBsLy9ldGY1WEE0NmdUNDFkWFZrcVNpb2lLOThNSUxkUUpDcDlNcHQ5dXRHVE5tQlAxMXUyelpNbTNmdmwzSnlja3FMaTdXUC83eEQwbUhmNDJQR1ROR1NVbEo5Wjd4aDU0TmZSTWcxR3EvNjVHL0pzMW1zL2J2Mzkvc2JUR09mTDUyZ0JzZEhYMFVWUjdtLzIrUmtKQncxSDBCQUFBQVFFc1JmcUxUaW82eGE4UXYrdWo5OTc1VGVzOWtwV2ZVRHlTT1ZXdldyTkdQUC82b2hJUUVYWGpoaGEzdXgycTE2cmJiYnRQZGQ5K3RvcUlpelpzM1Q0OCsrbWlkMlk4TnpjQ3JyS3pVTTg4OEk3ZmJyZTdkdSt2V1cyOXRNRGdjTm15WS92U25QOG5oY0NncUtrcFJVVkgxWnRCTm1qUkprblRKSlplb1c3ZHVyWDRmU1JvMGFGREpVYnk5QUFBZ0FFbEVRVlM5QUswMmo4Y1RrdEFIN1dQdDJyV04zbCs5ZW5YUTZ6NmZyOTZ2Mzl6Y1hDMWV2RmlTVkZ4Y3JJOC8vamh3YjhTSUVVR0RUK20vQVdKN3pVS3ZQVTZ3V2R0V3ExVnV0MXZ6NTg5dnNJOXAwNmFwdXJxNlhtQmIrL1BubjMvK3FPcDB1OTJhT25XcUpMWGJyRmdBQUFBQXFJM3dFNTNheEN0SC9qLzI3ank4eVNydi8vZ25TWnNXdWxqVzBwYXRaZDlVQktsc2dpS0NxQ2dJbytLQ0NDZ2pLaU9pd3NqZzRJempvNE9vZy9NYk45QlJVQm5SRVZGQmRsU1VIV1JUTnFWVW9MUjBvVTFwcy8vKzZKVk1ROU9WMHREMC9ib3VyNGZjeTdsUGNpZWRKNStjYzc1S1A1V3JCVzl1MFAwUFhLMzRCUDhqQyt1U3dzSkN2Zi8rKzVLazBhTkhxMzc5K3VmVlhrUkVoS1pNbWFKbm5ubEdwMDZkMGp2dnZLUGYvLzczWlo1anRWcjEwa3N2S1MwdFRmWHExZE8wYWRQS1hBZlJhRFNxWmNzTHYzWnJSVWJsT1J3T0ZSUVVLQzR1N29MM0IrWEx6czZXd1dCUVpHU2t6LzF6dVZ5eVdxMHltVXlhTjIrZXdzUERaVEtaU2cwZjE2OWZyK1RrWk5XclYwOHVsMHRuejU0dEVScWVQbjFhcjd6eWlzTER3L1duUC8xSlRaczJsU1I5OE1FSFdyMTZ0VWFQSG4zaG5tZzFxOHo2dXVjZVc5VzFlY3ZEcUdrQUFBQUFnVUQ0aVZvdDFHelMvUThNMElJM04raTFWMVpwNUtpZTZ0RXJzVTZ0QVhxdUR6LzhVS2RQbjVaVU5LS3lPaVFsSlduNDhPSDY3My8vcTU5Ly9sa1dpNlhNTVBPenp6N1R6ei8vTEtQUnFFY2ZmVlFKQ1FuVjBvL3FNbjM2ZE85NnB6YWJUV2ZQbnRVNzc3d2prOG1rL2Z2M3krbDBxbm56NW43UDNiRmpoOXEzYnkrNzNTNkR3VkRxU0VCVWorWExsMnZWcWxVKzI5TFMwalIrL0hoSjB2ang0OVd2WHo5SjBrOC8vYVJQUC8xVUR6MzBrTThTQ3phYlRlKy8vNzZXTEZtaXlaTW5xMU9uVGlYZXYrbnA2WHJwcFpkVVdGaW9KNTU0d2h0OHBxV2xhZTNhdFVwT1R2WUp4R2ZObXVWZGlxRzRjZVBHK1R5T2pJelV2SG56enVNVktKS2JtNnVaTTJmS2JEYVhDSGxuekpnaHQ5c3RsOHNsbTgybTU1NTdybEovQThzNzF1MTJxNkNnUUdGaFlSVUtNRjB1bHdvS0NpZ01CZ0FBQU9DaVFQaUpXaS82a25xYVBHV3dQdjVvc3haL3NGbmZiamlnYXdkM1VjZk84UW9McTF0djhaMDdkNVlJaXFTaThPTFFvVU5xMzc1OWxkdSs5ZFpiVlZCUW9OLzk3bmZsRnYzeHJESGFxRkVqWFhiWlplVzI3WEE0VkZoWTZBMVhLanZ5ek9WeXllbDB5bXExcWw2OWV1VUdOUG41K2Q3ekhBNkhkMjFFcTlXcVJZc1dTU3FhNGx5Y1o5VGhuRGx6dk52dXZ2dHVEUnMyckZKOUxjMlJ3NGQwNU5EQmFtbnJZdE9tWFh1MWFkdXVTdWZHeE1Rb0tTbEpvYUdoM25EYWJEWXJNVEZSVnF2VloyVHpzbVhMZFBqd1lTMWV2TmhudmRiRGh3L0w1WExKYkRhcmJkdTJKYTdoY3JuMHlpdXZLRDA5WGUzYXRkUE9uVHUxYytkT1NVV0JxdFBwbE12bDhxNzlPWHo0Y08reUNUZmZmTE1rYWRldVhVcE5UZlUrOXZUSGJEYVgreHc5Z2Vta1NaT1VuSnpzOXhpMzI2Mjh2RHkvKzlMUzBrb2NXNTNoWjA1T2pxWk9uVnJoOWp6S21uSVBBQUFBQURXbGJpVkRDRnFoWnBQRzNOdEh5YjNiYU5sbk83WHczWTBLQ1RHcWRWSVR4VFNJVUZSVXVFSkNMc3hVem9xNjBFV08wOVBUOWE5Ly9Vc0dnMEZHbzlHbnF2bDc3NzJubFN0WGF0eTRjYnJ1dXV1cTFINW9hS2p1dmZmZUNoMXJNQmgwKysyM1Y3anRJMGVPYVBiczJSVTZkc3FVS1dYdW56Tm5qdUxqNDhzOFp0NjhlWDdYL0h6cnJiZVVtcHFxdUxnNDllblR4MmRmcjE2OVNvejBTMHFxdmtKYlJ3NGQxS29WWDVWL1lDMVYxZkJ6MkxCaFBnSHp1SEhqMUxCaFEwMmZQcjNFc1hmZGRaZis5S2MvYWN1V0xicisrdXU5OTJmNzl1MlNwTUdEQi91OTcwYWpVUTgrK0tEMjd0MnJOV3ZXNk5DaFF5V08yYkpsaS9mZk45OThzemNNSHpseXBLU2k5VUZUVTFPOWo2V2k4TE82Q2lCRlIwZnJ0ZGRlOHhaMit1aWpqN3cvZEN4WXNNQm41R2Z4OVdyZmZ2dnRVdHUwMld3VnVyYkJZRkNEQmcwVUdocGFvUjhtUFAwQUFBQUFnSXNCNFNlQ1NwdDJzWm95YmFoT0hNL1czdDJwT25Jb1hiOGNUdGVabkxOeU9sMEI3ZHM5OTNXNFlHMWJMQmE5K09LTHNsZ3NHakZpaE5hdVhhc3paODU0OXpkdTNGaHV0MXNMRml4UWJtNnVUMEJUR3F2VnFpbFRwbmluMlpZV2VuaEdvNzN3d2d2bEJqMnpaOC8yTzEzZWJEYXJWYXRXM3BHZi9rWnU3dDI3VjFKUlpmaHpSOU5aclZiWmJEWTVISTR5Q3htVjU5NTc3MVZhV3ByR2poMWJvZyszM1hhYmV2ZnU3VFA2TGpFeHNjclhPdGYxTjl5bzYyKzRzZHJhcTB0T25EaWhCZzBhS0NFaFFjT0hEMWQ4Zkx4M3FRVzMyNjN0MjdjckpDUkUvZnYzbDFSVWhDY3ZMMCtSa1pIZTkxS3JWcTNVcWxVcnJWbXpSdlhxMWZNVytoazNicHo2OXUyckNSTW02TzIzMzliR2pSc3JIQUpLMWJkK3BzRmc4SmxHL3ZQUFAvdnM4L3pvY2U1bmNPUEdqZWQ5N1ppWUdNMmRPL2U4MndFQUFBQ0FRQ0Q4Uk5BeEdLU0U1ZzJVMFB6aUtuNjBlMmZaRmFtcnltS3g2UG5ubjllSkV5ZDB4UlZYYU5Tb1VWcTdkcTNQTVRmZWVLTmNMcGMrL1BCRExWbXlSR2ZQbnRYZGQ5OWRacnR1dDF2NStmbXkyV3dLQ1FtUjBXajBPejAyS2lwS1V0RW9NbitqdlZ3dWx6Y3dMQzJZVEV4TTFQUFBQMTltZnp6VjNpZFBubHpsYXUvbE1abE1ldXFwcDJRMm0vMU9IUzV2UkNrQzQrbW5uNjdRY1k4ODhvalA0NWt6WjZwTm16YVZ2bDVwbjRXYVlyRlk5TnR2djNrZnU5MXVaV1ZscVZHalJpV09yVWkxZHdBQUFBQUlab1NmUUMyV2xaV2xGMTU0UWFtcHFXcmJ0cTBlZWVTUlVrT1ptMisrV1hhN1hVdVdMTkZYWDMybHdzSkNqUjgvdnRUanc4UER2VlhqejBkR1JvWjNxdnI1ak1xc1RwNHAwMDZuMDF2MDZQWFhYOWZTcFV2MTJXZWZsWHYrOWRkZnIvdnV1KzhDOXhMbDJiTm5qMXEwYUtIbXpadDdxNzFYbE4xdTk3c2VwOXZ0bHQxdTE2ZWZmdXJkZHV6WU1YMzY2YWM2ZHV5WXBQK050QXlVZmZ2MmVkZXBsWW9DemoxNzltakdqQm5lUWswWGdtZjBlUEZyK3pOcTFDZ0tnUUVBQUFDNGFCQitBclhVa1NOSE5IZnVYR1ZuWnlzeE1WSFRwMDlYV0ZoWW1lZU1IRGxTaFlXRit1S0xMN1IyN1ZvNUhBNDkrT0NETlJia1ZOY1U0UE5WV0Zqb1hTUFI0WERJYXJYSzdYWXJNVEZSUFhyMDBQYnQyeFVmSDY4ZVBYcjRuUGZ0dDk4cUp5ZEhsMTU2YVlCNkRxbG81T1BzMmJOMTlPaFJQZlBNTS9yTFgvN2lzMy81OHVYYXYzKy9CZzRjV09JZWxzZnpubGkyYkpsM1cycHFhb24xWHNzTEFFdHpialg0NGw1Ly9YVzkvdnJyUHR2OGpkejg1cHR2ZkI3bjVlVXBKeWRITDc3NG9tYk9uSG5CZ2tlRHdhQk5temJKNFhDVWVkd2RkOXh4UWE0UEFBQUFBRlZCK0FuVVFxdFhyOWI3Nzc4dnU5MnVUcDA2YWRxMGFUNUZUc295WnN3WUZSUVVhTTJhTmZybW0yL2tkcnMxYWRLa1VnUFF5bGFPcm93WFgzeFJ4NDRkcTlRYWlzODk5MXlaSS94Y0xwZXNWcXVHRFJ1bW0yNjZ5ZTh4cjd6eWl0OVJxRmRlZWFVdXYveHlUWnc0VVhhN1hYZmVlYWQzbjlWcTFZb1ZLeFFhR3FyT25UdFhxSytvUHFtcHFkcTBhWk9rb3ZBelB6OWZsMTU2cVM2NTVKSVN4Mjdac2tWSGp4NVYwNlpOS3gxK09od09SVVpHYXQ2OGVaTDhyL2xabktjQy9OR2pSMzBlZTdoY3Ztc05SMGRIbDdobWJtNnVKS2xldlhybGpvNU9UMC9YVHovOXBLWk5teW85UFYyUzlQdmYvMTV6NXN6Um9VT0g5STkvL0VNelpzeW80TE90dkpDUUVEa2NEcitoN0l3Wk01U1dscWJ3OFBBTGRuMEFBQUFBcUN6Q1Q2QVdPWG55cE41Nzd6MzkrT09Qa3FUKy9mdHI0c1NKbGE0b2ZmLzk5eXMzTjFkYnQyN1Z0OTkrcXdZTkd2Z2RyWldUazZPSEhucElvYUdoWmE3N1daYXlSc2dWRmhicXpKa3pDZzBOVlhoNGVJVUNVSnZOVnVaeG5tbnN4YXZkVjBab2FLaTZkdTJxSFR0MjZNaVJJOTQxSWJkdTNTcTczYTcrL2ZzVDd0U2daY3VXYWNPR0Rjck16UFJ1aTQ2TzFsTlBQYVg0K0hoOTl0bG5Ta2xKVWYzNjlXVXdHT1J3T0x4QlpGWldWcW5WenExV3E2eFdxNlpPbmVxejNXYXplZGV4TFlzbjFQenFxNjk4dHAvNytOejM0YXV2dmxxaUxjOW8wTEZqeHlvNU9ibk02NjVldlZwdXQxdTllL2ZXMHFWTEpSVVZESHY0NFljMWMrWk0vZnJycno2VjZjc0tRZ3NMQzh1OGxqOFYrZnhYVjRWN0FBQUFBS2dPZkVNQmFwSGp4NDlyejU0OU1wbE11dXV1dXpSMDZOQXF0V013R1BUd3d3L3J1ZWVlVTBGQmdhNi8vdnBTai9WVVgvZFVmSzlzK0hudXlMZmlaczJhVmVGMlBBV1BacytlWGUwRmo5TFMwaFFTRXFMR2pSdExrZ1lPSEtnZE8zWm8xYXBWM3ZCenhZb1ZrcVRycnJ1dVdxK05za1ZIUnlzek0xT05HalhTalRmZXFQZmVlMC8xNjlmM0ZwOUtUMC9YcmwyNy9KNWIydmJTT0J3T09SeU9DcTFONjVuNjdSa0I2UmtWV254RTVMaHg0MlMxV2l2Vmg3SmtaMmRyL2ZyMUNna0pVZCsrZmIzaHAxVDBPbzBiTjA0NU9UbnEyN2V2RmkxYUpLbm92VjNUTHVSb2NRQUFBQUNvTE1KUG9CYnAyYk9ueG84ZnI5YXRXeXN4TWZHODJnb05EZldPZXZNM0ZWZVNZbUppenJ2b1VmR0NSeGVMYmR1MjZjU0pFMHBKU2RHaFE0ZDA1c3daUGZMSUk5N3dzM3YzN21yU3BJazJidHlvRVNORzZKZGZmdEV2di95aWJ0MjZxVjI3ZGdIdWZkM1NxMWN2RlJZV2F0Q2dRUW9KQ2RGNzc3M25zMy9zMkxFYVAzNjhUQ2FUTWpJeU5HUEdERVZIUit1NTU1N3pMZ1dSazVPamFkT21xV25UcG5ydXVlZGtNQmk4eXlNVWw1ZVhKNmtvVUMyK051ZkdqUnRMVEhjdmI5MUxxV2dOejdMQy84cGF2SGl4N0hhNyt2VHA0M2Rkeis3ZHU1ZllWdDNWM2l2eWZKeE9KNk0vQVFBQUFGdzArSFlDMURMWFhITk50YlZWV3VnWlRMS3pzL1hXVzIvcDFLbFR5czdPbGlUdmVvNlMxTGh4WTExMjJXV0tpNHZ6YmpPWlRCb3hZb1RlZlBOTnpaczNUMmxwYVRJYWpkN1JwNmc1OWVyVjA1QWhRMHJkWDd6STE4Y2ZmeXluMDZteFk4ZjZySUc3ZXZWcU9aMU9EUjA2MURzaTBXZzBsbGduOTh5Wk01S2twazJicW1mUG5wS0twckVuSkNUb3Nzc3UwNDgvL3Fqang0OUxrdnIwNmFNdVhicVUycStmZnZwSkN4WXNVTy9ldlRWeTVNaEtQdXVTOXUvZnI4MmJOOHRvTkdyNDhPSG4zVjVWZVVKZmY5UHBUNTgrTGFsb09uMWtaR1NOOWdzQUFBQUFTa1A0Q1NDb1JVZEhhOCtlUFQ1ckw0NGNPVkx0MjdkWDI3WnRWYjkrZmIvbkRSZ3dRT3ZYcjlmQmd3Y2xTYU5IajFhclZxMXFwTStvdkNOSGptanIxcTJTcEMrKytFSm56cHpSVlZkZHBaeWNISzFjdVZKTm16WlZuejU5eW16REUyeTJiOTllbzBlUGxsUVVmclp1M1ZxalI0L1dtVE5udk1lVXRWU0VKRFZ2M2x3NU9UbjYvdnZ2TldMRWlQT2VCdDZ4WTBkMTZ0UkpMVnEwVUd4c3JPeDIrM20xVnhVdWw4djdPU3ByT3IzRllpSDhCQUFBQUhEUklQd0VnbEJaUllZcUl6YzNWMkZoWVZVdWRsUmR6dWY1bUV3bVRaNDhXWW1KaWZyTFgvNmlyS3dzM1hMTExlV3U2N2hwMHladk5XMUordTIzMzVTUmtWSHQ2NDJpZXJScDAwWlBQdm1rVnE5ZXJWMjdkdW53NGNQNitPT1BGUk1USTd2ZHJudnV1YWZjcWRpZVlMTlpzMmJuM1orb3FDaDE2OVpOTzNmdTFFOC8vYVRPblR1WGVteFpVOU05akVhakprNmNXR3BZZno0cXVrYW4wV2lzVUY4QkFBQUE0R0pDK0FrRUljKzZmRld0ZU80eGFkS2s2dWhPbFRtZFR1WG01bXJ6NXMzZWJWVUpZSys2NmlwSi93dFJTd3RUclZhcnRtelpvdVhMbCt2bzBhTXltVXdhTkdpUXRtM2JwaDkrK0VHYk5tMVN0MjdkMUxOblQzWHIxazJ4c2JGVmVGYTRVRHAxNnFST25Ub3BNek5UaXhZdDBzNmRPMld4V0NSSkd6WnNVRlJVVkptamR3OGRPaVJKbFJyaDYzUTZsWldWNWIzT2wxOStxZXpzYk9YazVPallzV09TaW9MMHNzTFBpbXJRb0lIMzMrWDlJRkNadFVZcFVBUUFBQUFnbUJGK0FrSElzeTVmUllxeWxLVkZpeFl5bTgxVnJ2UXVTWGE3WFljUEg1WlVGTWdZamNZS25YZnExQ2s5K2VTVFB0Tjc2OWV2cjBzdXVhVFNmZkR3aE1IbmhzTGJ0Mi9YMnJWcnRYZnZYdG50ZGhrTUJsMTU1Wlc2L2ZiYkZSOGZyOS85N25kYXZIaXgxcTlmcjkyN2QydjM3dDJTcExpNE9EMzMzSE1LRHcrdmNwOVFjWjZSdUdXOWh6SXpNN1ZxMVNyOStPT1BrcVFycjd4U0J3NGMwTFp0MjdSdDJ6WjE3ZHBWdzRjUEwxRzRLak16VTBlT0hGRjRlTGc2ZHV6bzNkNjllM2R2R09wNUwyN1pza1dmZi82NWNuTnpaYkZZZklMSXp6Ly9YTTJhTlZOY1hKejY5ZXVuZGV2V2FkZXVYZFVlTUJhL3ByL1BsV2QvOGNKTnBUbjMvUFA5dTFGY1JrWkd0YlVGQUFBQUFGVkIrQWtFSVU5SWM3N3JBcjd3d2d2bjNaZmkxZDd0ZHJ0UGdacXl4TWJHNnFxcnJ0SzMzMzRyZzhHZ3BLUWszWG5ubmVWT1Z5OUxZV0docEtJUm5zV0wzYlJzMlZMNzkrK1gyV3pXTmRkY284R0RCeXNoSWNHN1B5b3FTaE1tVE5DdHQ5NnFkZXZXYWVQR2pVcFBUOWZRb1VNSlBtdkFoeDkrNkRPU3NtSERodDU5MmRuWk9uYnNtSDc1NVJjZE9IQkFCdzhlbE52dFZzT0dEWFhYWFhmcGlpdXVrTlZxMVpkZmZxa1ZLMVpvNzk2OTJydDNyenAxNnFRNzdyaERMVnUybEZRVVdycmRidlh0MjlkbmV2eWpqejRxaThXaVJ4NTV4THVXWld4c3JJNGZQNjZvcUNoZGNjVVZhdFdxbFpvM2I2N216WnVyY2VQR1BpSG55Wk1udFdYTEZoMDhlRkFkT25Tb3R0ZWtlRURwY0Roa05wdDk5bnMrKzJWTjRUOTE2cFRjYm5lSjZ1eVZyUUIvTHB2TnBoZGZmRkU1T1RuZUltUG44N2tGQUFBQWdQTkIrQWtFb1QvKzhZOXl1OTNWc25iaCtUS1pUR3JjdUxHa3lvV2ZVbEZob2tHREJxbDU4K2JWc3RiaHRHblRKS2xFVzAyYU5OR2YvL3hueGNmSGx4blNORzdjV0tOSGo5Ym8wYU4xOU9oUm53cnh1SEJpWTJPMWN1VktTVVh2cCtMRmhuYnUzS24zMzMvZit6Z3BLVW45K3ZWVC8vNzl2WUZlV0ZpWVJvNGNxUUVEQm1qaHdvWGF0V3VYTWpNekZSTVQ0ejJ2WjgrZU9uUG1qRzY1NVpZUzE0K01qRlM3ZHUxMDZ0UXAzWHp6eldyWnNxVWVlK3d4ZGV2V3JkelJuTjI3ZDFkQ1FvTDNNMUJkaXYrd1liUFpmTUpQbDh2bEhmbjUvUFBQbDlyR1F3ODlwSUtDQWprY0RwL1BaWDUrL25uMXpXdzJLeTR1VGtlT0hQRnVHemh3NEhtMUNRQUFBQUJWWlhCWFYyVVVvQVk5TWVWREpiVnRxdDgvTWlqUVhhbXczVHQzNk5MdVZ3UzZHN2dJOGQ0b1cyWm1wcjcrK212Rng4ZnIwa3N2OVJuNW1aK2ZyNDgrK2tnZE9uUlFwMDZkMUtoUm8zTGIyN1JwazlxMGFWT3JpMWRaclZidDJMRkRrdFNqUncrZjhOUHRkbXZUcGsyU3BONjllNWZheHRHalIrVjBPdFc2ZFd1WlRDYnY5dXpzYk84NnUwT0hEcTFTL3c0ZE9xU0RCdzhxTmpaV2lZbUpGYm92QUFBQUFGQVZobkpHcFJCK29sWWkvRVF3NGIwQkFBQUFBRURWbEJkK1ZxenlDQUFBQUFBQUFBRFVNb1NmUUEweEdvMXl1VnlCN2dZdU12NHFkUU1BQUFBQWdPckJOMjZnaG9TR21tVzMyUUxkRFZ4azdEYWJRa1BONVI4SUFBQUFBQUFxamZBVHFDRVJrWkhLeThzTmREZHdrY25MeTFWRVpHU2d1d0VBQUFBQVFGQWkvQVJxU0V5REdHVmxaZ2E2RzdqSVpKM09WRXlEbUVCM0F3QUFBQUNBb0VUNENkU1F5S2hvbVV3bVpaN09DSFJYY0pISVBKMGhVNGhKa1ZIUmdlNEtBQUFBQUFCQmlmQVRxRUhOVzdiU3FaTW5aYkhrQmJvckNEQkxYcDVPblR5cDVpMWJCYm9yQUFBQUFBQUVMY0pQb0FhRmhZV3BWV0tTanYzNkt5TkE2N0RNMHhrNmR2Ulh0VXBNVWxoWVdLQzdBd0FBQUFCQTBBb0pkQWVBdWlZaU1sSnQybmZRYjhkU2xIbjZ0Qm8yYXFTb3FHaUZtczB5R3ZrOUloaTVYQzdaYlRibDVlVXFLek5USnBOSmJkcDNJUGdFQUFBQUFPQUNJL3dFQWlBc0xFeHQycldYSlM5WE9kazV5c3c0TGJ2ZEpwZkxGZWl1NFFJd0dvMEtEVFVySWpKUzhRa0pyUEVKQUFBQUFFQU5JZndFQWlneUtwb2dEQUFBQUFBQTRBSmhqaTBBQUFBQUFBQ0FvRVQ0Q1FBQUFBQUFBQ0FvRVg0Q0FBQUFBQUFBQ0VxRW53QUFBQUFBQUFDQ0V1RW5BQUFBQUFBQWdLQkUrQWtBQUFBQUFBQWdLQkYrQWdBQUFBQUFBQWhLaEo4QUFBQUFBQUFBZ2hMaEp3QUFBQUFBQUlDZ1JQZ0pBQUFBQUFBQUlDZ1JmZ0lBQUFBQUFBQUlTb1NmQUFBQUFBQUFBSUlTNFNjQUFBQUFBQUNBb0VUNENRQUFBQUFBQUNBb0VYNENBQUFBQUFBQUNFcUVud0FBQUFBQUFBQ0NFdUVuQUFBQUFBQUFnS0JFK0FrQUFBQUFBQUFnS0JGK0FnQUFBQUFBQUFoS2hKOEFBQUFBQUFBQWdoTGhKd0FBQUFBQUFJQ2dSUGdKQUFBQUFBQUFJQ2dSZmdJQUFBQUFBQUFJU29TZkFBQUFBQUFBQUlJUzRTY0FBQUFBQUFDQW9FVDRDUUFBQUFBQUFDQW9FWDRDQUFBQUFBQUFDRXFFbndBQUFBQUFBQUNDRXVFbkFBQUFBQUFBZ0tBVUV1Z09BSFdaSlM5WE9kazV5cmRZWkxmYjVISzVBdDJsaTRMUmFGUm9xRmtSa1pHS2FSQ2p5S2pvUUhjSkFBQUFBQURVUW9TZlFBQllyVmI5ZGl4RlRxZFREUnMxVXBPbVRSVnFOc3RvWkRDMkpMbGNMdGx0TnVYbDVlckU4ZU15bWRMVXZHVXJoWVdGQmJwckFBQUFBQUNnRmlIOEJHcFl2c1dpbEY5L1VXeGNuQm8xYmhMbzdseVVqRWFqd3NMREZSWWVyc1pObWlyemRJYU9IRHlnVm9sSmlvaU1ESFQzQUFBQUFBQkFMY0V3TTZBR1dhMVdwZno2aTFvbUpoSjhWa0tqeGszVU1qRlJLYi8rSXF2Vkd1anVBQUFBQUFDQVdvTHdFNmhCdngxTFVXeGNuQ0lqb3dMZGxWb25NakpLc1hGeCt1MVlTcUM3QWdBQUFBQUFhZ25DVDZDR1dQSnk1WFE2R2ZGNUhobzFiaUtuMHlsTFhtNmd1d0lBQUFBQUFHb0J3aytnaHVSazU2aGhvMGFCN2thdDE3QlJJK1ZrNXdTNkd3QUFBQUFBb0JZZy9BUnFTTDdGb3FpbzZFQjNvOWFMaW9wV3ZzVVM2RzRBQUFBQUFJQmFnUEFUcUNGMnUwMmhabk9ndTFIcmhack5zdHR0Z2U0R0FBQUFBQUNvQlFnL2dScmljcmxrTlBLUk8xOUdvMUV1bHl2UTNRQUFBQUFBQUxVQVNRd0FBQUFBQUFDQW9FVDRDUUFBQUFBQUFDQW9FWDRDQUFBQUFBQUFDRXFFbndBQUFBQUFBQUNDRXVFbkFBQUFBQUFBZ0tCRStJbGF5K1Z5QjdvTEFBQUFBQUFBdUlnUmZxTFdzbGtkZ2U0Q0FBQUFBQUFBTG1JaGdlNEFVRldGaGJaQWR5R2dDZ3NMOWQ1Nzc4bGdNR2pDaEFreUdBeUI3aElBQUFBQUFNQkZoZkFUdFZaTzlsbFpyUTZGaGRYTnQ3SFJhTlQ2OWVzVkZoYW1pUk1ubHRpL2VQRml1Vnl1Y3RzSkR3L1hpQkVqcXR5UEZTdFdLQ29xU2wyNmRGRk1URXlWMndFQUFBQUFBS2h1ZFRNMVFsQnd1ZHo2ZWY4SlhkYTlaYUM3RWhBaElTRSsvL2RjWDMvOXRRb0xDOHR0cDJIRGh1Y1Zmbjc0NFlleTIrMmFOV3NXNFNjQUFBQUFBTGlvRUg2aTFvcUtEdGZhVmZ0MDZlVXQ2dVNVYjZPeGFNbmUwcDY3Mld5VzBXalUyMisvWFdvYlk4YU1VV2hvYUlXdXQzanhZaVVuSjZ0MTY5WSsyME5EUTJXMzI5V3dZY09LZFJ3QUFBQUFBS0NHVVBBSXRWYjdEbkU2Y1R4SDI3ZjhHdWl1WEpSTUpsT0Zqdk9FcUdYSnlzclMwcVZMOWZUVFR5czFOZFh2K1JFUkVaWHZKQUFBQUFBQXdBWEV5RS9VV2cwYlJhaDdqMWI2ZE1rMnhUZHZxUGlFNEo5eXZXclZLbjMrK2VjS0NRbnhobzVuejU3VjFLbFQ1WEE0MUtWTEZ6MzQ0SU9TSktmVFdhRTJLN0l1NlBmZmZ5OUo2dCsvdjFxMGFPR3p6OU9QMHFiZkF3QUFBQUFBQkFwcEJXcTEwWGNrSy8xVXJoYTh1VUgzUDNDMTRoTWFCTHBMRjVUZGJwZkZZbEZvYUtnM2RIUzczY3JQejVmRDRaRFZhdlU1dHFDZ1FHUEdqQ216VFlmRFVlWit0OXV0Tld2V3lHQXc2SlpiYmluMU9IOGpTTjF1dDdkZjllclZxL0JvVkFBQUFBQUFnT3BBK0lsYUxkUnMwdjBQRE5DQ056Zm90VmRXYWVTb251clJLekZvMXdBZE5teVloZzBiNW4wOFpzd1lSVVJFNkkwMzNpaHhiSEp5Y29XcnZaZGwwNlpOT25YcWxDVHA4Y2NmTC9XNHNXUEhsdG5PbkRsekZCOGZYMjUvQUFBQUFBQUFxZ3ZoSjJxOTZFdnFhZktVd2ZyNG84MWEvTUZtZmJ2aGdLNGQzRVVkTzhjckxLenV2c1VmZU9DQjgyN0RaclBwbzQ4K2tpUzFiOTllWnJPNXhERS8vZlNUbkU2bnVuVHBVaUowZHJsYzNwR2ZGUzJzQkFBQUFBQUFVRjNxYmpLRW9CSnFObW5NdlgyVTNMdU5sbjIyVXd2ZjNhaVFFS05hSnpWUlRJTUlSVVdGS3lRa3NQVzltaldydVdzOThjUVRGUnIxNldFd0dQVDN2Lys5UkhqNW4vLzhSeGtaR2VyU3BZdWVmdnBwditkT21EQkJaOCtlMVl3Wk15cFVQQWtBQUFBQUFLQ21FSDRpcUxScEY2c3AwNGJxeFBGczdkMmRxaU9IMHZYTDRYU2R5VGtycDdQaVllQ0ZjTTk5SFM1bys0V0ZoY3JPemxaY1hKd3lNek5WV0ZoWTRYUER3c0pLQko4N2QrN1U4dVhMWlRhYk5XSENoRkxQdGR2dE1ocU5CSjhBQUFBQUFPQ2lRL2lKb0dNd1NBbk5HeWloK2NWVi9HajN6aDBYcEYyNzNhNTMzMzFYR3pkdTFKQWhRelJxMUNodjVmWDMzMysvM0NKRFk4YU1LYlZTZTd0MjdkU3paMC9GeHNiNjNXKzFXbVczMjFXL2Z2M3pleElBQUFBQUFBQVhBT0VuVU1zVUZoWnE3OTY5MnJadG02U2lBSExseXBXS2k0dFRVbEtTSlBrTlBBOGZQcXpNekV3bEpDU29lZlBtUHZ2T0hmWHBkcnZWcGswYnpaZ3hvOVJnVkpLeXNySWtTWkdSa1dYMjJlVnl5VzYzeTJxMUtqbzZ1dnduQ1FBQUFBQUFVQTBJUDRGYVpOR2lSZnJxcTYva2RydTkyOHhtczZaT25hcExMNzIwekhOLy9QRkhmZkxKSityWHI1OGVldWloTW8rMVdxMmFOR2xTaGZ1Vm5wNnVNV1BHVk9qWUR6NzRvTUx0QWdBQUFBQUFuQS9DVDZBV2FkMjZ0ZHh1dCtMajQzWHR0ZGRxNGNLRk1wdk41UWFmVXRIMGVLbG9LbnQ1REFhRFdyUm9vYkN3TUlXRWhKUTYrdlBZc1dQS3pjMlZWRFQ2czNYcjFuNlBjenFkY2pnY2xWcUhGQUFBQUFBQTRId1JmZ0sxU1B2MjdUVmx5aFQxNnRWTEJvTkJDeGN1OUh1Y3YwcnZudUN4UllzVzVSNGZGaGFtRjE1NG9jeStPSjFPUGZMSUk5N0hkcnRkRHozMGtHSmlZc3A5SGdBQUFBQUFBRFdCOHN4QUxkS2tTUk1sSnllWFdLUHpYRTZuczhTMjlQUjBTU3F4M21kcHg1ZG56Wm8xeXNuSlVZc1dMVFIwNkZCWnJWYTk5ZFpiUGxQeUFRQUFBQUFBQW9ud0V3aENWcXZWNTdIRDRkQ1JJMGZVdEdsVHY4V0piRFpicFVMTGt5ZFBhdkhpeFpLa3UrKytXNk5HalZLVEprMjBjK2RPdmZ2dXV3U2dBQUFBQUFEZ29zQzBkeUFJVFpreVJaSmtOQmI5dnZIZGQ5OHBMeTlQdlh2M2xsUlVwYjFodzRhU3BMLys5YStWYWpzckswc3Z2dmlpQ2dvS2RQMzExNnRidDI2U3BNY2VlMHpQUHZ1c1ZxMWFwZXpzYkUyY09GRlJVVkhWOVpRQUFBQUFBQUFxalpHZlFCRHEyYk9uZXZic0tZUEJvT1BIait2OTk5K1h5V1RTa0NGRGxKS1Nvai84NFE5NjVaVlhkT3JVS1NVbEpTa3BLYW5jcWZTU2xKS1NvbWVlZVVhblRwMVNseTVkZE04OTkzajN0VzdkV3RPblQxZjkrdlcxYmRzMlBmSEVFMXE5ZW5XVnB0UURBQUFBQUFCVUI4SlBvSmFxU0tpNGMrZE96WjQ5V3dVRkJicnp6anNWRjVwVzBTMEFBQ0FBU1VSQlZCZW4xTlJVUlVaR2FzdVdMWm8yYlpyZWZmZGQ1ZVhsbFh1dHI3NzZTck5telZKbVpxWTZkKzZzYWRPbXlXUXkrUnpYdm4xNy9mV3ZmMVhMbGkyVm01dXJCUXNXNkxISEh0TlhYMzNsclFvUEFBQUFBQUJRVTVqMkR0UXlHemR1bE4xdVYycHFxaVFwUER6Y1o3L1Q2ZFMrZmZ2MDlkZGZhK2ZPblpLazIyNjdUY09HRFpNazlldlhUOG5KeVZxNWNxVSsvZlJUclZ5NVV0OTk5NTFHamh5cG9VT0hlcWZLZTlyYXVuV3JQdm5rRXgwL2ZseVNkTzIxMStxKysrNVRTSWovUHgvTm1qWFRYLy82Vi8zM3YvL1ZzbVhMZFByMGFTMWN1RkFmZnZpaE9uYnNxQkVqUnFoejU4N1Yvcm9BQUFBQUFBQ2NpL0FUcUdXT0hEbWlGU3RXZUIvMzZORkRVbEUxOTNmZmZWY0hEaHhRUVVHQkpLbGh3NGE2NTU1N2xKeWM3Tk5HYUdpb2JyenhSdlh0MjFmejU4L1g5dTNidFhEaFFrVkZSYWwvLy82eVdxMWF2SGl4dG16Wm9xeXNMRWxTVEV5TXhvOGY3NzFlV1VKQ1FqUjY5R2hkZmZYVit1aWpqN1JseXhZNW5VNmRQSGxTclZ1M3JxWlhBZ0FBQUFBQW9HeUVuMEF0MDdOblQyVmtaS2hGaXhicTNMbXp1blRwSWtscTJyU3A0dVBqdFd2WExzWEd4bXJvMEtHNjVwcHJaRGFiUzIwckppWkdqei8rdU5hdVhhdURCdytxZi8vK2txU3dzREJGUmtZcUt5dEw0ZUhodXVHR0d6UjgrSENGaFlWVnFxK3hzYkdhTW1XS1VsTlR0V0xGQ25YczJGSDE2OWV2K3BNSEFBQUFBQUNvQklQYjdYWUh1aE5BWlQweDVVTU5IdHBWMTkvUUxkQmRxYkRkTzNmbzB1NVhYTkJyMk8xMkhUbHlSQjA3ZGp6dnR0eHV0OWFzV2FNK2ZmcGNkSUZsVGJ5V0FBQUFBQURnNG1jb3A0SXpJeitCSUJJYUdsb3R3YWNrR1F3R1hYZmRkZFhTRmdBQUFBQUFRQ0JRN1IwQUFBQUFBQUJBVUNMOEJBQUFBQUFBQUJDVUNEK0JHbUkwR3VWeXVRTGRqVnJQNVhMSmFPUlBGd0FBQUFBQUtCOEpBbEJEUWtQTnN0dHNnZTVHcldlMzJSUWFXbm9GZXdBQUFBQUFBQS9DVDZDR1JFUkdLaTh2TjlEZHFQWHk4bklWRVJrWjZHNEFBQUFBQUlCYWdQQVRxQ0V4RFdLVWxaa1o2RzdVZWxtbk14WFRJQ2JRM1FBQUFBQUFBTFVBNFNkUVF5S2pvbVV5bVpSNU9pUFFYYW0xTWs5bnlCUmlVbVJVZEtDN0FnQUFBQUFBYWdIQ1Q2QUdOVy9aU3FkT25wVEZraGZvcnRRNmxydzhuVHA1VXMxYnRncDBWd0FBQUFBQVFDMUIrQW5Vb0xDd01MVktUTkt4WDM5bEJHZ2xaSjdPMExHanY2cFZZcExDd3NJQzNSMEFBQUFBQUZCTGhBUzZBMEJkRXhFWnFUYnRPK2kzWXluS1BIMWFEUnMxVWxSVXRFTE5aaG1OL0I0aFNTNlhTM2FiVFhsNXVjckt6SlRKWkZLYjloMElQZ0VBQUFBQVFLVVFmZ0lCRUJZV3BqYnQyc3VTbDZ1YzdCeGxacHlXM1c2VHkrVUtkTmN1Q2thalVhR2haa1ZFUmlvK0lZRTFQZ0VBQUFBQVFKVVFmZ0lCRkJrVlRiQUhBQUFBQUFCd2dUREhGZ0FBQUFBQUFFQlFJdndFQUFBQUFBQUFFSlFJUHdFQUFBQUFBQUFFSmNKUEFBQUFBQUFBQUVHSjhCTUFBQUFBQUFCQVVDTDhCQUFBQUFBQUFCQ1VDRDhCQUFBQUFBQUFCQ1hDVHdBQUFBQUFBQUJCaWZBVEFBQUFBQUFBUUZBaS9BUUFBQUFBQUFBUWxBZy9BUUFBQUFBQUFBUWx3azhBQUFBQUFBQUFRWW53RXdBQUFBQUFBRUJRSXZ3RUFBQUFBQUFBRUpRSVB3RUFBQUFBQUFBRUpjSlBBQUFBQUFBQUFFR0o4Qk1BQUFBQUFBQkFVQ0w4QkFBQUFBQUFBQkNVQ0Q4QkFBQUFBQUFBQkNYQ1R3QUFBQUFBQUFCQmlmQVRBQUFBQUFBQVFGQWkvQVFBQUFBQUFBQVFsQWcvQVFBQUFBQUFBQVFsd2s4QUFBQUFBQUFBUVlud0V3QUFBQUFBQUVCUUl2d0VBQUFBQUFBQUVKUUlQd0VBQUFBQUFBQUVKY0pQQUFBQUFBQUFBRUdKOEJNQUFBQUFBQUJBVUFvSmRBZUF1c3lTbDZ1YzdCemxXeXl5MjIxeXVWeUI3dEpGd1dnMEtqVFVySWpJU01VMGlGRmtWSFNndXdRQUFBQUFBR29od2s4Z0FLeFdxMzQ3bGlLbjA2bUdqUnFwU2RPbUNqV2JaVFF5R0Z1U1hDNlg3RGFiOHZKeWRlTDRjWmxNYVdyZXNwWEN3c0lDM1RVQUFBQUFBRkNMRUg0Q05TemZZbEhLcjc4b05pNU9qUm8zQ1hSM0xrcEdvMUZoNGVFS0N3OVg0eVpObFhrNlEwY09IbENyeENSRlJFWUd1bnNBQUFBQUFLQ1dZSmdaVUlPc1ZxdFNmdjFGTFJNVENUNHJvVkhqSm1xWm1LaVVYMytSMVdvTmRIY0FBQUFBQUVBdFFmZ0oxS0RmanFVb05pNU9rWkZSZ2U1S3JSTVpHYVhZdURqOWRpd2wwRjBCQUFBQUFBQzFCT0VuVUVNc2VibHlPcDJNK0R3UGpSbzNrZFBwbENVdk45QmRBUUFBQUFBQXRRRGhKMUJEY3JKejFMQlJvMEIzbzlacjJLaVJjckp6QXQwTkFBQUFBQUJRQ3hCK0FqVWszMkpSVkZSMG9MdFI2MFZGUlN2ZllnbDBOd0FBQUFBQVFDMUErQW5VRUx2ZHBsQ3pPZERkcVBWQ3pXYlo3YlpBZHdNQUFBQUFBTlFDaEo5QURYRzVYRElhK2NpZEw2UFJLSmZMRmVodUFBQUFBQUNBV29Ba0JnQUFBQUFBQUVCUUl2d0VBQUFBQUFBQUVKUUlQd0VBQUFBQUFBQUVKY0pQQUFBQUFBQUFBRUdKOEJNQUFBQUFBQUJBVUNMOFJLMWtNaG5sY0ZEeEd3QUFBQUFBQUtVai9FU3RGSDFKUFZueUNnUGREUUFBQUFBQUFGekVDRDlSSzEwU1UxL1oyZm1CN3NaRjUrVEprM0k0SEQ3YlhDNlhNakl5bEptWkdhQmVBUUFBQUFBQUJBYmhKMnFsTm0yYjZ1Z3ZHYkphSGVVZlhJZjgrYzkvMXRpeFkzWGt5Qkh2dHNMQ1FrMlpNa1d6WnMwS1lNOXdzYkZZTE5xOGViUHk4dklDM1pYemtwYVc1amZ3UDMzNnRMS3lzZ0xVcXd2RDZYUUd1Z3VWRnV6M3grV3FtZVZYM0c2M1VsTlRWVmhZY3pNZWd2M2VBUUFBb080SUNYUUhnS3JvZW1senJWbTVUei92UDZITHVyY01kSGRxWEVGQmdZeEdvMHdtazB3bWt3d0dneVNwZnYzNnlzdkxVMXhjblBmWThQQndTVkpZV0ZpVnJuWFhYWGZKN1hhZmQ1OWZlKzAxTld6WThMemJ3ZmxMVFUzVm4vLzhaN2xjTG8wY09WSTMzM3h6bGRzNmRPaVFzck96MWF0WEw1L3RmL3pqSDJXejJXUXltV1EwVnV4M3RoNDllbWpVcUZHVnV2NXp6ejJuL1B4OHpadzVVMGxKU1pLS0F2OG5ubmhDTVRFeGV2bmxseXZWWGlDNTNXNmRPWE5HTVRFeFB0dDM3ZHFsNWN1WHExbXpaaG8zYmx5bDIxMnpabzJPSHordWUrKzl0N3E2V21IQmRIL090WHYzYmkxZHVsUVRKa3p3K1p0YjNQUFBQNi84L0h3OS9mVFRxbGV2WHBXdlpUQVk5TXd6ejhqdGRtdm16SmxxMDZaTmxkdXFxR0MrZHdBQUFLaGJDRDlSS3lVMGI2aUU1ZzIwZHRVK1hYcDVDMi80VjFlOC9QTEwycnQzYjZuN0oweVlVR0piV2xxYXhvd1o0L2Y0K2ZQbmwvckZQRFEwVkRhYlRmMzY5U3NSWXJsY0xuMzMzWGVTcEt1dnZ0cnYrZDk4ODQyM0hWd2NXclJvb1lTRUJLV21wbXJkdW5XNjhjWWJLeHhRRnJkdjN6N05uVHRYSVNFaGF0Njh1ZUxqNDczN0Nnc0xWVmhZV0diNDZYUTZsWjlmdEh4RjI3WnROWHo0OEZLdlZWYmdiN0ZZcWpYd0Q1U2ZmLzVacjd6eWlucjM3cTJ4WThkNm42UFpiTmJCZ3dlVmtwS2lPKzY0bzFJaDJ2SGp4N1ZvMFNLNTNXNUZSVVZweElnUjNuME9oME5XcTFWbXM5bjdtcGIxdDlUdGRzdnBkTXBtczhsc05pc2s1SC8vTDBSZHVEL0YyZTEyTFZxMFNPbnA2ZHE4ZWJOdXZmVld2OGRsWjJjckl5UEQ1N1dxS3JQWkxLdlZxcWlvS0MxYnRrenIxcTFUYUdob2hUNjdMcGRMRG9kRExWdTIxSlFwVTN6MjFiVjdCd0FBZ0xxSDhCTzFrc0VnM1hSTGQ3M3h6N1hhdnVWWDlVeE9DblNYYXRTbGwxNnFaczJhZWIvNGVrS0xkZXZXeVdLeCtJemtLeXdzMUtwVnF4UVpHYWxycnJuR3U5M3RkdXVMTDc2UVZQU2x1alFtazBtU05ISGl4QklCcHQxdTk0YWZreVpOOG51K0oveXNqaS8vcUQ3WFhudXQvdjN2ZnlzN08xdTdkKy9XNVpkZlh1azJPblRvb0JZdFdpZ2xKVVgvK3RlL05HdldMTzk3Wk83Y3VUN0hIamx5UkZGUlVXcmF0S2treVdhemFlN2N1VHB3NElBU0V4TTFkZXJVTXQrSHI3MzJtdmJ2MzEvcS9vY2VlcWpFdGxPblRwVTZVdkwvL2IvL2QxNGo4UzZFOWV2WHkyYXp5ZUZ3K0lTUW5UdDNWa0pDZ280ZlA2N3Z2dnRPZ3djUHJuQ2JDUWtKR2pWcWxENysrR045L3ZubmlvNk8xcUJCZ3lRVmpTajk1ei8vV2FXKy91RVBmOUJsbDEzbWZWd1g3azl4SDN6d2dkTFQwOVc3ZDI5djhIbnk1RW1GaDRmN0JQNmV2NStGaFlXeVdxMGwyb21JaUtqd2ozZWV0cUtpb3VSd09GUllXQ2k3M2U0VGZ1Ymw1Y250ZGlzNk90cm5YRS80NmE4UGRlM2VBUUFBb080aGpVQ3QxYlo5ckxyM2FLVlBsMnhUZlBPR2lrK0lLZitrSUhIVFRUZjUzYjV0MnpaWkxCYmRlZWVkM20xWldWbGF0V3FWb3FLaWZMYmI3WFp2K09uNVV1MVBXZnNxb3lvakMxRTFicmU3M0VBbE9UbFpxMWV2VnVmT25TdTBISUcvTmtOQ1F2VEFBdzlvOXV6Wit1MjMzL1RCQng5bzdOaXhKYzdOek16VXl5Ky9MSVBCb0VjZWVVUnQyN2JWdi83MUx4MDRjRUJKU1VsNi9QSEh5dzFMdW5idHF0alkyQktCLzRZTkc1U2ZuNjlodzRaNWp5MHNMTlRhdFdzVkVSR2hBUU1HZUxlN1hDNnRXTEZDMHNVM2NpMGpJMFBidG0yVDBXajB1d3pCa0NGRHRHREJBcTFZc1VMWFhudHRwVDZYdzRZTjA2Ky8vcXB0MjdacDBhSkZhdGV1blZxMmJLbnc4SEExYjk2OHhNaFB0OXV0Z3djUFNpb0t1RDFjTHBkY0xwZHNOcHQzQktCSHNOK2Y0bjc0NFFldFg3OWVyVnUzOWdhQUxwZExmL3pqSDBzOTU5RkhIL1c3L2JYWFhsTkVSRVNKN1JNblRwVEQ0ZEN6eno2ckZpMWFTUHJmMzlCNjllcHB4SWdSUHFONFBhWk1tYUxjM0Z6Tm1UT253cVB0NjlLOUF3QUFRTjFFK0lsYWJmUWR5VW8vbGFzRmIyN1EvUTljcmZpRUJvSHVVbzF3dTkzNjZLT1BTbXozRksvNThNTVB2ZHM4QlRMeTh2Sjh0aGRmeDlQbGNsM3djSkx3cytaTW1EQkI5ZXZYVjBSRVJMa2pidmZ2MzEvbXFLL0N3a0tkUFh0V2hZV0ZldU9OTjBvRUt2SHg4Um8rZkxpV0xGbWlnb0lDT1J5T0V0ZHMyTENoK3ZUcG8xV3JWbW5PbkRucTBLR0Q5dTdkcTNidDJtbnExS2tsZ2pSL2JyamhCci9iZCt6WW9mejhmSTBlUGRxN0xUczdXMnZYcmxWVVZKVFBkcnZkN2cxb0xyYjM0eWVmZkNLWHk2V0JBd2NxTmphMnhQNCtmZnJveXkrLzFLbFRwL1R0dDk5cTRNQ0JsV3IvL3Z2dlYxcGFta2FOR3FXV0xZdldTZTdhdGF1NmR1MWE0bGk3M2E0SEhuaEFralI5K3ZRS3RSL3M5OGRqNzk2OW1qOS92bUppWWpSbHloVHY1OEZnTU9qaGh4LzJqdnowaE5OdnZmV1dNakl5U2dTamI3enhoakl6TTBzZDdWeXZYajNsNWVXcFFZTUwvNzlwZGVYZUFRQUFvTzRpL0VTdEZtbzI2ZjRIQm1qQm14djAyaXVyTkhKVVQvWG9sUmowYTREYWJEWXRXN2FzMVAzKzlsa3NsbExQOFRlU3k0TXZzcldQNTU1WnJWYlpiTGJ6YXF1Z29FQldxN1hNb2xkRGhneFJnd1lOMUtkUEg3LzdEUWFEeG93Wm85emNYRzNldkZsNzkrNVYyN1p0OWZqamoxZDRsSmpiN2RhU0pVdEtiUGNFL2g5Ly9MRjNXL0hBdi9qMjRwVzVheUx3cjZqRGh3OXJ5NVl0Q2dzTDB5MjMzT0wzR0pQSnBOdHZ2MTMvK01jLzlPbW5ueW81T2JsU1U0dnIxYXVuMmJOblg3RG5ITXozeCtPSEgzN1FnZ1VMWkRLWk5HWEtGTVhFeEhqN2FUQVkxS05IanhMbmVNTE5kdTNhK1d6M2hLYWxqZUQxL0lCUTFsSVExYVV1M0RzQUFBRFViWVNmcVBXaUw2bW55Vk1HNitPUE5tdnhCNXYxN1lZRHVuWndGM1hzSEsrd3NPQjhpK2ZtNWtxU29xT2o5ZnJycjN1MzMzZmZmVElZREhybm5YZTgyN0t5c3ZUd3d3OHJMaTVPTDczMFVwV3Y2Vzg2YzNHbEZWTzZVRll1LzdKR3IxZVQyclJycnpadDI1Vi9ZQ25lZXV1dEV0czJiOTZzWThlT2FlVElrYVVHTHIvOTlwdVdMRm1pTVdQR2VOZm1sSXJDa1lLQ2dsS24wWWFFaEpRSVB1Ky8vLzR5QTlQRGh3LzdYU2QyM3J4NWlveU1MTEhkWnJQcHE2KytLclU5Zi92eTgvTkxQYWVzd0w4bU9Sd092ZlBPTzNLNzNicjU1cHRMVkhvdnJudjM3dXJVcVpOKyt1a25MVjY4V1BmZGQxK2xyblVoQTZsZ3ZUL0ZlWllIZU9paGg5UzZkV3ZaYkRZOSsreXpHakZpaEZxMGFLR0NnZ0tGaElUNHZNNE9oME5TMFhxZ3hUbWRUdTkybTgybXhvMGJLeW9xcXNRMWErS0h2THB3N3dBQUFGQzNCV2N5aERvbjFHelNtSHY3S0xsM0d5MzdiS2NXdnJ0UklTRkd0VTVxb3BnR0VZcUtDbGRJU0dCSG9qUnJWbjF0cGFlblMvSmRXKzNzMmJPeTJXeCtwOHllRDgrWDc1dHV1cW5FRi9IaVJaUDhyVk1vK1IrRldoMVdyU2o5eTNvd09KL3c4MXlIRGgzU2dnVUxaTFBaZFBqd1lUMzExRk1sZ3JEOC9IeTk4TUlMc2xnc09uandvTzYvLzM3MTdObFRVdEY3b0g3OStwVzZwc2xrVW5oNHVFK1JMYW5vL1hCdThTMUozbUpkcFFXc25zQS9LaXBLLy9qSFA3emJIM3p3UVJrTUJwOGZBYkt6c3pWMTZsUTFhOVpNenovL2ZLWDZYZE0rK2VRVG5UaHhRczJhTmRPUUlVUEtQZjZ1dSs3UzdObXp0V0hEQm5YdTNGbTlldlh5ZTV3bmlBc0pDYW1SQUMxWTcwOXhQWHIwVUljT0hiemgvT3JWcTNYOCtIRXRXclJJU1VsSjJyNTllNm5ubHJZZTZNeVpNeVZKa3lkUDluN2VLbXJDaEFuZUVQVmNubVVMenJWZ3dZSVM3NGU2Y084QUFBQlF0eEYrSXFpMGFSZXJLZE9HNnNUeGJPM2RuYW9qaDlMMXkrRjBuY2s1SzZmVFZYNERGOUE5OTNVby82QUtPbkhpaEtTaUlpbm5qcmc4ZGVxVTMxR1lKMCtlTEhOMDVwdHZ2dWwzeEoxbjlON28wYVA5Vm52M2hKL0ZpeWtWZDZIQ3o3Ky9XclVxMVhYTjRjT0hOWGZ1WE5sc05rVkdSbXIwNk5GK1J3QkdSRVRvc2NjZTB4dHZ2S0gwOUhUOTg1Ly8xS0JCZzNUSEhYZjRYVGUwc0xCUWJyZGJvYUdoM21JNXhabE1Ka1ZHUm1ya3lKRSsyejNoNTduYnQyN2RXbWI0ZWZyMGFVbnlHVkhtQ2Z5TGoxS3RUWGJ2M3EydnYvNWFCb05CNDhhTkszZDlWcW1vZXZ1WU1XUDA3My8vVy9QbnoxZkRoZzNWdG0zYkVzZTkrdXFyT25EZ1FJbnQ4K2ZQOTduL2RydGRlL2Jza1ZRMHNyU3FRV2t3M2g5L1BIOGpNekl5dEd6Wk1vV0VoT2poaHg5V1FrS0NKazZjNkMwYTVERno1a3dkUDM3Y1p6UytKTTJZTVVOcGFXbWFQMzkraVlydEZXVTJtMVZRVUtEZXZYdDd6OSt5Wll2c2RydlBOa25hdUhHalFrTkQvZDdmdW5MdkFBQUFVSGNSZmlMb0dBeFNRdk1HU21oK2NSVS8ycjF6UjdXMTFiUnBVOTE2NjYzZXh6YWJUYXRYcjViTlpsT2ZQbjE4dnJBV0ZoWnF4WW9WaW95TTFIWFhYVmVpclMrLy9GSjJ1NzNVa1gzRjEzSkQ3YkpseXhiTm56L2ZHMkpNblRxMXpKSEJTVWxKbWoxN3R0NTU1eDF0MmJKRmE5YXMwY0dEQnpWcDBpVEZ4OGY3SEx0MDZWSnZnUk9wS0R4OTdiWFh2SThyRXVUNVUxcjQ1cGsybkpHUjRhMnc3Wkdlbmw1aW15U2xwYVg1M2U1UjJoVDdtcENXbHFZMzNuaERicmRiUTRjT1ZmdjI3WDMydi9UU1N4b3dZSUN1dU9LS0VzSFl3SUVEZGVEQUFXM2F0RWx6NTg3VjFLbFRTd1NnVVZGUmF0S2tpWGM5eXJTMHRCSlRzcVdpdngzejVzMlQwV2pVL1BuenEveDhndTMrbE1YdGR1dnR0OTlXWVdHaGJyLzlkaVVsSloxWGUxV3RqdTVadm1MY3VISGVIdzMyN05ranU5M3VzMDBxQ2o5TFcrNmlMdDA3QUFBQTFFMkVuMEF0ZE5sbGwrbXl5eTZUSk8zYXRVc0xGeTZVeldiVGdBRUQ5T0NERC9vY201V1ZwUlVyVmlncUtrcS8rOTN2dk50emMzUDE4ODgveStGd0tEdzh2TlNSUjRTZnRjL1pzMmUxWk1rU3JWKy9YbTYzVyszYXRkT2pqejRxaDhPaG8wZVBxblhyMW43UCsrV1hYL1RaWjUvcHZ2dnVVNXMyYmJSNDhXS2xwcWJxLy83di8vUzN2LzNOSjh5NDVKSkxsSlNVSkxQWnJKOS8vdGx2Z0ZOYVFGSldjRkphK05ta1NST2ZwUlZzTnB2V3JWc25tODJtNU9Ua0VvSC9xbFdyL0U2dmw2VGx5NWZMNFhCVWVpcC9kY25PenRiY3VYTjE5dXhadFc3ZFdyZmRkcHZQL2tPSERtbnYzcjNhdTNldkprMmFwT1RrNUJKdDNIZmZmVHArL0xoU1UxUDE5Ny8vWGZmZWU2LzY5dTNyM1Q5NThtU2Y0OGVORytjMy9QTGN0OUlLNjh5WU1jUDdiNWZMSllmRG9ZNGRPMnJpeElrK3h3WFQvU25QNTU5L3JvTUhEeW9pSXNLN1ZJSGI3ZGJubjMrdXNMQXduNlVHOHZQekpVbHIxcXp4YWVQczJiT1NpdGIrck9wYXJKVTlyeTU4dGdBQUFBQi9DRCtCV3NidGR1dm8wYVBhdFd1WHZ2LytleDAvZmx5UzFMaHhZelZvMEVELytjOS9mSTR2WHAyMytMNzA5SFI5Ly8zM2trcFdJaTdPVTdEanJiZmVLdkZsdTNnd1dueGRPQVRXdW5YcnZNRm5jbkt5Smt5WW9PM2J0MnZCZ2dXS2o0L1hNODg4NC9lODVjdVhhOCtlUFhyNTVaZjE3TFBQcW1uVHBucnZ2ZmYwMkdPUGxSakZOWFRvVUEwZE9sU1MvRTdaTmhnTXFsZXZucTY0NGdxZjdSczNidlM3ZmNlT0hTb29LQ2oxT1hYcjFrM2R1bldUVkRSZC9LT1BQcExOWmxPL2Z2MDBmdng0bjJPenM3TzlBVTN4NmZXNXViazZlUENnbkU2bndzTENBbEtST2kwdFRTKy8vTEl5TWpJVUZSV2xoeDkrdU1ScnQyN2RPa2xGbjB0L3dhZFVGRm8rK2VTVG1qTm5qbEpTVXZUMjIyL3I5T25UcFZhTGwveUhaWjV0cFkwSzlJUjAwdi9DVDZ2Vld1SzRZTGsvNWRtNmRhdVdMbDBxcWVnOTdna1UzVzYzUHZ2c3MxTFBXN2h3b2QvdE5wdXQxS1VlYWtwZHVYY0FBQUNvdXdnL2dWcms3YmZmMXFaTm03eUJoR2NhcTh2bDB1blRwOHY4OG0yeFdFcnM3OSsvdjFxMWFxVUJBd2I0UGNmdGRzdHV0MHVTdnZ2dXV6TDc5czAzMzFUbXFlQUN1dkhHR3hVVEU2T01qQXp2OGdodDJyU1J5K1hTMGFOSHRYZnZYblh0MnRYbm5DTkhqbmdMdHR4NTU1MHlHQXk2L1BMTDFhVkxsd3FGTStlR0hVYWpVWkdSa1pvd1lZTFA5bzBiTitxU1N5NHBzWDNHakJtbGhwOXV0MXNwS1NuYXMyZVBObTNhNUYzenRsR2pSbXJRb0lFKy9mUlRuK005Z2IvRll2SFpsNTZlcnMyYk4wdVMzM1V5YTBKcWFxcHljbkprTnBzMVpjb1VOV3JVeUdkL1ptYW1ObS9lTElQQm9MdnV1cXZNdGlJakkvWGtrMC9xcFpkZVVzdVdMVXN0T2xZV3ozMHJiVlRncTYrK1dtNGJ3WFIveXJKanh3NjkrZWFiaW9pSWtNbGs4djR3SkJXOWp2UG16Vk40ZUxqUEdyaWxyZmxaRlc2M3U5cUxWOVdWZXdjQUFJQzZqZkFUcUVXdXZ2cHFyVjI3VnRIUjBSb3dZSUNHREJtaTZkT255Mkt4NklNUFBxaFFHM2E3WFdQSGpwVWsvZjczdnkvejJJS0NBcm5kYm9XRmhmbjk4bDY4cmRLdVgxYVJKVnc0eGFkQVMwVWpnejN2bi8vODV6L3EwcVdMTjBoeE9wMWF1SENoM0c2M0JnMGFwTTZkTzN2UEMvU290SC8vKzkvYXZIbXpOeGd0SHZoblptYVdXVkRMWXJHVTJOK25UeCsxYXRXcXhPdFRVNjY4OGtxRmhvYktiRGFyVFpzMkpmWi8rZVdYY3JsYzNoOG15bE8vZm4wOThjUVRNcHZOQVJsdEYyejNwelQ1K2ZsNi8vMzM1WGE3TlhueVpDMWN1RkJaV1ZrK3gxeklOUzdkYnJmT25qMWI2dklFVlZGWDdoMEFBQUJBK0FuVUl1M2J0OWVzV2JQVXJsMjdVcWVwZXJ6NDRvc3ltVXhxMDZhTmhnOGZYcVZnSkRNelU1TFVyRm16S3ZVWEY1ZWJiNzVaR3pkdVZHcHFxbGF2WHEzQmd3ZExrajc1NUJNZFBYcFVDUWtKUHV2Q25nK1h5MVdsTlQvUDFhZFBINjFmdjE1UlVWSHEzNysvcnJ2dU9zMmFOVXNXaTZYQ28rbnNkcnNlZU9BQlNTcXhWcVUvUC8zMGswNmRPcVdCQXdkV3FQM0t1dnp5eS8xdXo4akkwRGZmZktPd3NEQ2ZLY1VlVnF0Vkd6WnMwUFhYWCsrenZYaVY3cG9XalBmSG40aUlDRTJiTmswcEtTbnEyTEdqSk45bFA1WXZYeTYzMjEyaTJudHBhMzQ2blU3WmJEYTFhZE5HblRwMUt2VzZicmRia3BTVGt5TzMyNjJJaUlocWUwNkJ1SGNBQUFCQUlCQitBcldNNTR0M1dRb0xDN1Z2M3o3WjdYYlo3WGFmeXZERmxUZU5NaVVsUlpJcU5BSU5GNytZbUJqZGZmZmRtajkvdnBZc1dhSk9uVG9wSlNWRnk1Y3ZWM2g0dUNaUG5seHRJOHZjYm5lMXJQblpybDA3VFo4K1hXM2J0aTAzOEgvNTVaZGxNcG1VbUppb0cyKzhzVXFCZjM1K3ZsNTk5VlhaN1hZMWI5NjhScWZ3ZnZ6eHgzSTZuYnJwcHBzVUV4UGpzOC9oY0dqMjdOazZlZktrSWlJaXptdDAzYSsvL3FvbVRacFV5MGpGdW5SL0VoSVNsSkNRNEgzc0NTWWxhY1dLRmNyTnpTMzEzTkxXL0x6bGxsdjhocDlPcDFQUy93Sld6M1QwNHNXSHpsZE4zenNBQUFBZ1VBZy9nVnJPOHlXNXVHKy8vZGE3VnVlTk45NVk2cmtPaDZQTWFjMzc5dTJUSkhYcDB1VThlNG1MUmI5Ky9iUnYzejV0MnJSSmMrYk1VVjVlbmd3R2d4NTQ0QUhGeGNWVjIzWGNicmZmdFQxTFcvTnordlRwcGE3NTJhRkRoM0t2VjFoWXFQMzc5OHZoY01odXQ1ZTYvbVY1Z1g5RVJJUUdEeDZzTDc3NFF1Kzg4NDVtejU1ZG9pRFJoWER3NEVGdDNicFZsMXh5aVc2NDRZWVMrME5DUW5UTk5kZm9ndzgrMEljZmZxaHUzYm9wT2pxNjB0ZjU3YmZmTkhmdVhGMTExVlhscmlsYVVYWGgvdmhUZk9UbjMvNzJONFdHaG5xbmpudVV0dWFueStXUzNXNHY5Ym5hYkRaSlJTTXJ3OFBEdFgvL2ZrbFNVbEpTcGZ2cENXbjlYYXNtN3gwQUFBQVFLUHgwRDlSeXhZdHVTRVZWM1QvNTVCTkpVbUppb3JwMTY2YXpaODlxd1lJRlNrMU45VG5XVTd5aXRIYTNiOTh1ZzhIZ3JRUmNsdUtqb0hCeEd6bHlwRXdtazg2Y09TT1h5NlhycnJ0TzNidDNyOVpyblB1KzlNZmxjbW5idG0xYXVuU3AwdFBUeXgxOTV1RXY4UC8rKysrOTEvUlVvYS9vdWVjYU1tU0l6R2F6VHB3NG9TKy8vTEpDZlRvZkRvZEQ3NzMzbmlScDFLaFJDZ3NMODN2YzRNR0QxYlZyVitYbjUxZDRqZC9pN0hhN1huamhCVmtzRm0zZHV0VWJzRlczWUxzL3BmR0VueGtaR1hJNm5kNXcwR3ExZXYvei9GMHN2czFxdGNwdXQ4dmxjc2xxdFNvek03TkU4TisyYlZ0MTd0eFpicmRiQlFVRjNvSnp4WmRNS0I2KytuUDQ4R0V0VzdaTS8vem5QeVdwUWxQbUwvUzlBd0FBQUFLQmtaOUFMZVoydTVXVWxPVDlnbjNxMUNtOThzb3J5czNObGNGZzBEMzMzQ09wYURydDZ0V3J0WHIxYWwxNjZhV2FPWE9tVDFFYmZ6WnYzaXlMeGFLdVhidVdtSUxyVWZ6THQ4dmxLaEZlblRselJsTFJpS09LQmx1NHNIYnQycVYzMzMxWFRxZlRXOXpFc3g3aGlCRWpWSzlldlNxMWE3RllsSjJkclFZTkdraXFXQkJpTkJxMVljTUc3ZDI3VjFMRlI3VjVSalVYdi9iU3BVc2xTYTFidDFhWExsMVVVRkNnanovK1dOZGVlNjFpWTJPOXh4WVdGcFk3M1RzeU1sSURCdzdVeXBVcjllV1hYNnB2Mzc1cTNMaHhoZnBXRlo5KytxbU9Ieit1dG0zYmxqbWQvZXpac3hvMGFKRDI3ZHVuelpzM3EzLy8vaFVhbGUzNSsrQndPR1N4V0ZTdlhqMU5uVHExV292bkZCZHM5NmMwbnRmMXlTZWZMUGZZU1pNbWxibi83cnZ2MXFCQmc3eVBIMy84Y2UrLzMzcnJMZVhtNXFwVnExWnExNjZkZC91NXIvTzVtalJwb2hkZWVFRU9oME1HZzZIRVdySCtYT2g3QndBQUFBUUM0U2RRaXhrTUJqM3p6RE5LVDAvWDRzV0w5ZFZYWDNtblVvNGZQOTY3UG1oaVlxSmF0V3FsbEpRVTdkNjlXN3QzNzFiYnRtMDFZc1FJdnlQK25FNm4vdnZmLzBvcXFqQmZtdUlCbDhQaDhBYWNMTU5CT3dBQUNwOUpSRUZVMzM3N3JWYXVYT2t0bUJRYkc4c2FjUUhrZHJ1MWE5Y3VMVisrWEljT0haSWs5ZXJWUzNmZGRaYzJiTmlncFV1WGF0V3FWZnJtbTIvVXUzZHY5ZS9mWDRtSmlSV2F3dW9aZVdleFdQVE1NOC9vdHR0dVU5KytmZFczYjE5ZGNza2xKWTYvK3VxcmZiWVBIVHBVWVdGaDZ0S2xpNjY2NnFvS1BaZkV4RVR2NC9UMGRMMzIybXZld1AvT08rK1VWQlFvcmx1M1R1dldyVlBYcmwzMTFGTlBWV2k5WEkvQmd3ZHI5ZXJWc3R2dFdyeDRzU1pQbmx6aGN5dks3WGJyaXkrKzBQTGx5MlV3R05TclZ5Lzk4TU1QT25QbWpQZS9uSndjWldkbkt6czd1OFJJellVTEYrb3ZmL2xMdWRPKzA5UFR2ZjhPQ1FuUmxDbFQxTEpseTJwL1BwN25GQ3ozcHl4dXQ5djczNE1QUHFpd3NEQ1pUS1lTOTJMQmdnWEt6TXpVLzIvdi9rTHFydnM0Z0grT1IrZXFrN081bkVycEhwVXh0bnpPbmhwZGpCVkZNQ2cydW1oRmdjeWJMaUxvcWdYdExnanFMdW9pR0VXTkVnb1dnNlF1VmxBc2FJdEFhMjFFdE5uVDVqS2Q2YXJwZEc3SDQzUGg0eUZ6L2xuUEhzM2ZYaS93d3Qvdi9QbWMzL2NJbnZmNWZqL2ZaNTU1WnRwai9IRzI2RXpqY2VEQWdUaDgrSEFVRlJWRmMzUHpsSE56aFo4clZxeUloeDU2S0pZdlh4N1piTGJ3eGNSc3Iya2h4ZzRBQUJaYWF0eGFWVmdRUjcvK0t2NzVyOXZudnVFY2poMDdGcWRPbllyejU4OUhYMTlmbkQ1OU9uNzY2YWZDK1pxYW1uajg4Y2N2KzJIMDJMRmpzWC8vL2poKy9IamhXSDE5ZmV6ZXZYdktrc2dQUC93dzNubm5uVmk1Y21XODhzb3JNODdhL1BYWFh3dWh3NTQ5ZXdvOUNMdTd1d3NmOXN2S3l1S0pKNTZZY1lmcnYrSnFYY3VrR2g4Zmo3Tm56OGJKa3lmam0yKytpYU5IanhabTRWWlZWY1hERHo4OFpjT2hycTZ1Mkxkdlg2SEhhOFRFRXRsMTY5WkZmWDE5ckY2OU9pb3JLNk9tcHFid1hzamxjckYzNzk0NGZQaHdaREtacUt5c2pLNnVyc2psY3BISlpDS2J6Y2JhdFd1anBxWW1WcTVjR1psTXB0QVBNWi9QUno2Zmoxd3VWMWdHUERRMEZJT0RnekV3TUJDNVhHN09XV3FUTzZNZk9IQ2dNTE50NTg2ZGhSM0FQLy84OC9qNDQ0K250SHBvYUdpSTdkdTNSemFibmRkMWZQWFZWNk85dlQwaUpubzNOalEwek90Kzg5WGEyaHFmZnZycG5MZExwOU94YXRXcXFLeXNqTXJLeWxpMWFsVzgvLzc3TVRvNkdqdDI3SmkxcjIvRXhOL21sMTkrR2FsVUtwNTg4c200OWRaYjQ0VVhYaWdFZHIyOXZWRlVWRFJsTTUzZTN0NkltSGkvL05Ga1lGZFpXUm5QUHZ2c2pNK1poUEdaemU3ZHU2TzN0emZlZU9PTldiL1ltYnpkbTIrK2VjWDlNTnZhMnFLdHJTM0d4OGVuelF5ZHlWTlBQUlZEUTBPeFo4K2VHZHNuekdVaHhnNEFBSzZtMUJ6L2JKdjVDVXRNT3AyZTF1K3Z1TGc0YnJ2dHRrTHZ4cG4rN3B1YW1xS3BxU20rK3VxcmVQZmRkNk83dXp1eTJleTBYbkJidDI2TjY2NjdMb3FMaTJkZHJsNWVYaDV2dmZWV1JNU1VqWk5xYW1xaXViazU2dXZyWSszYXRXWjlMcUN2di80NlhudnR0V245WEd0cWF1TCsrKytQelpzM1R4dVAydHJhMkxWclYzUjJkc1pISDMwVVI0NGNpZlBuejBkSFIwZDBkSFJFeEVRSTl2enp6MGZFUkFEMjBrc3Z4WGZmZlJlWlRDYWVlKzY1cUtpb2lLR2hvVGg0OEdBY1BIZ3dEaDA2RkljT0hmcExyK0hCQngrYzh2dTMzMzRiWFYxZE1UdzhISDE5ZmRIZDNSM2QzZDJGODlYVjFkSFMwakpsODVZdFc3WVVObmRxYTJ1TEV5ZE94QTgvL0JBdnYveHlyRm16Sm5idDJqVm5EOFQ3N3JzdnVycTZZdnYyN1ZObXhGMHRkOTk5ZHlIOG5Bd2ZxNnVyQzJIejVFOUZSY1cwTWN2bGNyRi8vLzc0NElNUFlzdVdMWmVkWlJzeDBXdXlwNmNuSWlJZWZmVFIyTFJwVS9UMjlzYnc4SENNalkxRk9wMk84dkx5U0tWU01UbzZXcmpmNUN6QlB4NmJESzB2WHJ3NDVYaFN4MmMyazdQZWM3bmNyTzBESmx1RGpJMk56WHRqcHI2K3ZtaHRiUzIwZzNqa2tVZm1GWHorK2ZubVk3SEdEZ0FBRnBMd0U1YVk5ZXZYeHozMzNCUEZ4Y1ZSWFYwZGRYVjEwZERRY0VXemZHNi8vZmJJWnJQUjN0NGVkOTU1NTdUenk1WXRtOWVIN1ZRcWRkbmQ0bE9wVkR6d3dBUHpyb2VyWitQR2piRml4WXE0Y09GQ2xKV1Z4Y2FORytPdXUrNkt4c2JHT2UvYjJOZ1lqWTJOTVRJeUV1M3Q3WEgwNk5FNGNlSkUvUDc3NzdGang0NUNlSk5PcDJQejVzM3gvZmZmUjB0TFMxUlVWRVRFUkMvR2JkdTJ4Ylp0MitMMDZkUFIyZGtaM2QzZDBkL2ZIK2ZPbll1UmtaRVlIUjJOWEM0WCtYdyt4c2JHcG15VVZWUlVGRVZGUmROcVRhZlRzVy9mdmluSGlvdUxZLzM2OVhIdnZmZEdOcHVkTWZEZnNHRkRiTml3SVk0Y09STHZ2ZmRlL1B6eno5SFUxRFN2Y0diZHVuWHg0b3N2L3QvQys3cTZ1bmpzc2NlaXRyWTI2dXZycjZnSDU5YXRXK09UVHo2SjFhdFhUd2tpLzZ5MHREU2VmdnJwK095enp3cXphYXVxcXVMMTExLy9uK3VmbE5UeG1jM2tCa0NYTGwyYWRkd21XeFhrY3JsNWg1OC8vdmhqbkR4NU1rcEtTcUtscFdYV1ByQXpQZDljUytJbkxkYllBUURBUXJMc0hSYUlwZHBYajJzNXUrUEhqMGRwYVduVTF0WmU4VkxieXpsejVremNmUFBOMDBLbXpzN09lWVdxVjhQZXZYc2puVTVIVlZYVlh3b0xJeVpteFhWMGRNU21UWnV1eW5WWmJQMzkvWXV5MGMvbFhHdmowOXJhR2lNakk5SGMzQnpYWDMvOWpMZDcrKzIzNDhLRkM3Rno1ODVZdm56NXZCKy9yNjh2aG9lSFk4MmFOVmRVMXhkZmZCRVJFWGZjY2NlOHIvKzFObllBQUNUUFhNdmVoWit3UUFSMlY0OXJDUUFBQUVUTUhYNXF4QWNBQUFBQUpKTHdFeGJJNUM3WC9HL3krYndObEFBQUFJQjVrU0RBQWlrcFdSYVgvcnNaQlgvZHBZc1hvNlRreXZyUkFRQUFBTmNtNFNjc2tCc3ltUmdjUExmWVpTeDVnNFBuNG9aTVpySExBQUFBQUpZQTRTY3NrUEtieXVQc3dNQmlsN0hrbmUwZmlQS2J5aGU3REFBQUFHQUpFSDdDQXNuY1dCYnBkRG9HK245WjdGS1dySUgrWHlKZG5JN01qV1dMWFFvQUFBQ3dCQWcvWVFIZFVsc1haM3A2WW1ob2NMRkxXWEtHQmdmalRFOVAzRkpidDlpbEFBQUFBRXRFYW54OGZIeXhpNEJyeWZtaG9UajE0NzlqZFhWMVZLeTZlYkhMV1JJRytuK0pNejA5VWZlUGV2MCtBUUFBZ0lKVUtwV2E5Ynp3RXhiZTZPaG8vTlIxS3NiR3htSmxSVVhjZUdOWmxDeGJGa1ZGSm1OSFJPVHorYmgwOFdJTURwNkxzd01Ea1U2bjQ1YmF1aWd0TFYzczBnQUFBSUMvRWVFbi9JME5EWjZMMzM3OUxjNFBEY1dsU3hjam44OHZka2wvQzBWRlJWRlNzaXh1eUdTaS9LWnlQVDRCQUFDQXl4SitBZ0FBQUFDSk5GZjRhWTB0QUFBQUFKQkl3azhBQUFBQUlKR0Vud0FBQUFCQUlnay9BUUFBQUlCRUVuNENBQUFBQUlray9BUUFBQUFBRWtuNENRQUFBQUFra3ZBVEFBQUFBRWdrNFNjQUFBQUFrRWpDVHdBQUFBQWdrWVNmQUFBQUFFQWlDVDhCQUFBQWdFUVNmZ0lBQUFBQWlTVDhCQUFBQUFBU1NmZ0pBQUFBQUNTUzhCTUFBQUFBU0NUaEp3QUFBQUNRU01KUEFBQUFBQ0NSaEo4QUFBQUFRQ0lKUHdFQUFBQ0FSQkorQWdBQUFBQ0pKUHdFQUFBQUFCSkorQWtBQUFBQUpKTHdFd0FBQUFCSUpPRW5BQUFBQUpCSXdrOEFBQUFBSUpHRW53QUFBQUJBSWdrL0FRQUFBSUJFRW40Q0FBQUFBSWtrL0FRQUFBQUFFa240Q1FBQUFBQWtrdkFUQUFBQUFFZ2s0U2NBQUFBQWtFakNUd0FBQUFBZ2tZU2ZBQUFBQUVBaUNUOEJBQUFBZ0VRU2ZnSUFBQUFBaVNUOEJBQUFBQUFTU2ZnSkFBQUFBQ1NTOEJNQUFBQUFTQ1RoSndBQUFBQ1FTTUpQQUFBQUFDQ1JoSjhBQUFBQUFBQUFBQUFBQUFBQUFBQUFBQUFBQUFBQUFBQUFBQUFBQUFEQXRlay9BeXdDMmwxalBwSUFBQUFBU1VWT1JLNUNZSUk9IiwKCSJUeXBlIiA6ICJtaW5kIgp9Cg=="/>
    </extobj>
    <extobj name="ECB019B1-382A-4266-B25C-5B523AA43C14-4">
      <extobjdata type="ECB019B1-382A-4266-B25C-5B523AA43C14" data="ewoJIkZpbGVJZCIgOiAiMTc1NTg3Mzc1OTkyIiwKCSJHcm91cElkIiA6ICI3MzE0Njc1MjEiLAoJIkltYWdlIiA6ICJpVkJPUncwS0dnb0FBQUFOU1VoRVVnQUFBcTRBQUFLbUNBWUFBQUNNckJ4ckFBQUFDWEJJV1hNQUFBc1RBQUFMRXdFQW1wd1lBQUFnQUVsRVFWUjRuT3pkZDFRVTEvOCs4R2RXaWdpdVhiRzNxRkZqV2JBUmJDQVlDVUdFV0dORG8wYXhTK3pZb29BVlkyOGhvbGdpWWtGRWpSMk5rdWhQMFErU3FOSFlVU0UyeWxLVzNmbjl3WmNKNndLQ2d1dks4em9uNTh6TzNKbDVzeEo0dUh2blhvQ0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oSWk2RHZBb2lJaWdzcks2c1RBT3oxWFFmOVJ4VEZDMUZSVVczMVhRY1I1WTlNM3dVUUVSVWpESzBmR0VFUTJ1aTdCaUxLUHlOOUYwQkVWTnhjdW5SSjN5VVFBR3RyYTMyWFFFUUZ4QjVYSWlJaUlqSUlESzVFUkVSRVpCQVlYSW1JaUlqSUlEQzRFaEVSRVpGQllIQWxJaUlpSW9QQTRFcEVSRVJFQm9IQmxZaUlpSWdNQW9NckVSRVJFUmtFQmxjaUlpSWlNZ2dNcmtSRVJFUmtFQmhjaVlpSWlNZ2dNTGdTRVJFUmtVRmdjQ1VpSWlJaWc4RGdTa1JFUkVRR2djR1ZpSWlJaUF3Q2d5c1JFUkVSR1FRR1Z5SWlJaUl5Q0F5dVJFUkVSR1FRR0Z5SmlJaUl5Q0F3dUJJUkVSR1JRV0J3SlNJaUlpS0R3T0JLUkVSRVJBYUJ3WldJaUlpSURBS0RLeEVSRVJFWkJBWlhJaUlpSWpJSVJ2b3VnTWpRV0ZsWm5RQmdyKzg2NkQraUtGNklpb3BxcSs4NmlJaW9hTEhIbGFqZ0dGby9NSUlndE5GM0RSOHpqVWFqN3hLSWlBQ3d4NVhvclYyNmRFbmZKUkFBYTJ0cmZaZnd3YnAzN3g3Kyt1c3ZkT3ZXVFd2LzJiTm4wYUZEQjYxOTgrZlB4NGdSSTFDbFNoV3QvWUdCZ1RoNjlDZzJidHdJQ3dzTHJXTzNidDJDV3ExR28wYU5DcVZlalVhRGxKUVVKQ2NuUTZsVW9rNmRPb1Z5WFNMNmVEQzRFaEVWa0VLaDZBSWdJeW9xNmh5QURIM1hreHVaVEliVnExZERMcGZqODg4L0J3QWNQMzQ4eCtEYXVIRmpUSjQ4R1FFQkFaZ3laUXFlUEhrQ0FGQXFsWGo0OENGNjllcUZzbVhMQWdCMjd0d0pBRml6Wmcxc2JXMExGRnl2WHIySzJiTm5ReFJGcU5WcVpHUmtJRDA5SFNWTGxvUWdDREExTllXcHFTbk16TXl3Y2VOR0dCc2JGOFpiUVVRZkNRWlhJcUtDY3hJRXdVdWhVRHdIc0F2QTNzVEV4TE8zYnQxSzAzZGhBT0RxNmlwdGx5aFJBdVBIajBlMWF0VUFBTEd4c2FoV3JaclV4dG5aR1NOR2pFRFBuajN4NE1FRHhNYkc0cDkvL3NIdTNidGhZbUtpYzIwbkp5Y0FRSHg4UEg3Ly9YZGN2WG9WZm41K0tGT21ET3JXcll1QWdBQllXMXRyOWM0bUpTVkpuMUI4OXRsbjhQWDFSWEJ3TUVhTkdnVkxTMHUwYnQwYXAwNmRBZ0JjdjM0ZEd6WnN3QTgvL01EUVNrUTZHRnlKaU42U0lBamxBWXdDTUVvdWx5Y29GSW9RVVJUM3hNWEZuWTZOalZYcXE2NU5telpoK2ZMbG1ENTlPdVJ5T1RwMTZvVFEwRkFBUUtkT25iQnYzejU0ZTN2ajIyKy9SZjM2OWFYekprNmNLRzBQR2pRSWdpRG9YUHY1OCtjQWdLQ2dJTGk1dVdIS2xDbG8xYW9Wamg0OUNpT2ovMzZsUkVSRVNOdlpoM09VS0ZFQ1RaczJoYTJ0TFZhc1dBRS9Qei9wMk5PblQ3RjY5V3FNR3pjT3BVdVhMb1IzZ29nK05neXVSRVNGUXk0SXdsQkJFSVphV2xvbVcxcGE3dGRvTkNFcEtTa25idHk0a2ZnK0M2bGN1VElhTldxRTNidDM0OXR2djlVNUhoa1ppVnExYW1tRjF1eFVLaFgyN2RzSG1VejMrZDArZmZvZ0l5TUROMjdjZ0xlM056UWFEVVJSUklrU0pkNVlWMnBxS2x4Y1hMVDJPVG82UXFQUndOSFJVZG8zZXZSb2FmdllzV052dkM0UkZSOE1ya1JFcjJuWnNtVm5RUkNPQ0lKZytwYVhNQWZRWHlhVDlUYzNOMDlWS0JRSFJWRU1Mc3dhYzNQOCtIR3NXclZLZW4zZ3dBRW9sVXBwYUlCU3FjVGl4WXNCQUljUEh3WUFEQnc0RUt0V3JaSSswcGZKWkpnNWN5WWVQSGlnYzMxalkyTk1uVG9WR3pac2tLNW5iR3ljWSsvczYwcVdMS2tWUklPRGc2RldxK0h2NzQ5cDA2Wmh6Wm8xOFBYMXhhZWZmdnIyYndBUmZkUVlYSW1JZExWNGg5Q3FSUlJGMmY4TktiQXNqT3U5aVlPREF4d2NIQXA4WHMrZVBXRnRiWTMwOUhTWW1wcmk5dTNiQ0E0T1JyOSsvYVNIc2JLMlhWMWRZVytmT1N1Y1JxT0JXcTJXWG9lSGg3L3hYbmZ2M3NYbXpadGhZMk9EYnQyNndkL2ZIMTI2ZEVITm1qWGg2K3VMUm8wYVllREFnYWhSbzBhQnZ3NGkrcmd4dUJJUjVlN0h5NWN2VDN4OXAwS2hXQ29JZ2xjZTU2VUFpQUN3UHlNakl6ZzZPdm9GQUZoWldhMHNvanAxT0RrNTVmaHdWWmFrcENTY09IRkNaLytkTzNkUXYzNTkzTDE3Tjgvcm56eDVFa0Rtc0lQWnMyZmo0TUdETURYTk8rc3JsVXI0Ky91amZQbnltRFJwRXNxVUthTjF2R0hEaGdnTURNUzVjK2V3WXNVS21KaVlZTzdjdVh4SWk0Z2tESzVFUklWQUZNVmtRUkJPYWpTYVBTcVZhazlNVEV5U1B1dDUrZklsSWlNamN6MXVZMk9UNC82TEZ5K2liZHUydUh2M0xnWVBIb3o3OSs5ajhPREJBS0MxblNYckhyTm56OGJDaFF2ekhESlFxbFFwVEpvMENWNWVYaWhWcWhSc2JHeXdiZHMyMk52YjQ4NmRPNmhidHk0QW9IVHAwcWhRb1FLbVRadFdvSytaaUQ1K1hEbUxpT2p0SlFEWUs0cGl2L2o0K0VxWEwxL3VmdVhLbFMzNkRxMVpldmZ1bmV0L0twVXF4M051M0xpQkw3NzRBZ0N3WmNzVzFLcFZDMXUyYkpHMk4yL2VMRDIwbFppWWlMQ3dNS3hZc1FLeHNiRll2Mzc5RzJ2YXQyOGZURTFOWVd4c2pJeU1ETlN2WHg4ZUhoNElDUWtCQUl3Y09SSm1abWI0NDQ4L2NPalFvVUo2SjRqb1k4RWVWeUtpZ292VWFEUnVLcFhxVUV4TVRMcStpOGxOY0hEdXo0Tmw3M0ZOU0VqQWp6LytDSmxNaHRxMWF5TXRMUTBsUzVZRUFQVHYzMTlxNSs3dURqYzNOK2xjWDE5ZnRHelpFazJhTk1HQ0JRc3dZTUFBZlBYVlZ3QWdqWG5OTGpFeEVZR0JnVmkyYkJrQXdNaklDR2xwYVdqY3VERWFOMjZNWjgrZTRjcVZLNmhhdFNxbVRac0dIeDhmT0RvNmNxZ0FFVWtZWEltSUNpZ3FLbXFQdm12SWord0xFYnd1ZTQ5clpHUWtFaE1URVI0ZWptM2J0bUg0OE9GSVRrN0dGMTk4QVZFVXNXYk5HbWcwR3FoVUttUmtaQ0E4UEJ6UG56L0h4WXNYc1dQSERnQkE3ZHExc1hmdlhsU3FWQW5BZjJOZ2dmL21jVFUxTmNXc1diUFF2SGx6QUptTEgzejExVmZTMkZpbFVvbisvZnZEd3NJQ2JkdTJ4YTVkdXhoYWlVZ0xneXNSMFVlb1k4ZU9XTFJvVWE3SHAwNmRLbTEzN2RvVmpvNk9rTWxrbURScEVpWk5taVFkeTVvMUFNaGNQRUFta3lFOVBSM2ZmZmNkbGk5ZmpxcFZxMHB0czBKcnc0WU50ZTZWOWRyRXhBUWRPM2FVOW50N2U4UGIyenZYR3MzTXpQTHpwUkpSTWNMZ1NrVDBFY29ydEw1K1hCQ0VYQitxa3Nsa09nc1JtSmlZSUNBZ0lNY0ZDZ0JJMDJmbDlwcUk2RzN4NFN3aUlpcXczRUlyRVZGUjRrOGVJaUlpSWpJSURLNUVSRVJFWkJBWVhJbUlpSWpJSURDNEVoRVJFWkZCWUhBbElpSWlJb1BBNEVwRVJFUkVCb0hCbFlpSWlJZ01Bb01yRVJFUkVSa0VCbGNpSWlJaU1nZ01ya1JFUkVSa0VCaGNpWWlJaU1nZ01MZ1NFUkVSa1VGZ2NDV2lkNWFVbEtUdkVvaUlxQmhnY0NVeU1LSW9JajA5UGNkanQyN2R3bzBiTndwOFRZMUdnOFdMRjBPbFVrbjdvcU9qY2ZqdzRUZWVxMWFyNGVibWhpZFBuaFQ0dmtSRVJBVmhwTzhDaVBSRm9WQjBBWkFSRlJWMURrQ0d2dXZKalZxdHh2RGh3K0h0N1kxNjllb2hJQ0FBaVltSm1EaHhvazdiTld2V3dOYldGbzBhTlNyUVBhNWV2WXJvNkdnWUd4dEwreXBYcm94WnMyYkIwZEVSUmthNlB5cGNYVjBCQUJrWkdYajE2aFcrKys0N25UYWhvYUVGcW9PSWlDZ3ZESzVVbkRrSmd1Q2xVQ2llQTlnRllHOWlZdUxaVzdkdXBlbTdzT3oyN2R1SDFOUlUxSzFiRndEZzdPeU1mdjM2b1YrL2ZyQzB0SlRheGNmSDQvZmZmOGZWcTFmaDUrZUhNbVhLb0c3ZHVnZ0lDSUMxdFRVc0xDeWt0a2xKU2JoMDZaTDBPalEwRkM0dUxuQnljdEs1djR1TGk3UnRZV0dCM2J0M0F3RGk0dUlRR1JtWmE5MDJOalp2LzBVVEVSSGxnTUdWaWoxQkVNb0RHQVZnbEZ3dVQxQW9GQ0dpS082Smk0czdIUnNicTlSbmJZOGZQOGJxMWF1eFlzVUtDSUlBQUtoYXRTcDY5KzZOV2JObVlkMjZkVkp2YUZCUUVOemMzREJseWhTMGF0VUtSNDhlMWVvcGpZaUlrTGF0cmEybDdlZlBuK1BVcVZPWVBIa3lldmZ1bmUvYVZDcFZudTJ6RHpzZ0lpSXFEQXl1Uk5ya2dpQU1GUVJocUtXbFpiS2xwZVYralVZVGtwS1NjdUxHalJ1Sjc3TVFwVklKTHk4dnVMdTdvMFdMRmxySFJvd1lnWkVqUjJMNjlPbnc4ZkdCVENiRGpSczM0TzN0RFkxR0ExRVVVYUpFaVh6ZEp6QXdFQUJnYm02T3FLZ296SjA3TjllMi92NytxRisvUGdEQTJOZ1l3Y0hCdWJabGp5c1JFUlUyQmxmNjZGaFpXWjBBWUY4SWx6SUgwRjhtay9VM056ZFBWU2dVQjBWUnpEMnBGU0tsVW9tSkV5ZWlZc1dLR0RObURBQWdKaVlHZGVyVWdibTVPWXlNak9Edjc0OHhZOFpnMkxCaG1EOS9QalpzMkNDZGEyeHNMUFhRNXVYZXZYczRldlNvOUZxaFVPUjdYT3FIMXVOcVpXVWxGc0ZsUHltQ2F4SVIwVnRpY0tXUFVXR0VWaTJpS01yK2IwaUI1UnNiRjRJMWE5WkFKcE5oMGFKRmtNbGtTRXhNeEpneFkrRHQ3WTB1WGJvQUFPUnlPVFpzMklCNTgrYmg2TkdqMkxseko0RE1HUUxVYWpYczdUUGZodkR3OEZ6dkV4NGVqakZqeG1ESmtpVUF3QjVYWGNadmJrSkVSTzhMZ3l0OXRDNWZ2cHhubDZOQ29WZ3FDSUpYSGsxU0FFUUEySitSa1JFY0hSMzlBZ0Nzckt4V0ZtS1pPUm83ZGl4a01obE1URXdBQUpzMmJVS3paczJrMEpyRnpNd01DeGN1aENpS0dENThPQUFnTWpJU3MyZlB4c0dEQjJGcWFwcm5mUVlNR0FDNVhDNEYxNEwydUdiTkxKRGI4ZmZwVGYvZUJkR3laY3Z4TXBuc1J3Qi9GZFkxaVlqbzNURzRFbVVqaW1LeUlBZ25OUnJOSHBWS3RTY21Ka1l2TSt1WExGbFMydjc3Nzc4UkdocUtIVHQyQUFEdTNMbUQxYXRYWThtU0paREpNcWRpemo0c0lPdEovOW16WjJQaHdvVjVEaG1ReStVNis3cDI3UW96TXpPZC9Ta3BLZEt3Z3IxNzkyTEhqaDA0ZE9nUUpreVlnQU1IRHVEYXRXdVlNbVdLOUVEWThlUEhjZURBQVhUdjNyMmdYejRSRVZHT3VBQUJFWkFBWUs4b2l2M2k0K01yWGI1OHVmdVZLMWUyNkN1MFpwZWVubzdaczJkandvUUpxRjY5T2dDZ1RwMDZTRTVPeHJwMTYzVGFKeVltSWl3c0RDdFdyRUJzYkN6V3IxOWY0SHUrZVBFQ29hR2hPdjhsSm1ZK201WjE3K3JWcTJQWHJsMEFnTzdkdTBNUUJPelpzd2NBTUhMa1NOU3NXUk0vL2ZRVHpwMDc5N1pmUGhFUmtSYjJ1Rkp4RnFuUmFOeFVLdFdobUppWW5KZWkwaU9OUmdOZlgxOVVyMTRkYm01dTByN1UxRlNNSFRzV3c0Y1BSN3QyN2JTbXR2TDE5VVhMbGkzUnBFa1RMRml3QUFNR0RNQlhYMzBGQU5LWTEzZTFlL2R1Mk5uWndkemNITWJHeGtoSVNJQmNMc2UwYWRNZ0NBTHUzYnVIbUpnWTFLOWZIMzUrZmdnUEQ0ZXRyVzJoM0p1SWlJbzNCbGNxdHFLaW92Ym91NGE4ckY2OUdtRmhZWkRMNWJDenMwTmFXaHBrTWhuTXpjMWhibTZPR2pWcVlQYnMyZGk5ZXpkTVRVM2g1K2VIMzMvL1hScFNVTHQyYmV6ZHV4ZVZLbFVDQUp3OGVWSzZkdmF3K3pxTlJwUGoyTldzTWFzT0RnN1MyTnRldlhxaFI0OGVXbE52aWFLSTBhTkh3OGpJQ0UyYk5rWFRwazNmL2MwZ0lpSUNneXZSQjZ0Mzc5NW8xNjRkcWxTcGdqSmx5cUIwNmRJNkFYSHk1TW40NTU5LzBMQmhROXkrZlJ2TGx5OUgxYXBWcFRaWm9iVmh3NFphMTM3OWRhdFdyYVR0ZHUzYVljMmFOVHIxakJzM0RnQlFvMFlOYWQvWXNXTXhkdXpZZC9ncWk2ZTgvbkFnSXFMY0ZkcFR1RVFmaXF6NVBBdnpLZk9jcnA5OXlkUVBnVWFqa1I3V0trNnlRbUFSelNydzQrWExseWNXMW5VVkNzVWZnaUMwS2F6clVhRzRkdm55NVdiNkxvS0k4b2M5cmtRZmllSVlXZzFOVkZSVVczM1hRRVJreVBpYmpvaUlpSWdNQW9NckVSRVJFUmtFQmxjaUlpSWlNZ2dNcmtSRVJFUmtFQmhjaVlpSWlNZ2dNTGdTRVJFUmtVRmdjQ1VpSWlJaWc4RGdTa1JFUkVRR2djR1ZpSWlJaUF3Q2d5c1JFUkVSR1FRR1Z5SWlJaUl5Q0F5dVJFUkVSR1FRR0Z5SmlJaUl5Q0F3dUJJUkVSR1JRV0J3SlNJaUlpS0RZS1R2QXQ0SEt5dXJFd0RzOVYwSC9VY1V4UXRSVVZGdDlWMEgwZnZFbjBVZkh2NHNJaklzeGFYSGxiOG9QakNDSUxUUmR3MUVlc0NmUlI4WS9pd2lNaXpGb3NjMXk2VkxsL1JkQWdHd3RyYldkd2xFZXNXZlJSOEcvaXdpTWp6RnBjZVZpSWlJaUF3Y2d5c1JFUkVSR1FRR1Z5SWlJaUl5Q0F5dVJFUkVSR1FRR0Z5SmlJaUl5Q0F3dUJJUkVSR1JRV0J3SlNJaUlpS0RVS3ptY1NVcVRKd0Rrb2lJNlAxaWp5dFJBWW1pZUVIZk5aQ09hL291Z0lpSWloNTdYSWtLaU91YUV4RVI2UWQ3WEltSWlJaklJREM0RWhFUkVaRkJZSEFsSWlJaUlvUEE0RXBFUkVSRUJvSEJsWWlJaUlnTUFvTXJFUkVSRVJrRUJsY2lJaUlpTWdnTXJrUkVSRVJrRUJoY1B3SkpTVW42TG9HSWlJaW95REc0RnJJN2QrN0EzOThmYXJVYUFKQ1Nrb0wyN2R2bmVZNUdvOEhpeFl1aFVxbWtmZEhSMFRoOCtQQWI3NmRXcStIbTVvWW5UNTY4VytHNStQMzMzM1ZldjN6NXNranVSVVJFUkpRWEx2bWFDN1ZhalRadDJzREN3a0pydjFLcGhKR1JFVXhNVExUMmg0V0ZRUzZYSXl3c0RJOGVQVUtKRWlVQUFLSW9JaVVsSmM5N1hiMTZGZEhSMFRBMk5wYjJWYTVjR2JObXpZS2pveU9NakhUL21WeGRYUUVBR1JrWmVQWHFGYjc3N2p1ZE5xR2hvUUNBdUxnNE9Eczc1K09yL3MvRml4Y0JBQXNXTE1EQmd3Y0JaSDd0dnI2KzJMNTllNEd1OWJHeHNySTZBY0JlMzNYUWYwUlJ2TUNsZUltSVBuNE1ybThRRVJFaGJTY2xKY0hKeVFuTGx5OUhxMWF0ZE5vcWxVcnMzNzhmcWFtcDZOU3BrOWF4N0s4dExTMnhhOWN1NlhWb2FDaGNYRnpnNU9Ta2MwMFhGeGRwMjhMQ0FydDM3d2FRR1VZakl5TnpyZHZHeGtiYXJseTVzaFJFczVzOGVUS2VQWHVHbjMvK09kZnJaQmNTRW9LNHVEZ3BOR2NYRkJTRTZ0V3I1K3M2SHdHRzFnK01JQWh0OUYwREVSRVZQUWJYZlBqbW0yK1FuSnlNMU5SVUtKVkt6SjgvWCt0NFZzL21saTFiWUdkbmgxbXpaa25IbEVvbE9uVG9vQldBczN2Ky9EbE9uVHFGeVpNbm8zZnYzdm11U2FWUzVkaysrN0NEbkp3L2Z4NG5UNTdNTmJTNnVycENGRVVwcUg3MzNYYzRlUEFnSWlJaVlHcHFxdFgyeXkrL3pMRlgrR04zNmRJbGZaZEFBS3l0cmZWZEFoRVJ2U2ZGTDIyOGhVZVBIdVVhUExQM3BHbzBHb3daTTZaQTF3NE1EQVFBbUp1Ykl5b3FDblBuenMyMXJiKy9QK3JYcnc4QU1EWTJSbkJ3Y0s1dHMvZTR2dTdWcTFmdzhmSEJGMTk4Z1JZdFd1VFlKalEwRkZldlhzWE1tVE1SR2hxS3VYUG5ZdURBZ1ZDcjFaZzFheGJtenAwckRZZElUMC9YQ2JORVJFUkVoWTNCTlo5eTY5MVVLcFVBZ0FNSERpQTRPRGpYTVBuNjBBRUEyTHAxSzQ0ZVBTcTlWaWdVVXUvdG03eHRqNnRHbzhITW1UTmhhbXFLWDMvOUZWNWVYamg3OWl5NmRPbUMwcVZMYTdYZHUzY3ZFaElTTUcvZVBJd2VQUnFWS2xYQ3BrMmJZR1ptQmtFUXBIWU1ya1JFUlBRK01Mam1RcTFXU3oyS0FONFlTTHQzNzQ3dTNic1g2QjVyMTY3Rm1ERmpzR1RKRWdBbzhoNVhVUlRoNCtPRG1KZ1lCQVlHd3QzZEhTa3BLVGh6NWd6V3JGbURNV1BHb0h2MzdoQUVBWGZ1M01HZE8zY2dsOHRSdjM1OUJBVUZZY0NBQVFnTEM4UGF0V3N4Y09CQWJONjhHU1ltSmd5dVJFUkU5RjR3dU9iaTlURG03dTZlWTd1c0h0Y3M5dlp2Zm03bitQSGprTWxrR0RCZ0FPUnl1UlJjQzlyam10TkRVdG1QWjZmUmFMQnc0VUljTzNZTTY5YXRRKzNhdFFFQVptWm04UGYzeCtuVHA3Rm8wU0tFaG9aaTVzeVptRDkvUGdZTkdvUWZmL3dSQXdZTVFGcGFHcVpQbjQ1eDQ4YWhSbzBhNk5peEl6WnYzb3dSSTBaQUZFWElaSnhaallpSWlJb1dnMnN1WHIxNkJibGNEZ0NZTTJjTzZ0ZXZqOXExYTB2VFpGMjZkQWx4Y1hHNGR1MmF6bmtYTGx6UTZxM056dHJhR3FJb0FvQjAvZXk2ZHUwS016TXpuZjBwS1NuU3NJSzllL2RpeDQ0ZE9IVG9FQ1pNbUlBREJ3N2cyclZybURKbGl2U1ExUEhqeDNIZ3dBRjA3OTRkQ1FrSm1EWnRHdjc1NXgvODlOTlBhTml3b2M3MU8zZnVER3RyYXl4ZHVoUWVIaDc0NnF1djRPRGdnQjkvL0JFQWNPalFJWnc3ZHc0dlg3N0V6ei8vak9Ua1pEeDc5Z3dPRGc3c2JTVXlBTC85OWhzYU4yNk1DaFVxRk1uMTkrN2RxL01IZms3N2dNdy9wSThjT1lJdnYveXlTR29ob284WGcyc3VIang0SUUzdlpHSmlnZ0VEQmlBOFBCem01dVlBTW50a1BUdzhkR1lZZUZjdlhyelFHdmVhSmV1ai8rVGtaS3hidHc3NzkrL0hybDI3TUdIQ0JIVHYzaDB4TVRIWXMyY1ArdlRwZzVFalIyTGl4SW1ZUEhreUtsU29BRXRMU3hnYkcyUDc5dTE1L3RJcVhibzA1czJiaHhFalJ1aE1iV1ZuWjRlNmRldWlVcVZLa012bHNMQ3d3Tm16WjVHV2xwWmowQ2I2bUNrVWlpNEFNcUtpb3M0QnlOQjNQZmx4NXN3Wm5EcDFTbXZXazlkWlcxdWpjdVhLdVI2UGk0dkxkVFlOUHo4L25aQ2EwejRBMkx4NU05TFQwd0ZrZmtwVnBVb1ZuVGIvL3ZzdmpoMDdsbXN0UkZROE1iam1Jakl5RXMyYU5ZTktwWUsvdno4OFBUMGhsOHVsRmJGTVRFd3dhOVlzVEo0OEdaczNiNVkrZWk5cXUzZnZocDJkSGN6TnpXRnNiSXlFaEFUSTVYSk1tellOZ2lEZzNyMTdpSW1KUWYzNjllSG41NGZ3OEhCTW1USUZLMWFzeVBjOWNwcVB0V3pac21qWnNpV0F6Q204VkNvVk9uYnNpRU9IRHVYNFM0Zm9JK2NrQ0lLWFFxRjREbUFYZ0wySmlZbG5iOTI2bGFidndySStGU3Bmdm55T3h4MGRIYVh0NTgrZkl6SXlVbXRCbGJ4VzdHdmR1clcwblRYZVBZdEdvOUdaaS9yMWZZY1BIOGJwMDZjUkd4c0xiMjl2YWYvT25UdnpySk9JS0F1RGF3NlNrNU1SRmhhR1RaczJZZjM2OWFoVHB3NmNuSnlRbnA2T3AwK2ZvbVRKa2dBeWUwRjc5ZW9GTHk4dmJOMjZGYVZLbFFJQWRPdlc3YTN2cmRGb2NoeTdtalZtMWNIQlFmb2wwNnRYTC9UbzBVTnJXSUlvaWhnOWVqU01qSXpRdEdsVE5HM2E5SzFyeWMya1NaTVFIUjBOUVJCUW9VS0ZQSHR3aUQ1bWdpQ1VCekFLd0NpNVhKNmdVQ2hDUkZIY0V4Y1hkem8yTmxiNXB2T0xVbFp2WlZ4Y0hHSmpZNlUvUEM5ZXZJaUdEUnVpVEpreU9jNkJtOU5DS0ZrMEdvMjA3ZUxpZ3M2ZE84UEN3Z0tDSUdEa3lKRll2MzY5VnZ2WDk1MDRjUUxSMGRIdzl2YkdxMWV2VUxac1dRQkF2Mzc5M3Y0TEphSmloY0UxQnpkdjNrVHIxcTFSdDI1ZEpDWW1Zc0dDQmZEejg4T2hRNGRnYkd5TUFRTUdTRzFIakJnQlkyTmphV3hwY0hDdzlPUi9UbTdmdnEwei9qWDdLbHp0MnJYRG1qVnJkTTRiTjI0Y0FLQkdqUnJTdnJGangyTHMyTEZ2OTBVaXM5YzQrN1JXK1JVWUdBaTFXZzFSRkl2bHdnTkV1WkFMZ2pCVUVJU2hscGFXeVphV2x2czFHazFJU2tyS2lSczNiaVMrcnlKS2xDaUI0T0JneE1YRllmdjI3VGg2OUNnOFBEd2dsOHRoYkd5TVAvLzhFOTdlM2hnd1lBRDI3ZHVudGRRMGtQOGVWeUJ6REd0MGREUThQVDN4L1BselBIejRVUG9aNWVqb2lGOS8vUlduVDUvRzJiTm5NWDc4ZUxScDB3WmR1blJCVEV3TTFxeFpvOVZqUzBTVUh3VlBMUWJJeXNwS0JBcTIwbEY2ZXJyV3gyY0FwSWVxM2liczBYL2UxMHBIbHk5ZkxwSi9xTGY1ZnFLaWsvWDlWSmovM2kxYnRod3ZrOGwrTEtUTHBZcWllRkFVeFdDWlRCWU1GUDMzenBvMWF4QWVIbzVldlhxaGQrL2UrTzIzMzdCcTFTcVVMbDBhUzVjdVJZa1NKYkJreVJKVXJGZ1IwNmRQbDg3THE3Y1Z5SG1NNjlpeFkzSGx5aFdzWDc5ZTZ4T2V0bTNiNG84Ly9nQUFuRHQzRHVYTGwwZmp4bzJSa0pDQUFRTUdZTUdDQldqZXZEbnM3ZTF4OHVSSm5YczVPam9XK1JqWG92amVJYUtpeGU2eVhMd2VXZ0VHVnFMaVFoQ0Vtd0RTQWVqK0lDZ2dVUlJsL3pla3dQS2RDOHVudm4zN1lzU0lFVWhJU0lDdnJ5L3UzcjJMZ0lBQXhNZkh3OHZMQy8zNzk4ZlNwVXQxcHMwN2ZQZ3cvUDM5MGJ4NWN6ZzRPT2hjOS9mZmY1ZTIvLzc3YjZ4WXNRSmx5NVpGalJvMWtKYVdodm56NStQTW1UTUFnSXlNRE5qYjIydDl3aFFhR29xSkV5Zmk2ZE9uYU42OE9kemQzV0ZzYkp6akExd3ltUXlKaVlrNkM2TVFVZkhHNEZwSTFHbzFYcjU4aVFvVktrQ2xVdWw4L0tadm9pam1PM2cvZWZJRWxwWkYvenUycUh0RWlkNVdWRlRVWVFDNXp2T21VQ2lXQ29MZ2xjY2xVZ0JFQU5pZmtaRVJIQjBkL1FJQXJLeXNWaFp1cFRsVHE5Vll2MzQ5UWtKQzBLZFBIOHlaTXdjbUppYW9VcVVLZnZycEo2eGJ0dzYvL1BJTGV2YnNDVHM3TzJtczZZWU5HeEFXRm9aang0NWg2dFNwcUZ5NU1qSXlNcENRa0NBOTdCVVhGNGV6Wjg4Q0FEdzhQUERaWjU5aDJMQmgyTGR2bnpUTHl0MjdkL0gxMTEvRDA5TVRQWHYybE9xYU9YTW0yclZyaHhzM2JnRElIR3FRRXhzYkcwUkdSaGJaKzBORWhvdkJ0WkE4ZVBBQW8wZVB4cjU5K3pCbzBDRDA3ZHNYUFhyMHlMRnRhbW9xYnQ2OGllYk5tK2ZyMm1scGFRZ0tDc0t3WWNPUW5wNk9yVnUzWXRpd1libGUrOW16WjRpTGkwT1RKazFnYW1xS2lJZ0lIRDU4R0FzWExuemp2WjQ4ZVlKKy9mcGgvLzc5S0ZPbVRMN3FJeUpBRk1Wa1FSQk9halNhUFNxVmFrOU1URXlTUHVvNGR1d1lacytlRFZ0Ylc2U2xwU0VrSkFRaElTRTY3VkpTVW5EcTFDbFVxVklGalJzM3hzS0ZDNUdTa29JalI0NGdNaklTZ1lHQkNBd014SWtUSjNENjlHbk1uejhmb2lpaWJkdTJNRE16UTRNR0RmRDgrWE9NR1RNR25UdDN4b0VEQjZSclIwUkVvSExseW9pTWpJUzd1N3UwUUltSGh3YysrZVFUYk5teUJVRHVDN3VvVkNxNHU3dERMcGNqTURDdzhOOGtJakpZREs2RnBHVEprdEJvTkRBeE1jSGF0V3V4Yk5reU9EZzR3TUxDUXFkdGZIdzhKa3lZZ0gzNzl1VXJIS2FrcEdEZHVuVVlObXdZMHRMU3BPM3NUcDQ4aVFVTEZpQWhJUUZObWpSQjJiSmw0ZVhsaGRxMWE2Tmx5NVpZdkhneGpoOC9qdHExYStQczJiTVlPblFvMHRQVDRlenNySE8vcEtRa3VMcTY1dGhyekhrVmliUWtBRGd1aXVMdStQajQwSWNQSDZib3U2Q3NhZXJrY2puYXRHbVQ0L2pSckNtelZxN003QUQrN2JmZlVLTkdEWGg2ZXVMR2pSdnc4ZkhCOHVYTElZb2l0bS9mRGs5UFR3Q1pQNHZNemMwaENBSXVYTGlBUllzV1lmVG8wZWpjdVRPQ2dvSUFaRTZ4dFhYclZnd1pNZ1FsUzViRTFxMWI0ZUhoQVFCbzBLQ0JWaDE3OSs2Rm41OGZldmZ1cmZWUXE0Mk5UYTY5c1VSVXZERzRGcEJHbzRHZG5aM09mbEVVb1ZRcTBhbFRKMm1mczdNekJnMGFoRjkrK1VXcm5TQUlLT2NIQ1BNQUFDQUFTVVJCVkZHaWhOWkhhTm05VFRpMHM3T0R2YjA5T25YcWhLMWJ0Mm9kYzNaMnhzeVpNM0hpeEFuVXFWTUhDUWtKMHJIbno1OXJQV3h4OWVwVnhNZkhhNDF2UzAxTmhVd21reFpCSUNKRWFqUWFONVZLZFNnbUppWmQzOFZrWjJwcUNsTlRVMm5PNmZ4bzM3NDlXcmR1amNEQVFBUUZCV0hPbkRuNDdMUFBzRzdkT3BRclYwNmErZVRaczJmU0g5dE5temJGaGcwYlVMRmlSVnkrZkJubHlwWERzMmZQTUg3OGVIejY2YWY0NXB0dklBZ0N4bzhmRDVWS2hhRkRoK2E0b3VDbm4zNktHVE5tSUNnb0tNZG5DNGlJc21Od0xTQlJGSkdVbEtUelpHMUtTZ3E2ZE9tQ2lJZ0luWE8rL2ZaYkFKbWhjTm15WlZpMWFoWEtsQ2tqL1pDZk9YTW1HamR1ckhYT2xDbFQwS05IRDN6KytlZDUxck4yN1ZxMGJkdjJqVS9xZCt2V0RWMjdka1gvL3YweGRlcFVBSUNSa1JGOGZYMXgvUGh4S0JRS2hJV0ZvVXVYTHBnK2ZUcktsU3VISmsyYVlPUEdqYmg2OVNwV3IxNE5YMS9mTjc0L1JNVkJWRlRVSG4zWGtGLzVtY2ovN3QyN0dENThPT3JXcll1ZmYvNFpWYXBVd2Z6NTgzSGp4ZzBzV2JKRWVvanI0TUdEcUZldkhnREEzTndjSzFldXhLRkRoMkJpWWdKUFQwLzA2OWNQbjMvK09XYk1tQ0VORDFpNmRDa1dMRmlBVWFOR1llUEdqVHIzZG5OelExcGFtdlFIOHFOSGo2UzVzb21JWHNmZ1draEtsaXdKbFVvRmpVWURtVXlHMDZkUG8zSGp4cWhTcFFwNjllcUZsSlRNVHhDVGs1UFJ2MzkvQUVCaVlpSTBHZzBtVDU0TUlITW1nNnlQeHhvMmJJaHQyN2JsR1Z4VFUxT3hjK2RPdUxpNDRNaVJJL2p4eHgrUmxKUWtUV21UZlQ1R1FSQnc4K1pOcEtTa1NCT1J5MlF5Mk5yYXd0WFZGU0VoSWRpK2ZUczhQRHl3YmRzMm5EOS9IZ3NXTElDenN6TTJidHlJOGVQSFk4aVFJWVgveGhGUmtSQUVBVTVPVGxpd1lJSE9NWTFHZzltelowdXY2OVNwZzNYcjF1R1RUejZCU3FWQ256NTkwS3haTTJ6Y3VCR3paczNDbVRObklBZ0NhdFdxcGZVSDdQVHAwekYxNmxRcHBMWnIxMDVuNVQwVEV4UDg4TU1QU0V6TWZTcmJ2bjM3WXRXcVZRZ09Eb2FSa1pIV1hObEVSTmt4dUw2bDdFTUNnTXlQOTh1VUtZTVhMMTdBd3NJQzgrYk53L3IxNjFHbFNoVThmdndZdi8zMkd3QmcxNjVkc0xDd2dMT3pNd0lDQWxDdVhEbjA2TkVETXBrTTdkdTNsNjduN3U2T2dJQUEzTDU5R3hVcVZNaXhocE1uVCtLenp6NUR6Wm8xVWJObVRWU3RXaFZEaHc3RjNMbHowYlp0VzZ4Y3VSSk5talNSMm0vYnRnMTkrL2JGd29VTDhmbm5uNk5UcDA0SUNncEM1ODZkVWE1Y09ZaWlpSU1IRDJMcjFxMW8wS0FCMXE1ZGkwZVBIbUhUcGswWU5HZ1FaczZjaWVEZ1lENjBSV1FBWkRKWmpxRTF0Mk9mZlBJSkFNRFkyQmlCZ1lHUXkrVUFnR1hMbHIzeFBsbHlXaTQ2Uy9acHJYYnQycVZ6L0YwWFZDR2k0a0gyNWlhVW5WcXRscDdVajRpSXdLbFRwNkJVS3FXcFpwNDhlWUt3c0RBMGJ0d1lqUm8xa3M1NzhlSUZwazZkaW9pSUNOamEyZ0lBdW5mdmpqTm56bURRb0VHNGZ2MjYxbjNLbHkrUGpoMDdZdmZ1M2JuV0Vod2NqRjY5ZWttdno1NDlDMEVRc0h6NWNwdzVjd2EzYnQyU3ByRDU1NTkvRUJVVkJYZDNkOVN1WFZ1YWo3RkZpeFp3ZDNkSFlHQWdYcng0Z1dQSGpzSEh4d2MrUGo2b1dyVXFJaU1qY2YzNmRiUnQyeGI5K3ZWRFdwcmVsMklub2lLV0ZWcUxTbDRCbDRnb0wreHhMYURrNUdTdG5vUFUxRlNZbVprQkFHclhybzNvNkdnRUJBVGd4eCsxRjkxWnYzNDk2dGV2andzWExtREVpQkZheDNyMjdJbTdkKy9xM012RnhRVXpac3pBb0VHRGRJNzkrZWVmK1BmZmY5RzVjMmNBbVdOdmI5NjhDWE56YzB5Wk1nVjc5KzdGclZ1M1VMOStmWWlpQ0I4Zkg0d2RPeGFtcHFaUUtCUUlEUTNGMWF0WHNYMzdkbHk3ZGcyT2pvNzQ1cHR2Y09USUVVeWNPQkZBNXNlSmFyVWFQajQrQUNBOUdVeEVSRVNrRHd5dUJSUWZINDlLbFNwSnJ4TVNFcVFnMjd4NWM2eGF0UXBPVGs1bzJyU3Axa0lFV2NzcTd0NjlXMnZXQUVkSFIvVHUzUnNBZEQ2NnM3R3h3Y0NCQTNOOE9saWxVbUhjdUhIU3gzVG56NTlIZ3dZTmNQWHFWVmhaV2VIVFR6L0ZuRGx6VUtaTUdhU21wcUpDaFFwd2NuS0NVcW1FVENhRGs1TVRLbFNvQUVkSFJ5eGV2QmptNXVZQUFDOHZMN2k3dXlNa0pFVHJJMEFpSWlJaWZXTXlLYURidDIralhyMTZTRS9QbkFIbmYvLzdINnBXclFvZzh3R3Q5UFIwYVp5V241K2YxaEtKQlZXaVJBa01IejQ4eHlVUFc3Um9nYTVkdTBxdi8vcnJMN2k1dVVtdlM1VXFKWDNrYjJKaWdybHo1d0xJWENqQjI5c2JIaDRlcUZHakJucjA2SUV2dnZoQzY5cjM3dDJES0dvdlBzV3BzSWlJaUVqZjJPTmFRQmN1WEVDTEZpM2c3ZTJOczJmUG9tVEprcGcvZno3dTNidUhOV3ZXb0duVHBqaHo1Z3hjWEZ6dzVNbVRIQjlreXVwaEJZQnk1Y29WU2wyREJ3L1dXakRnMHFWTDhQUHpRN05temJSNlRxOWR1eVlGYlNJaUlpSkR3dUJhQUFrSkNUaDkralRHamgyTHI3LytHaGtaR1RBeU1zTGp4NDh4ZlBod2pCOC9IazJiTnNYWXNXTlJ1M1p0M0w1OUczWHIxdFc2aHArZm56U1pOd0JFUmtiaTMzLy9SWEp5c2hROHM5WVJ6ODdDd2tLYXlTRDdkcGJYNTQ5VktwWHc5UFNFdmIwOU5Cb043TzN0SVFnQzVISTU1c3labzlWV3JWYkQzdDVlYTE5KzVuNGtJaUlpZXA4WVhBdmduMy8rZ2FPam8vU2t2cEZSNXRzWEZ4ZUh2bjM3NHF1dnZnSUFUSjQ4R1ZPblRrWDc5dTExSnRMT0hscUJ6Q210eG8wYkIxTlRVK2tockZHalJtSFVxRkZ2VldQV01JVU9IVHBJKytiTm00ZDU4K2JsZWs1a1pPUWJyNXMxOXl3UkVSR1J2Z2o2THVCOXNMS3lFZ0hvckhiMU50UnFkWTdMRnVibHlaTW5zTFMwZk9kN2Z5eXlWdm02ZlBseWtYei9aZjE3Ri9YMUMrUDdpZDVkVVg4L0ZTWis3M3hZRE9sN2g0Z3k4ZUdzQWlwb2FBWEEwRW9HTFRVMVZXZmY2L01PRXhFUnZROE1ya1RGeEY5Ly9ZV3BVNmRxN2J0dzRRSTZkT2lBaXhjdjVuaE9iR3dzbkoyZGRhWms0L0svUkVTa0R4empTc1dXUXFIb0FpQWpLaXJxSElBTWZkZVRYeGN2WG9TbnAyZSsycDQ1YzBaYUlPUDA2ZE5heXdjbkpTVmg0Y0tGNk5HakI1WXNXWUl0VzdaSWJiT2NQWHNXSFRwMHdNcVZLM0g2OUdscHYwcWxncXVycTFiYjBORFF0L3lLaUlpSThvZkJsWW96SjBFUXZCUUt4WE1BdXdEc1RVeE1QSHZyMXEwUGVsM2IxcTFiYS9XUWFqUWF0R25UQm1mT25FR3BVcVZ5UGUvSWtTTll2SGd4QUNBOVBSMVRwMDVGcDA2ZE1INzhlQ3hkdWhSZVhsNVl2bnc1VEUxTnBYTU9IVHFFNzcvL0hzMmFOWk5XVkFNeTUvVmxVQ1Vpb3ZlTlF3V28yQk1Fb2J3Z0NLTUVRVGdtbDh2akZBcEZRTXVXTGIrc1ZxMWE3aW53QTVLWW1BaGpZK004USt2Rml4Zng3Tmt6TkdyVUNDOWZ2c1RvMGFOUnVYSmxqQnMzRGdBd2FkSWtWSzVjR1VPR0RNR2RPM2NBQURkdjNzVDkrL2ZSckZrekFJQzd1N3YwbjBxbGtyWnpXcEtZaUlpb0tMREhsVWliWEJDRW9ZSWdETFcwdEV5MnRMVGNyOUZvUWxKU1VrN2N1SEVqVWQvRjVlVCsvZnVvWHIxNm5tMENBd01CWks3ODV1bnBpUjQ5ZW1oTnVTYVR5VEIzN2x4czI3WU5nd2NQeHRhdFc3RjU4MllJd244UFd6OTc5a3hudm1BQU9uTUtFeEVSRlJVR1YvcG9aVTA5OUE3TUFmU1h5V1Q5emMzTlV4VUt4VUZSRklNTG83YTNkZlhxVlF3Yk5reG52MGFqUWV2V3JYTThaKzNhdFlpUGp3Y0ExSzFiRi83Ky9tamF0Q21zcmEyMXBtWEtHb0xRdlh0MzNMdDNEM2Z2M3RXNmpsS3AxRnIxallpSTZIMWpjQ1hLQjFFVVpZSWdsQWVnMTduTldyUm9vVE1Ed01TSkU5R2hRd2ZVcTFjUExWcTAwT29sQllBNWMrWmd3b1FKbURKbENtUXlHWm8yYlpyblBlUnlPZTdkdTRmdnYvOGVreWRQbHZhWEtsVUt3Y0c2dVowOXJrUkU5TDR3dU5KSDYwMlRpaXNVaXFXQ0lIamwwU1FGUUFTQS9Sa1pHY0hSMGRFdkFNREt5bXBsSVpiNVRoNDhlSUFMRnk1Z3pwdzU2TktsQ3lJakkyRmlZcUxWWnN5WU1haFVxWkxXdnZUMGRKMTIyVGs3TytzRVlQYTRFaEdSdmpHNEVtVWppbUt5SUFnbk5Sck5IcFZLdFNjbUppWkozelhsUmhSRkxGeTRFTzd1N2loYnRteU9iVTZjT0lHT0hUdnE3SC93NEFHcVZLbVM2N1ZmRDYwQWUxeUppRWovR0Z5SmdBUUF4MFZSM0IwZkh4LzY4T0hERkgwWGxCK3JWcTFDYkd3c2xpeFprbXViV2JObUlUdzhIT1hLbGRQYWYvNzhlVFJ2M3J4QTkyT1BLeEVSNlJ1REt4Vm5rUnFOeGsybFVoMktpWWxKMTNjeCtaV2Ftb3JGaXhmamp6Lyt3TWFORzZWcHNFeE5UZkgwNlZQVXJGa1RBSER2M2owWUd4dnJoRmFsVW9rZE8zWmc3dHk1QmJvdmUxeUppRWpmR0Z5cDJJcUtpdHFqN3hvSzZzR0RCL0QwOUVTMWF0V3daY3NXVkt4WVVUbzJjT0JBREJvMENDVkxsZ1NRdWJyVjYwdXppcUtJR1RObW9HSERobWpidG0yKzdoa1VGSVNRa0JBb2xVcWQxYklBU1B1NUlBRVJFUlUxQmxjaUExS3paazFNbXpZTm4zLyt1YzQ0MUZHalJtbk56ZnE2NGNPSFF4QUU5T3ZYRDQwYk45WTU3dVdsKzV6YWpCa3o0T0RnZ0lFREI3NTc4VVJFUk8rSXdaWEl3TmphMnI3VmVZTUhEd2FBWEh0YSsvYnRxN1BQd2NIaHJlNUZSRVJVRkxqa0t4RVJFUkVaQkFaWElpSWlJaklJREs1RVJFUkVaQkNLMVJoWGEydHJmWmRBUk1TZlJVUkViNmxZOUxpS29uaEIzeldRam12NkxvRG9mZVBQb2c4U2Z4WVJHWkJpMGVNYUZSV1Z2d2tyaVlpS0VIOFdFUkc5bTJMUjQwcEVSRVJFaG8vQmxZaUlpSWdNQW9NckVSRVJFUmtFQmxjaUlpSWlNZ2dNcmtSRVJFUmtFQmhjaVlpSWlNZ2dNTGdTRVJFUmtVRmdjQ1VpSWlJaWc4RGdTa1JFUkVRR2djR1ZpSWlJaUF3Q2d5c1JFUkVSR1FRR1Z5SWlJaUl5Q0F5dVJFUkVSR1FRR0Z5SmlJaUl5Q0F3dUJJUkVSR1JRV0J3SlNJaUlpS0R3T0JLUkVSRVJBYUJ3WldJaUlpSURBS0RLeEVSRVJFWkJBWlhJaUlpSWpJSVJ2b3VnTWhRV1Z0YjY3c0VJaUtpWW9VOXJrUUZKSXJpQlgzWFFEcXU2YnNBSWlJcWV1eHhKU3FncUtpb3R2cXVnWWlJcURoaWp5c1JFUkVSR1FRR1Z5SWlJaUl5Q0F5dVJFUkVSR1FRR0Z5SmlJaUl5Q0F3dUJJUkVSR1JRV0J3SlNJaUlpS0R3T0JLUkVSRVJBYUJ3WldJaUlpSURBS0RLeEVSRVJFWkJBWlhJaUlpSWpJSVhQS1ZxSUNzckt4T0FMRFhkeDMwSDFFVUwzQXBYaUtpang5N1hJa0tqcUgxQXlNSVFodDkxMEJFUkVXUFBhNUViK25TcFV2NkxvRUFXRnRiNjdzRUlpSjZUOWpqU2tSRVJFUUdnY0dWaUlpSWlBd0NneXNSRVJFUkdRUUdWeUlpSWlJeUNBeXVSRVJFUkdRUUdGeUppSWlJeUNBd3VCSVJFUkdSUVdCd0pTSWlJaUtEd09CS1JFUkVSQWFCd1pXSWlJaUlEQUtES3hFUkVSRVpCQVpYSWlJaUlqSUlESzVFUkVSRVpCQVlYSW1JaUlqSUlCanB1NEIzWVdWbGRRS0F2Yjdyb1ArSW9uZ2hLaXFxcmI3cklDSWlvbytQb2ZlNE1yUitZQVJCYUtQdkdvaUlpT2pqWk5BOXJsa3VYYnFrN3hJSWdMVzF0YjVMSUNJaW9vK1lvZmU0RWhFUkVWRXh3ZUJLUklYaXlaTW5iMnh6Nzk2OVhGL2Z2WHUzc0VzaUlxS1BESU1ya1o2OHk5QUtqVWFENU9Sa3hNWEY0ZVhMbCs5Y2l5aUsyTFZyRjBSUmZLdnpueng1Z243OSt1SFZxMWQ1dHV2YnQ2L1c2NTQ5ZTByYlgzLzk5VnZkbTRpSWlvK1BZb3dyMGNmbTJiTm5HRDU4T0RJeU1xQldxNkZXcTZGU3FaQ1JrUUdOUmdNakl5T1VMRmtTWm1abWNIRnh3WkFoUStEazVJVDQrSGhVcWxRSkFLUnR0Vm9ORXhNVHJldDM2dFFKa3lkUGxsNy8rZWVmT0h6NE1QcjA2WU5XclZxaFZxMWFPalhkdjM4Zi8rLy8vVCtrcDZmRDJkbFo1M2hTVWhKY1hWMWhiR3lzYyt6WXNXUHYrcFlRRVJFeHVCSzlENTA2ZGNyWC9rOCsrUVFCQVFHb1VLRUNwazJiQmt0TFM1UXBVd2JHeHNiWXMyY1BHalJvZ0hidDJrbnRGeTFhQkNzckt3REE0Y09IMGFsVEp4dytmQmdBMEw1OWV4dytmQmpIamgzRGxTdFhwS0I2NU1nUlJFZEhhOTMzeElrVDZONjlPd0RBMk5nWWUvZnUxYW5WeHNaRzJuNysvTG5XUTVGWHIxNUZmSHc4SEJ3Y3BIMnBxYW1ReVdSYTUyVVpQWG8wSGo1OENJMUdBMWRYVjJsLzFuWm9hR2lPN3hjUkVSVnZESzVFNzBGRVJJVE9QbXRyNnh6M1o0bUppY0g2OWV1eGV2VnFsQ3BWQ3RiVzFwZzBhUksyYk5tQ0tsV3E0S2VmZnNMTm16Y3hZY0tFUE85ZHRXcFZIRGx5UkhyOTk5OS9vMkhEaHRKcnRWcU40OGVQSXpnNE9GOWZpNUdSRVh4OWZYSDgrSEVvRkFxRWhZV2hTNWN1bUQ1OU9zcVZLNGNtVFpwZzQ4YU51SHIxS2xhdlhnMWZYMS8wN2RzWEtTa3BVS2xVY0hWMWxZSnA2OWF0cFcxcmEyc0dWaUlpeWhPREs5RUhhc2lRSVhqeTVBa1dMVnFFZWZQbW9VbVRKaGcyYkJqKy92dHYvUFhYWHpoNThpUTJiTmdBVTFOVDZSeWxVb25ldlhzREFOTFMwZ0FBZGVyVXdlM2J0NlUyMGRIUitQTExMNlhYaHc0ZFFsSlNFa3FXTEFrQVVLbFVjSGQzMTZsSHBWSUJBR1F5R1d4dGJlSHE2b3FRa0JCczM3NGRIaDRlMkxadEc4NmZQNDhGQ3hiQTJka1pHemR1eFBqeDR6Rmt5QkQ4OHNzdkFESjdiVU5EUTZXZTFkeDZYTjNjM09EaDRmSE83eUVSRVgxY0dGeUpQbUJUcDA2VkFpTUErUG41NGRLbFMwaExTNE5Db1VEcDBxVzEycGNxVlVycU9XM2Z2ajBBd01MQ0FrWkdSbmorL0RsS2xTcUZodzhmb2w2OWVnQ0E5UFIwYk42OFdlc2F0V3JWa29ZSzJOdmI0K1RKa3dDQTRjT0hTMjJDZ29MUXVYTm5sQ3RYRHFJbzR1REJnOWk2ZFNzYU5HaUF0V3ZYNHRHalI5aTBhUk1HRFJxRW1UTm5Jamc0R0dYS2xBRUEzTDU5bXoyclJFVDBWaGhjaVlwWVR1TmIwOVBUQVFDMnRyWXdNdEwrMzNERmloVVlOV3BVcnRmTGFjeW9yNjh2N096c2N1eHhCWUMyYmRzaUlpSUNwVXVYUnJ0MjdTQUlBZ0FnUER3Y05qWTIwcmhZQURtT2J3V0FUWnMyU2RzdFdyUkFtVEpsRUJnWWlCY3ZYdURZc1dQdzhmRkJnd1lOQUFBaElTRzRkZXNXUm8wYWhYNzkraUUxTlJXUEh6K0dTcVhDcUZHamNQVG8wVnkvUGlJaW90d3d1QklWc2RmSHNUNSsvQmhUcGt6Qm4zLytpUll0V3NEZjMxLzZtRDVMWkdTazF1dkRodzlqeDQ0ZCtQUFBQOUdvVVNOTW16WU5uMzc2cWM2OWN1cHhCWUJ1M2JyQno4OFA1dWJtR0QxNnRMUy9kZXZXK09LTEwzRDQ4R0g4OWRkZm1EWnRtbGFkYXJVYXRyYTJxRml4b3JSLzh1VEoyTGx6SjY1ZHV3WkhSMGQ4ODgwM09ITGtDQ1pPbkFnZzgrTi90Vm9OSHg4ZkFNQTMzM3dERnhjWGFEUWF5R1F5K1B2N0E4Z2MwMXFqUmcydCtoOCtmTWlWOElpSTZPTmtaV1VsV2xsWmlmUmh5UHIzK0ZDK0w0cjYrbS9qeXBVcjR0ZGZmeTFHUjBlTFZsWlc0cmx6NThTUkkwZUtyMTY5eXZXY3dNQkFzVWVQSG1KY1hKeG9aV1VsM3JwMVMzUjFkUld2WExtaTA3Wmp4NDdTdHEydHJYanAwaVh4N05tem9paUs0dENoUThVaFE0YmtlQTg3T3p1dDE0Y1BIeFo5Zkh4RU96czc4ZnZ2dnhldlg3OHVIWHZ3NElHNGI5OCtNU2twU2VzY056YzNVYTFXNTNqOUJ3OGVpS0lvaXUzYXRaUDI1ZlFldnMzNytxRjgzeEVSVWRIakFnVDVkT2ZPSGZqNyswT3RWZ01BVWxKU3RIcTBDa3RPSHdPL3lkT25UN0ZseXhhZC9VdVhMczJ4ZlZSVUZKNCtmYXF6Lzk2OWU1ZzllelkwR2syQmF6QkVDb1dpaTBLaDZJVDM4TWxEYW1vcVZxMWFoYmx6NTJMUm9rWDQ3TFBQQUFDZmYvNDUrdmZ2ajJIRGh1R1BQLzdRT3VmT25Uc1lPWElrVHB3NGdZQ0FBR2wrMXZyMTYyUCsvUG40L3Z2dnNXVEpFdno3Nzc5SVNrcENjSEF3VWxOVDRlbnBpVzdkdWlFMU5SWGJ0Mi9IM2J0M2NmLytmVHg4K0JCUG56N0Y4K2ZQODZ6MXpKa3oyTEZqaHpSYndiUnAwL0RERHo5SVBhRTFhdFJBang0OThNVVhYMmlkZCsvZVBaMEZETEsrbjEvdldjM2k3dTZ1OVI4UkVWRmVpdDFRQWJWYWpUWnQyc0RDd2tKcnYxS3BoSkdSa2M1RTdXRmhZWkRMNVFnTEM4T2pSNDlRb2tRSkFKa3JEYVdrcE9SNm40c1hMOExUMHpOZk5aMDVjd1ptWm1aYSsySmlZdkRkZDkvbDJGNFFCSnc5ZTFaNlhhRkNCVVJFUk1ERnhRWGx5NWVYOW9lSGg2TldyVnE0ZVBFaXhvOGZMNFdINjlldjQ0Y2Zma0JBUUlCVys1bzFhK0x4NDhlSWpJeUVyYTF0dm1vM2NFNkNJSGdwRklybkFIWUIySnVZbUhqMjFxMWJhVzg2TWI4eU1qS3diOTgrYk42OEdhMWJ0OGEyYmR0Z2JtNnUxYVo5Ky9hb1diTW01c3laZ3kxYnRzREx5d3ViTjIvR3laTW4wYjkvZjN6MzNYYzY0MkNiTld1R2JkdTJ3Y2ZIQjA1T1RwZzNieDd1M2JzSGIyOXZOR3pZRVBYcTFZT2RuUjJXTFZ1R3UzZnZZdVRJa1JnelpneGV2WHFGOGVQSFk4MmFOWkRMNVZyWFRFOVB4MDgvL1lTSWlBaHBDaTRnOC90cjhlTEZHRDkrUEpvM2I0NnBVNmRxeldUd0xsNGZUL3N1cTRrUkVkSEhyOWdGMXl6Wnh4MG1KU1hCeWNrSnk1Y3ZSNnRXclhUYUtwVks3TisvSDZtcHFUb1AybVIvYldscGlWMjdkZ0hJSER0NDhlSkY2WmhHbzBHYk5tMXc1c3daS1JEa3BXblRwcGd3WVFMKzk3Ly80WWNmZnBEMjM3NTlXeHFqK01zdnYyRG56cDNTc1NGRGhramJXVTl0OStyVkN3RHc3YmZmWXV2V3JhaFNwUXI2OWV1SDJOaFloSVdGSVRZMlZtdFZJN1ZhalZtelptblZrdlZVK2NkS0VJVHlBRVlCR0NXWHl4TVVDa1dJS0lwNzR1TGlUc2ZHeGlyZjVkb3ltUXl2WHIyQ241OGZXclJva1d1NzJyVnJZL1BtelRoKy9EZ3FWYXFFamgwN1l1VElrYm4yVkFKQWxTcFZzSExsU3Z6NTU1LzQ5Tk5QdGFhNHluTHc0RUVzV2JJRUkwYU1nSXVMQ3dEZzVzMmJHRHg0TU5hdlg0OHFWYXBJYmE5ZnY0NzQrSGdFQkFUby9HRlh2WHAxQkFVRjRlalJvMUpvVmF2VnNMZTMxMnJuNk9pb1U0TW9pbmo0OENFeU1qSjBBbmoycWJDSWlJamVwTmdHVnlEem9aSGs1R1NrcHFaQ3FWUmkvdno1V3Nlend0K1dMVnRnWjJlbkZlaVVTaVU2ZE9pUTV3VHkyU1VtSnNMWTJEalgwRHBqeGd4cE9VMG5KeWNBd055NWN4RWVIcTdWN3ZyMTYyalVxQkdBekhYZlgxLzdQWXRHbzBHSkVpVWdDQUo2OSs0TlYxZFhyVjZ5U1pNbVNVK1dUNTgrSGY3Ky9raE1UTVNjT1hNQUFNSEJ3ZWpZc1NNc0xTM3o5ZlY5Uk9TQ0lBd1ZCR0dvcGFWbHNxV2w1WDZOUmhPU2twSnk0c2FORzRrRnZaaE1Kc093WWNOeVBQYjZ6QUdDSUVqQnIydlhyam1lMDZOSEQ1MTlUWm8weWJGdGpSbzE4T2pSSTh5WU1VUHJZLzA1YytZZ09EaFlHbm9BQUFNSERrVHo1czNSdkhsenJXdTR1YmxKMjJabVpscEI4L1VIeUhMU3YzOS9DSUtBOGVQSEl6VTFGWDM2OU5FNi92cTBXT3h4SlNLaXZCVHI0UHJvMGFOY2cyZjJubFNOUm9NeFk4YTgwNzN1MzcrUDZ0V3I1M3JjMTljWDU4K2Z4OWl4WTZXcGlSSVNFdkQzMzM5RHBWSko2NzlmdUhCQjY1ZDduejU5dE9iNWZQSGlCVTZkT29VdVhib2dLU2tKclZxMWtqNFNMbFdxRkR3OFBMQnExU29BLy9VNjc5dTNEM2Z1M01IeTVjc0JBTWVQSDBkUVVKRFVRMmVvQ3VHQkhYTUEvV1V5V1g5emMvTlVoVUp4VUJURi9DMHZsUSs1QmRxOHZONGJucGVzU2Y5ZlY2SkVDZlRyMTA5clgvYmUrdXpHamgyYi8rSnlzSDM3ZGdBNVQ3RjE0Y0lGblgyY1VZQ0lpUEpTcklNckFHbk95OWNwbFptZkVCODRjQURCd2NHNUxvZVoweHlkSzFldXpER1VhRFFhdEc3ZE9zZnJYTHg0RWFkT25ZSWdDUEQwOU1TSUVTUFFzbVZMMUtwVkMxZXVYRUhyMXEyaFVxbncyMisvNGR0dnY1WE9TMDVPeHNHREI2WFhXYjIxZS9mdXhjaVJJL0hreVJPZGovcDc5dXdwaGQrVEowL0N4OGNITldyVWdLdXJLNUtUazVHV2xvYU5HemZpOGVQSHFGT25EbVF5dzNxR1R4VEZDNElndENua2E4citiMGhCc2V1Q0xpcFo0OFdKaUlqeXE5Z0ZWN1ZhcmZVTDgwMkJ0SHYzN3VqZXZYdUI3NU45ZkNzQVRKdzRFUjA2ZEVDOWV2WFFva1VMNldQNkxNbkp5WGowNkJHTWpZMHhiTmd3VEo0OEdZc1dMWUtqb3lOQ1EwUFJ1blZyL1BycnIyalFvQUZxMWFxbGRXNzI4UDNzMlRNQW1UTU5WS3hZRVUrZVBNbXpUaXNySzZ4ZXZSclZxbFhEMDZkUE1YMzZkTXljT1JNVktsVEFvRUdEc0hMbHlsdy9pdjVRUlVWRnRjMVBPNFZDc1ZRUUJLODhtcVFBaUFDd1B5TWpJemc2T3ZvRkFGaFpXYTBzaERLSmlJaW9nSXBkY0UxUFQ5Y2E2NW5iRkR4WlBhNVpYbjhJSlNmSGp4L1BzWGZ5d1lNSHVIRGhBdWJNbVlNdVhib2dNakpTWi9hQ25UdDN3dDdlSGxGUlViQ3lzc0t5WmN0UXJWbzExS3RYRDI1dWJvaUppY0dHRFJzd2UvWnNyZlBHalJzSEJ3Y0hPRHM3WTh1V0xUaDM3aHlBelBYb0d6WnNpR3ZYcnVWWmM5bXlaZEd1WFR1RWhJUmc3ZHExbUQxN05xeXNyREJzMkRCNGVIZ1lYR2g5VjZJb0pndUNjRktqMGV4UnFWUjdZbUppa3ZSZFUyRzRmZnMyWW1OajBhRkRCMmxmWkdRa1NwY3VMVTNOUlVSRTlLRXJkc0gxMWF0WDBwalBPWFBtb0g3OStxaGR1N1kwVGRhbFM1Y1FGeGVuRS9oZXZYcUZDeGN1NVByeHByVzF0YzRjbGtEbUU5VUxGeTZFdTdzN3lwWXRtK081SjA2Y3dQMzc5ekZnd0FBc1c3WU1BTFFla3ZuMjIyOHhmUGh3T0RvNjZndzFpSWlJa0thMCt0Ly8vb2VBZ0FEWTJOamcxMTkveGFoUm83VEdGb2FFaEtCang0Nm9YTG15dE8vT25Udnc5ZlZGU2tvS0FnSUNVSzVjT1l3ZVBScHQyN2JGZ0FFRGNuMGZQeklKQUk2TG9yZzdQajQrOU9IRGg3blBjMmFnS2xhc2lGbXpaa0doVU1EQ3dnTHA2ZW53OC9QVG1yR0NpSWpvUTFmc2d1dURCdytraDZSTVRFd3dZTUFBaEllSFMzTnJwcWVudzhQRFEyZUdnYmUxYXRVcXhNYkdZc21TSmJtMm1UVnJGdmJ2MzYrejdDZVFPWEg5elpzM0laUEpjUGZ1WGNURnhVbkI4K25UcDdoOSs3WTBYdFhCd1FIbno1L0h6ei8vakJjdlhrQ2hVR2hkYSt2V3JhaGJ0NjUwL2g5Ly9JSEhqeC9qeXkrL2hLdXJLLzcrKzI4TUhqd1labVptdUhuekpsNitmSmxyMlA1SVJHbzBHamVWU25Vb0ppWW1YZC9GRkpVNWMrYmcwcVZMU0U5UGwyYWhzTGUzeDdObnorRHQ3YTNUdm0vZnZzWHBqeFlpSXFMMzQyMlczdlQzOXhkWHJsd3BwcWVuaTI1dWJ1S09IVHRFVVJURmpJd002VnJuejU4WDdlenN4THQzNzJvdEs1bVJrWkhuc3BQWmo2ZWtwSWp6NXMwVHYvenlTL0hodzRmU2Zoc2JHL0grL2Z2UzY3dDM3Mm90MDVsOVNjd3paODZJM2J0M0Z6MDlQY1VYTDE2STgrZlBGenQxNmlRR0JRV0pTcVZTREFzTEU0OGRPeWFLb2loMjdkcFZGRVZSZlBYcWxlamk0aUl0ODltNWMyY3hMUzFOL1BmZmY4VldyVnFKOGZIeDB0S2h2WHYzRnUvZnZ5OHFsVXB4N2RxMW9wMmRuUmdXRmlacU5CcHgxYXBWb3JPenMzano1czE4djdmRlplbE5RMXhxMk5IUlVWcU85ZGl4WTJLclZxM0VFeWRPaUtJb2l0MjZkZE5uYWUrc3VIemZFUkZSTWV0eFRVNU9SbGhZR0RadDJvVDE2OWVqVHAwNmNISnlRbnA2T3A0K2ZTcjFlTnJZMktCWHIxN3c4dkxDMXExYnBibFh1M1hybHEvN1BIandBSjZlbnFoV3JScTJiTm1DaWhVclNzY0dEaHlJUVlNR1NmZFNxVlE2VXhFbEpDUmczTGh4dUhQblZnNGJ4d0FBSUFCSlJFRlVEanc5UGRHN2QyOElnZ0J2YjIvWTJOaGcyYkpsdUhQbkRtYk5tb1dEQncraWQrL2UwajI4dkx4Z2IyOHZMVWRyYTJzTEJ3Y0hBSm1UdlZlc1dCRVBIejZFZzRNRDVzeVpnNXMzYjJMbzBLRlFLUDQvZTNjZVZsVzFQbkQ4ZXc2REFvSURhZzZwcVptM3JCUVFoOVFMb2xZNGtKSlNLZzVwa2FLUVpqaWhpU2FSczFmRG9kU2NCMHlTQktWVUZFVk5UY21VYnM2YVF3Nkl6RE5uLy83Z3g3NGNPYUNZeXZSK25xZW5zL2RlZSs5MWVEYjZ1dmE3M21YRHhvMGIxYnF0bzBlUHBtYk5taXhidGt4Tlh4QmxWMDVPanBwLzNibHpaMWF1WEtrK0szbXVYNy9PcVZPbjZOR2pSMGwxVXdnaGhDaS9panZ5ZGZMa1NXWDgrUEZLVGs2TzR1L3ZyNlNrcENoVHBreFJiRzF0bGJadDJ5cUxGeTlXMjJablp5dmZmdnV0a3BHUm9TaUtvbHk0Y0tISWF6OTRQQ29xU3RIcGRNVVlOOHIxM1hmZktZcWlLQWNQSGxRU0VoSU10c25JeUZEUzA5TVZSVkdVOVBSMDVkYXRXMHBXVnBiYWorTGNOenM3V3psLy9ueWh4L05HNlI1RlJSbjVLb3NqcmgwNmRGQjY5T2loT0RzN0s3ZHUzVktTazVNVkJ3Y0haYzJhTlVxSERoMlV0OTkrVytuVHA0L3l4aHR2bEhSWGk2MmlQSGRDQ0NIS3VNY0pJUElDMGZ4ME90MWpCWmxDWDBVSklNcGk0T3JvNktnb2lxTDA2OWRQaVk2T1ZyeTh2SlNPSFRzcW9hR2hTcGN1WFpUTXpFeEZVWEpUQ3NxYWl2TGNDU0dFZ0xKVldmNEplTEFNRmVRdXRmbGdYVlVoeW92VTFGVDF1Yy9JeUtCcDA2WXNXclNJeXBVcjA2TkhEMHhNVERBeE1TRXVMcTdRSlltRkVFS0kwcURDQmE1bGdXS2dyRlpoSHJiQWdLRnIzN2h4bzdoZEVtVlliR3dzMXRiV1FHN1ZERVBWSzhhTkcwZmZ2bjNwM2JzM21abmx0c0NDRUVLSU1rNEMxd2VrcDZmeisrKy9QL2I1R1JrWnJGaXhBc2dORXZJK0YzYXZHemR1RUIwZFRVWkdCcEJibDNYU3BFbVBkSzlidDI3UnYzOS9FaElTSHJsL1o4NmNZZkRnd2NURnhUM3lPYUpzdTNUcEVvMGJOd1p5bjA4VEU1TUNiZWJObTBkRVJBUU9EZzdNbkRueldYZFJDQ0dFZUNRVnFxckFvN2g3OXk1anhvemhoeDkrb0dyVnFzVStQeTB0amFWTGwvTGhoeCtTa1pHaGZzNHZJaUtDbVRObmtwaVl5Q3V2dkVLMWF0VVlOMjRjalJvMW9sV3JWc3llUFpzOWUvYlFxRkVqRGg0OHlMQmh3OGpNekRRNDJ6czVPWmwzM25uSFlEQ3llL2Z1QXZ0ZWUrMDEycmR2eisrLy80NmpvMk94djU4b2U0NGZQMDZiTm0xSVNFalFXMEFqT3p1YnBLUWtaczJhcGU2TGpvNm1VYU5HSmRGTklZUVE0cUVxZE9ENi9mZmZzM3o1Y25WYlVSUTBHZzFHUmtiMDdkdlg0RG1HZ3NIaTZ0eTVNMDVPVGpnNE9MQjI3VnE5WXoxNjlNRFgxNWU5ZS9meXdnc3ZrSmlZcUI2TGk0dmp4SWtUNnZhcFU2ZTRlL2V1V3U0S2NrZHh0Vm90N2R1M0IxRC8vNkM5ZS9jVzJQZmxsMS9TdVhQbmYvVGRST2x6NXN3WjB0TFNXTFJvRVc1dWJ1ciszcjE3MDcxN2Q3MWxpdXZXcmN1aVJZdEtvcHRDQ0NGRStmWWtaM2YvOXR0dnlxQkJnNVQ0K0hoRlVSUWxOalpXR1Rod29QTEhIMzg4OUZ3Zkh4L2wwS0ZEaXFJb3l2Mzc5OVUrSlNZbTZ2VXZNREJRK2ZYWFg5WHQvQXNQNU9uUW9ZT2kwK21VN094czViMzMzbE5Pbmp5cEtFcHVXYXJ3OEhCbDkrN2RTbXhzclBMZGQ5OHBmLzMxbCtMczdLejgrdXV2U21wcXFySnc0VUxsZ3c4K1VGSlNVcFR3OFBCQysydHJhNnZFeHNZK3drK2xlQ3JLN082eVZsVWdKU1dscEx2d1ZGV1U1MDRJSVlUa3VOS3ZYejk2OXV5SnI2OHYxNjVkWStEQWdmVHMyUk5YVjFldVhyMktqNCtQdWwyWWwxNTZpZlhyMXhkNW4vVDBkRFp0MmtUdDJyVUpEdy9uN2JmZkpqazVHV2RuWjV5ZG5mWGFhalFhenAwN1IxcGFHcTFhdFFKQXE5WFNvVU1IQWdJQzBHcTFiTml3Z1FZTkdyQisvWHIrL3Z0dkJnd1lnSVdGQmQ5ODh3MCtQajdxWkJ3aHBGS0FFRUtJOHFKQ3B3b0EvUDMzMzBSRlJRR3daY3NXcWxTcFFvOGVQVmk1Y2lYVnExZW5kKy9lYUxWYWRTVXFRMXhkWFZtNWNpVVhMMTRzTkdDTWlJamcxVmRmcFVHREJqUm8wSUM2ZGVzeWJOZ3cvUHo4YU51MkxZc1dMZUtWVjE1UjI2OWZ2NTczMzMrZnI3NzZpamZlZUFNSEJ3ZldyVnVIbzZNajFhdFhSMUVVUWtORFdidDJMYzJhTldQSmtpWGN1SEdEYjcvOWxzR0RCK1ByNjB0UVVOQmo1ZWtLSVlRUVFwUkdGWDdFRmVEKy9mdE1tRENCeU1oSU9uVG9BSUNMaXdzSERoeGc4T0RCL1Bubm4wV2VYNk5HRGY3OTczK3pkZXZXUXRzRUJRWFJyMTgvZGZ2Z3dZTm9OQm9XTEZqQWdRTUh1SERoQWpWcTFBQnlaNEZIUjBmajZ1cEtvMGFOK09XWFh3Qm8yYklscnE2dXJGNjltdnYzNzdONzkyNzgvZjN4OS9lbmJ0MjZIRGx5aEQvLy9KTzJiZHZTdjM5L01qSXlDQXNMbzMzNzluci9BZlRzMmRQZ2ZpR0VFRUtJMHFyQ2o3Z0NMRnUyaktaTm0zTHMyREU4UER6MGp2WHQyNWNyVjY0ODlCcTlldlZpOHVUSkRCNDh1TUN4UC83NGc5allXSFVXdjZJb25EdDNEZ3NMQzhhUEgwOXdjREFYTGx5Z2FkT21LSXFDdjc4L1hsNWVWS3BVQ1JzYkcwSkNRamgxNmhRYk5temd6Smt6ZE92V2pRRURCaEFlSHM3WXNXTUIwT2wwNU9UazRPL3ZEOERRb1VPQjNNbGVEMVlqc0xPekl6UTBWTklKaEJCQ0NGR21TT0FLYXQzVXJWdTM2bFVONk5hdG16b0wrMkcxTGR1M2I4K2dRWVBJeWNrcGNDd3JLd3R2YjI5MTl2Ymh3NGRwMXF3WnAwNmR3dGJXbG4vOTYxOU1temFOcWxXcmtwNmVqclcxTmM3T3pxU21wcUxWYW5GMmRzYmEycHB1M2JveGUvWnNMQ3dzZ055aThhNnVybnovL2ZkNk04T0ZFRUlJSWNvamlYYWVFQ01qSXo3NjZDTXNMUzBMSEd2WnNpVnZ2dm1tdXYzZi8vNlhQbjM2cU52bTV1YnFLMzlUVTFQOC9Qd0F1SGJ0R2xPbVRHSG8wS0U4Ly96ejlPN2RtN2ZlZWt2djJsZXZYaTJ3MHBhODloZENDQ0ZFZVNRanJnL0lYK2V5ZXZYcVQrVWVRNFlNMFZzdzRNU0pFd1FFQlBEYWE2L3BqWnllT1hPR3VuWHJQcFUrQ0NHRUVFS1VOUks0NWhNUUVFRHIxcTNWN1NOSGpoQWJHMHRLU29yQmxha0FsaTVkeXViTm0vWDJWYWxTQlFjSGh3S2Y4MFJHUnVwdHA2YW00dW5waVpPVEV6cWREaWNuSnpRYURWWldWa3liTmsydmJVNU9EazVPVG5yN3VuWHJackJ2WVdGaHpKNDl1OEQrS2xXcUZGcmU2OEcrQ1NHRUVFS0lKK0JKRklMdjBLRkRvY2RtenB5cHRHN2RXdW5Rb1lPeWZQbnlmM1FmUTdadTNmckVyNmtvaWpKZ3dJQ25jdDJIcVNpRjRNdmFBZ1RsWFVWNTdvUVFRb0NtcER2d1QrVDlaWlYvR2RUaXVuWHJGblhxMUhsaWZhckk3T3pzQURoNThtU1pmcTRlNWtrOGQrTEpxU2pQblJCQ0NKbWNKVUdyRUVJSUlVUVpVZUVEVnlHRUVFSUlVVFpJNFBxRTVTMEFVSlNuVmE1S1hsMExJWVFRb2p5VHFnS1BJVFUxbGY3OSs2dmJOMi9lNVBqeDR3QnMzNzRkWDE5ZjlWaG9hQ2lXbHBZRktnc0F4TVRFOFBISEh4dThoMGFqNGVEQmc1dzRjWUl6Wjg0UUZ4ZEhiR3dzZCs3YzRmYnQyOWpaMlRGdDJqUjBPcDFhUXN2RHcwT0NWeUdFRUVLVVd4SzRQZ1p6YzNOQ1FrTFViVU5CS2NDR0RSdjQ0WWNmQ0F3TU5IaThSWXNXakJremh0OS8vNTBaTTJhbyt5OWV2TWlvVWFNQXlNN094c2pJaU9iTm03TjU4MlkyYnR5SXRiVTFWYXRXQmFCRGh3NGNPWExrU1gwMUlZUVFRb2hTU3dMWHB5QTFOWlZaczJaeDdkbzFWcXhZUWJWcTFRQ1lQSGt5di83Nks1bVptVGc3T3dQZzUrZEhXRmlZM3ZsLy92a256WnMzQjZCdDI3YTBiZHNXZ0MrKytJS21UWnMrdzI4aWhCQkNDRkY2U09ENm1JWU5HOGF0Vzdjd01URWhOVFZWNzlqbXpadXBYcjA2bjMvK09VWkdSdXIrTDcvOGtzT0hEK1BsNWNXdVhic0FTRXhNNVB6NTgyUmxaYW1MSEJ3N2Rrd3Q4ZlBlZSs5eDkrNWRjbkp5eU16TTFGdDhJQ0lpNG1sL1RTR0VFRUtJVWtNQzE4Y1VHeHZMTjk5OHcvUFBQMThncjNUWXNHR0ZucmR2M3o0MEdnMmVucDU0ZUhqUXFsVXJHalpzeUcrLy9ZYTl2VDFaV1ZsRVJVVXhmUGh3QUxaczJRTEErdlhyV2JCZ2dRU3JRZ2doaEtpd0pIQjlUUGZ1M2FOV3JWcEFiZ0gwdkdWWGRUb2QzYnAxSXo0K1hrMFJnTnhKV3dBM2J0ekF4TVNFRHovOEVCOGZIMmJObWtXM2J0MElDUW5CM3Q2ZW4zNzZpV2JObXRHd1lVUDEzT3pzYkVKRFF6RXlNc0xmMzU5aHc0WlJ0MjdkWi9odGhSQkNDQ0ZLbmdTdWp5RXRMWTNxMWF2ejdydnZBbkQ3OW0wT0hEaUFtWmtaOXZiMjdONjltK0hEaHpOejVreTlBSFBGaWhVNE9Ua1JIUjJOcmEwdDgrYk5vMTY5ZWpScDBvUStmZm9RRXhQRDh1WEwrZnp6ei9YdXQyM2JOdHEyYmN2VnExZHAzTGd4SDN6d0FVdVhMcVZ4NDhiUDlIc0xmWG5wSEVJSUlZUjROcVNPNjJNd016TWpORFJVL2MvTXpBd3pNek85TnYzNjlXUHg0c1Y2KzY1ZHUwYlBuajNWN2RkZmY1MmFOV3RTclZvMWhnOGZ6a2NmZllTdHJTMzI5dlpxbTlqWVdMNzc3anNHRHg0TXdJQUJBK2pmdjMrQjRGWThPNHFpSEN2cFBvZ0N6cFIwQjRRUVFqeDlNdUw2RDZXbXBsS3BVcVVDKzF1MmJNa1BQL3pBNnRXckdUcDBLQUMrdnI2WW1wb1dhSnVlbnM2NWMrZlFhclZjdVhLRk8zZnVVTHQyYlFDbVRadEd2Mzc5c0xhMlZ0c1BHVEtFUG4zNlBKMHZKQjRxT2pxNmJVbjNRUWdoaEtpSVpNVDFNYVdtcHFMVDZUaCsvTGdhWkthbnB3UGc3ZTNOc21YTG1EMTdOanQyN0dEYXRHbWtwYVVaREZvUEhqekllKys5eDcxNzl3Z05EYVZaczJhNHVibXhmdjE2MHRMU2FOKytQVU9HRENsd25wV1ZGWURVY0JWQ0NDRkVoU0Vqcm85cDZOQ2hYTHg0RVV0TFMzV2xySU1IRDFLelprMWNYVjF4ZEhRRTRMdnZ2aU00T0pqS2xTdnJuWitZbUlpM3R6ZVhMMS9HMDlNVE56YzNOQm9OVTZaTW9YMzc5c3liTjQvTGx5OHpkZXJVSXZ0eDc5NDkwdExTdUhIamhzSEFXQWdoaEJDaXZKREE5VEVGQlFYcExiY0swSzFiTnpwMDZJQzV1Ym02ejhyS1NrMFZ5UFB4eHg5alpXWEZoeDkreU91dnY2Nk9udWJwMHFVTG5UcDFRbEdVaC9ianhJa1RCQVFFWUd4c3JPYkJDaUZFY2RqYTJ1NEZuQjdhVUR3emlxSWNrN1FrSVFyU2xIUUgvZ2xiVzFzRktGQkhWWlNNdkZuMkowK2VMTlBQbFJBVlRkNmZwYUowa1Q5TGhTaElSbHlGRUVJQU1naFFXa2lwUFNFS0o1T3poQkJDQ0NGRW1TQWpya0lJSVlRb2xTVC91dlFwNmZ4ckdYRVZRZ2doUkdrbFFXc3BvOUZvMnBUay9XWEVWUWdoaEJDbG11UmZsdzZsSWY5YVJseUZFRUlJSVVTWklJR3JFRUlJSVlRb0V5UndGVUlJSVlRUVpZSUVya0lJSVlRUW9reVF3RlVJSVlRUVFwUUo1YUtxUUdtWTVTYUVFRUlJSVo2dU1qM2lxaWpLc1pMdWd5amdURWwzUUFnaGhCRGxVNWtlY1MzSmxSdUVFRUlJSWNTelZhWkhYSVVRUWdnaFJNVWhnYXNRUWdnaGhDZ1RKSEFWUWdnaGhCQmxnZ1N1UWdnaGhCQ2lUSkRBVlFnaGhCQkNsQWtTdUFvaGhCQkNpREpCQWxjaGhCQkNDRkVtU09BcWhCQkNDQ0hLQkFsY2hSQkNDQ0ZFbVNDQnF4QkNDQ0dFS0JNa2NCVkNDQ0dFRUdXQ0JLNUNDQ0dFRUtKTWtNQlZDQ0dFRUVLVUNSSzRDaUdFRUVLSU1zRzRwRHZ3VDlqYTJ1NEZuRXE2SCtKL0ZFVTVGaDBkM2Jhayt5R0VLTHVTazVPcFVxVktTWGREQ0ZFS2xmVVJWd2xhU3htTlJ0T21wUHNnaENoWk9wMk8yYk5uazVXVnBlNDdmZm8wdTNidGV1aTVPVGs1OU9uVGgxdTNiajJWdmprNXlWOGJRcFJsWlhyRU5jK0pFeWRLdWdzQ3NMT3pLK2t1Q0ZHaDJkallkQUd5bzZPakR3SFpKZFdQVTZkT2NmcjBhVXhNVE5SOXRXdlhadXJVcVhUcjFnMWo0NEovOWJ6enpqc0FaR2RuazVDUXdNY2ZmMXlnVFVoSUNBQjM3dHloUjQ4ZXhlclQ4ZVBIQyt6cjFxMGI1dWJtQmZZbkpDU3dmLzkrQU96dDdRMjJlVkJtWmlaSGpod3BWcCtFRU1WWExnSlhJWVFRQURock5KcHhOalkyY2NBV0lEZ3BLZW5naFFzWE1wNWxKMEpDUXVqVnF4Zk96czRGanZYcTFVdjlYS1ZLRmJadTNRcmtCcU5GQlg3dDI3ZFhQOWV1WGR0Z0lPcmo0OE85ZS9kWXRXclZJL1V6T1RtWjNidDNGOWpmc1dOSHZlM0l5TWlIWGl0Ly80UVFUNDhFcmtJSVVjNW9OSm9hd0VoZ3BKV1ZWYUtOamMzM2lxSnN1M1BuenY2Yk4yK21QczE3eDhYRnNXL2ZQbng4ZkhCemMzdms4N0t5c29wc256L3R3SkREaHc4VEVSRlJhTkQ2K2VlZmMrYk1HUklURTNGMWRYM2tmZ0VjUFhxVUtWT21GSHA4elpvMXhicWVLTDh5TWpLb1ZLbFNTWGVqWEpQQVZRZ2h5amNyalVZelRLUFJES3RUcDA1S25UcDF0dXQwdXUvVDB0TDJuajE3TnVsSjMyejE2dFVBV0ZoWUVCMGRqWitmWDZGdDU4K2ZUOU9tVFFFd01URWhLQ2lvMExaRmpXZ21KQ1RnNysvUFcyKzlSY3VXTFEyMm1URmpCamR1M01ERnhZWGc0R0QxbW9hQzJQVDBkTDN0dG0zYkdoeVpGZVhQcFV1WHVIZnZIdmIyOXVxK28wZVBVck5tVGZWWkxjcmt5WlA1OE1NUGVmbmxsNTlvdjNRNkhlSGg0WFR2M3YySlhyY3Nrc0JWQ1BGUXJWcTFjdFJvTk9FYWpVYUdFc28yQzJDZ1Zxc2RhR0Zoa1c1all4T3FLRXJoMFdJeFhiMTZsWjkvL2xuZHRyR3hVZk5TSCtaeFIxeDFPaDIrdnI1VXFsU0puMzc2aVhIanhuSHc0RUc2ZE9tQ3BhV2xYdHQ5Ky9ZQnNIanhZanc5UFFIVUlEYS9CMU1GeEQ5WFd2S3ZIOGJJeUlndnZ2aUN6WnMzWTI1dVRtSmlJak5uem1UMjdOa0YydnI2K25MMTZsVzlmWEZ4Y1h6NjZhZFlXMXZyN1YrL2ZqM096czdjdlh1WFdyVnFBYWlmYzNKeU1EVTExV3Z2NE9DQWo0K1B1djNkZDkrUm1aa0o1RTR3Zk82NTV3cjBKelkydGtMOEEwc0NWeUhFbzJncFFXdjVvaWlLOXY5VEN1bzhxV3VHaFlVeGV2Um81c3laQS9EVVIxd1ZSY0hmMzUrWW1CaFdyMTZOcTZzcmFXbHBIRGh3Z01EQVFFYVBIbzJMaXdzYWpRWkZVWWlLaXNMS3lvcjQrSGlXTEZsUzdPL1h1blZyckt5czFPM0V4RVIrL2ZYWFlsK25naW9WK2RlRjZkKy92L3Jad3NLQzRjT0hjK0hDQlY1ODhVV3FWS25DakJrejFPTyt2cjY4K3VxcitQdjdBN0IwNlZMMjd0M0xva1dMcUZldkhnQUhEaHpnbTIrK1lmWHExZXBreEYyN2R1SGc0S0JXMStqWXNTTzdkdTFpOSs3ZC9QYmJiMnFnR2g0ZXp1blRwOVg3N2QrL241czNiK3FscTJ6YXRLbkFkK2pXcmR1VCtuR1VhaEs0Q2lHS1krSEpreWZIbG5RbmhHRTJOalp6TlJyTnVDS2FwQUdSd1BiczdPeWcwNmRQM3dld3RiVmQ5Q1R1Nys3dWpwV1ZsUnE0Rm5mRU5hK3lRR0hIODlQcGRIejExVmZzM3IyYnBVdVgwcWhSSXdETXpNeVlQMzgrKy9mdlo5YXNXWVNFaERCbHloUXVYYnJFeXkrL3pMbHo1NWd3WVFKZmZmVlZzYitmaFlVRkVSRVI2cmFEZzBPeHIxSFJsV1QrZFZIbXo1K3ZOOEtaeDhqSXFNQytWMTk5bGYzNzk3Tml4UXAxMzcxNzkvamtrMC9VL05icjE2OVR0V3BWaGc0ZHFyWlp2MzY5d1h2WHJWdVg4UEJ3ZGZ2OCtmTzg5TkpMQU96ZHU1ZlRwMDh6WmNvVUVoSVNxRmF0R3FBZmFGYzBFcmdLSVVRNXBpaEtpa2FqaWREcGROdXlzcksyeGNURUpEK3RlK1VmamN6ejVwdHZZbVptVm1CL1dscWFtbFlRSEJ6TXhvMGIyYmx6SjJQR2pPSEhIMy9rekprempCOC9YaDJ0MnJObkR6LysrQ011TGk0a0ppWXljZUpFTGwyNnhJb1ZLOVMvNVBOemRIVEV6czZPdVhQbk1tVElFSm8xYTBaQVFBQWhJU0dZbXByeStlZWZzMnZYcmtmS2NSVlB6VFBOdnk1SzNicDFDd1NXRGc0T2hRYWJqbzZPT0RvNkZ2cytxYW1wYWtwTVJrYnVZUE1MTDd6QXhZc1gxVGFuVDU5V2MxbmJ0R2xEbHk1ZGlJbUpJVEF3OExIZUZKUTNFcmdLSVVUNWt3anNVUlJsNjkyN2QwT3VYNytlVmxJZHVYLy92bDdlYTU2OFYvOHBLU2tzWGJxVTdkdTNzMlhMRnNhTUdZT0xpd3N4TVRGczI3YU45OTU3anhFalJqQjI3Rmg4Zkh5d3RyYW1UcDA2bUppWXNHSERoZ0s1aFBsWldsb3lmZnAwUER3OEFBem1CUllueHpVbEpVWHZkZXlEZVlubFNRbmt0VC9WL091aTZIUTZCZzRjQ0VCU1VwS2FHNTJhbXFxT2JONi9mNS9xMWF1cjUrUzlxbmR3Y0tCQmd3YUZYdnZzMmJONnBkdk16YzNWbEppODU2eEtsU29ZR3hzVEZ4ZUh1Yms1MTY5ZnAwbVRKa0R1TTV5WW1NaWtTWk9ZT1hObWdmdm5KNmtDUWdnaHlwb2pPcDJ1VDFaVzFzNlltSmpNa3U3TW85aTZkU3VkTzNmR3dzSUNFeE1URWhNVHNiS3lZdUxFaVdnMEdxNWV2VXBNVEF4Tm16WWxJQ0NBc0xBd3hvOGZ6My8rODU5SHZrZjkrdldmU0Y5NzlPakI5T25UbjhpMXlvQVN5MnQvR3ZuWFJkRnF0V3phdEltNHVEaUdEaDNLMTE5L2piVzFOUTRPRG16YXRJbkV4RVQ2OSsvUHpKa3pEVllXTUpST1VCaERJNjZRVzdraU1qSVNTMHRMMnJWcmgwYWpVZHVQSFR1VzI3ZHY4L3JycitQcTZvcUppWW5CTndWYXJWWXY4QzZ2SkhBVlFvaHlJam82ZWx0SjkrRkJPcDNPWU81cVhzNXExNjVkMVpITGZ2MzYwYnQzYjcxQVFGRVVSbzBhaGJHeE1TMWF0S0JGaXhaUHRIODllL1lzc0srd1ZJRUhnOVk3ZCs1Z1pXWEYvZnYzRGE0R1ZrNDhrYnoya3M2L0xrcG9hQ2diTm13QWNrdXJqUnc1RWlNakkzWEVOVEV4a2FTa3BFSW5SeFZWeC9mQlBHaERJNjRBYjcvOU5nRUJBVmhZV0RCcTFDaDF2NysvUCszYXRlUHMyYk9BNFRjRWtQc0dvNktzM0ZadWY5T0VFRUtVak5hdFc2dWYyN1ZyUjJCZ1lJRTIzdDdlQUR6Ly9QUHFQaTh2TDd5OHZCNzd2cWFtcHVwSVZXRW1USmlnOTdsMzc5NEYybXpmdnYyUjdqZDY5R2p1M3IyTHNiRXg3Ny8vZnZFNks1NXAvblZSZXZic2FmQWZNSTlxeUpBaHBLV2xZV1ptUms1T2p0NC92RkpUaTU1dmR2TGtTVkpUVStuWXNhTjZmcXRXcmRUalE0Y081Y1VYWDFTRDQ4SVd6OGpLeXNMVjFSVXJLeXUxbG5KNUpZR3JFRUtJSjJyZXZIbnFaME5CSzhDaVJVOStJTzFSUnB6ZWV1c3Q5Yk9ob1BYQi9ZYVdsczFUVlBrdVVhaFNrMy85b09MbXEwNllNSUVlUFhvd2Z2eDRPbmJzU0ZSVUZBc1hMcVJPblRxOC8vNzdyRm16aGhkZWVJRVJJMFl3WThZTTl1L2ZUM3A2T3A2ZW5seTZkSW4wOUhRMmJOaUFqWTBORFJzMjVQcjE2MnF1YTQwYU5RQm8xcXlaWGgrQ2c0TUpDQWpBemMxTkwyMmhmZnYyaFk3R2xqY1N1QW9oaEJEaWFTc1QrZGVGVlJFQS9kZit0MjdkNHNxVkszcGwxYkt5c3ZEMjl1YjgrZlBFeDhjVEVoSkNjSEF3WDN6eEJaOTk5aG12dnZvcVU2Wk00YVdYWHFKSmt5WjA3dHlaZWZQbWNlWEtGVWFNR01IbzBhTkpTRWpnazA4K0lUQXcwR0NWRG9CLy9ldGZUSjQ4bVhYcjFwWHJDWUtGa2NCVkNDR0VFRTlWYWN5L05zVGQzYjNRWS9sZis2ZWtwREJtekJnMU5hVnIxNjcwNnRWTHJlT2FscGJHaUJFakFKZzBhUkxuejU4M3VBeHNhR2dvYytiTXdjUERnMTY5ZWdGdzd0dzVoZ3dad3JKbHl3eFd3dWpUcHc4WkdSbWtwNmVqMVdxNWNlTUdsU3RYZnZ3dlhjWkk0Q3FFRUVLSUN1LzExMTluOGVMRmhSNy81Sk5QMU05Tm16YlZlMVZmMUFweHhzYkdCb1BXNTU5L25oczNiakI1OG1TOUZKWnAwNllSRkJTa0xnMXJ5UHZ2djgvaXhZc0pDZ3JDMk5pNHlJQzd2SkhBVlFnaGhCQVZYbEZCSzFDc0VteVBZdlBtelFiM0d4a1pGVmdaYTh1V0xRWGEvZFBKakdXVnRxUTdJSVFRUWdnaEN2ZWthaEdYQnhLNENpR0VFRUtJTWtFQzF4SlFtdGZCMXVsMEpkMEZJWVFRUWdpREpIRE5KekF3a011WEx4czhscFNVeE1jZmY0eE9wK1BHalJ2cS9nRURCZ0M1c3cxUG5Ub0Z3TzNidDlVMmVlVXpMbDY4U0d4c0xLbXBxVGc2T3BLWmFiZ2F5TEpseThqT3puNWkzNmt3cWFtcERCbzBTQzlRM2I5L1A1TW1UWHJxOXhaQ0NDR0VlQndWYm5KV3UzYnRhTml3SVFCLy9mVVh2L3p5aTNyTTJ0cWF5TWhJR2pkdVhPQzhvMGVQVXE5ZVBaS1NraGd6Wmd5K3ZyNjBhdFZLRFZBWExGakFYMy85eFpJbFN6aDQ4Q0M3ZCs5bStmTGxRTzZTaGY3Ky9vd2FOWXJzN0d3YU5teFlhTzAxblU3SGtTTkg2TlNwRTRDNlZHSm1aaWIzNzk5WFMyTnMyclFKYzNOempoOC9qcWVuNXlOOTl3TUhEbUJtWmdia0Z1cXVYYnMyV3UzLy91M1NxVk1uMXE1ZHkvWHIxL1ZXc3hGQ0NDR0VLQTBxWE9CYXIxNDlkYlVUVjFkWGREb2RQWHIwMEd1VGYvYmVybDI3QU5pOWV6ZnZ2dnN1VmF0V1pkS2tTWnc5ZTFaZGxpMHpNeE90VnN0Ly92TWZqSXlNY0hWMVpmLysvZno5OTk4QS9QSEhIelJ1M0JnN096dm16WnZINjYrL1hxQmY3N3p6RGhZV0ZtUm5aM1A0OEdHV0wxL094WXNYMVpWZ05tL2V6TysvLzg2WFgzNnBkNTY5dmIzZVNoNDZuWTQyYmRwdzRNQUJ6TTNOQy8wNTdOeTVFM3Q3K3dKcmlPZXRDLzdnejZNaTFZZ1RRZ2doUk9sVTRRTFhQSU1IRHdaQXE5VXlmUGh3S2xldXJLNVZ2SDM3ZGxKU1VoZzRjQ0FBaVltSkhEOStuSysrK2twdlBlTjE2OWFSa3BLaXJoMTg2TkFocWxldlRrcEtDZ0NqUm8waU5UV1ZxVk9uQW5ENDhHRjI3dHlKcWFrcFBYdjJKQ1VsaGF5c0xNYU5HMGVqUm8zNDk3Ly9UVlpXbGxvR3c5dmJtNkZEaHhJYkcwdENRZ0phclphZVBYdFNzMmJOUXRjaVRrcEt3c1RFcE1pZzllN2R1NXc4ZVpJNWMrYm9yYTg5ZCs1Y3pwdzVVKzdYT1JaQ0NDRkUyVlJoQTlmOEU2VGVldXN0UHZua0V6cDM3a3g4ZkR4cjFxeGgyYkpsNnZGdDI3YVJrNU9EUnFNaE5UV1ZpSWlJUXEvYnJWczNkdS9lemRXclYvSDM5K2Ztelp1OC9mYmJ1THU3ODhNUFB4QWZIMDk0ZURpMWF0WGkyMisvSlRrNW1UNTkrdENsU3hmNjkrOVA5ZXJWMmJGakI1Y3ZYK2JRb1VQMDZORkRIZlhONCt6c1hPajkvL3JycjRlV3pWaTNiaDBhalVZdlRlRFVxVk9FaG9aaWFXbUpUcWREcTlVU0V4TkQ3ZHExaXl5Q0xJUVFRZ2p4ckZUWXdEWFBkOTk5cDZZTzlPM2JsNVNVRkJSRlllalFvVUJ1MEpvL1VQWDI5aTd5ZXA2ZW5peGV2SmpmZnZ1TmFkT21NV2pRSUpvMWE4YUlFU05vMmJJbHJWdTM1dUxGaTlTcVZZdUxGeS95eGh0dm9OUHBtRFp0R282T2pyejk5dHNjUDM1Y0RSN3paR2RuTTJ2V0xIeDlmZFY5cDA2ZDRzTVBQeXpRQjUxT2g3Mjl2Y0grL2ZERER4dzhlRkJ2MyszYnR4ay9manhlWGw0Y1BYcVUwNmRQazVpWXlJd1pNNWc1YzZZRXJrSUlJWVFvRlNwODRQckJCeC93d1FjZkZIcjgyMisvNVoxMzNsRlgxT2pkdXpjalJvemcrdlhyQmRxR2hvYlN1M2R2OXU3ZHk2aFJvNWczYng1VHAwNmxjK2ZPdEc3ZEdrdExTN1pzMmNMQmd3ZXh0N2ZuMTE5L3hjdkxDNDFHdy92dnYwK2RPblVZT1hJa3ljbkp6SjA3VisvYU9wMk9vMGVQNnUxcjJiS2xYbjRyd05peFkrblVxUk5ObWpTaFpjdVc2anJLZWJadjM4Nm9VYVBVWE5uYnQyL3o4Y2NmRXhjWHg3dnZ2b3VSa1JFQkFRR2twYVh4OWRkZjA3eDU4MGYvWVFvaGhCQkNQRVVWTW5CTlRVM0Z6TXlNcEtRa0lMZWtWV0ppWW9GMm9hR2hkT3pZa1pkZWVrbHZLYmo4YVFRUDBtZzBMRm15aEsrLy9wcHIxNjV4NU1nUmxpeFpBc0NxVmF2bzNMa3ovZnYzcDBHREJ0U3JWNC82OWV1VGxwYkc1Y3VYV2JKa0NmMzc5NmR0Mjdhc1dMR0NrSkFROWJwcGFXa1BuU0RDcmRZY0FBQWdBRWxFUVZSMTdkbzFqaDA3eHJScDAralNwUXRIamh3cFVMMmdlL2Z1bUpxYTh1V1hYeElURTRPUGo0OWVkWVN1WGJzeWI5NDhObXpZb0ZaZkVFSUlJWVFvRFNwYzRGcTNibDB1WDc3TWM4ODlSNzE2OVFDNGRldFdnYnhWSnljbkFGNSsrV1c5L1htVHMzUTZIYmR2MzZabXpacVltSmlveHdjTkdzVHExYXNaTUdBQXdjSEJOR3JVaVAvKzk3OU1tellOS3lzcnRGb3RIVHQyWk02Y09TeFlzQUFBVTFOVGNuSnlpSTJOWmVmT25lemN1Wk1HRFJyd3hSZGZxQlVQOHU1VkdFVlIrT3FycjNCMWRhVmF0V29HMit6ZHU1ZC8vL3ZmNnZiU3BVdHhjM05qeUpBaDdONjlHNEFxVmFyZzV1Ykc2dFdyK2Z6enp4LytBeFZDQ0NHRWVFWXFYT0FhR0JqSW9rV0xPSEhpQlA3Ky9zVStQelEwRkVWUjhQUHp3OExDQWg4Zkh3NGZQb3lGaFlWYUh1dm16WnU4K3VxclRKczJqZDY5ZTdObXpScW1UWnVHVnF0RnA5T1JuSndNb0M1Q1lHUmt4TUNCQXdrSkNXSFRwazBBdUxtNW9kVnExY29HaHc4ZkpqazVtZlQwZEhWZmZvc1hMK2Jtelp2TW1UT24wTDVQblRxVnNMQXdxbGV2RHNEQ2hRc3hOdFovQk02ZVBZdWJteHNmZmZRUjY5YXRZOUNnUWNYK0dRa2hoQkJDUEEwVmJ1V3N5NWN2RXhrWnlkZGZmODBYWDN6QjdkdTNpM1crVHFkajFxeFpORzNhbFBIang2UFJhR2pTcEFtZmYvNDVodzhmQm5KcnhjNllNWU1XTFZvd2I5NDhrcE9UT1h2MkxObloyVXlmUHAzNCtIam16WnVIbjU4ZndjSEJSZDdQM2QyZFgzLzlsYUNnSUZxM2JvMm5weWN1TGk3cThmVDBkR2JNbU1GUFAvM0UxMTkvclpiQnFsU3BrdDUzdTNyMUtpWW1KbXJRQ3FoQmE5N3FXUXNXTE9EVFR6OGxKeWVIQlFzV3NIcjFhdno4L0FwZDVVc0lJWVFRNGxtcVVDT3U1ODZkNDhzdnYyVDI3TmswYmRxVS92MzdxNU9iOHRkbkJkVDgxd2RObno2ZHlNaEk2dGV2ei9idDI4bk96a1pSRkJSRlllTEVpZmo1K1JFWkdjbUpFeWR3Y0hBZ0pDU0UrL2Z2YytqUUlUdzlQVEV6TTJQeDRzV1ltNXN6ZCs1Y0preVlnRmFycFhmdjNseTdkazJ0NFFxNXdlYTZkZXM0ZXZRbzgrYk40K1dYWDJiUG5qMTRlM3V6YU5FaUVoSVM4UFQwcEY2OWVxeFpzMFl2bFdEUW9FRU1IanhZell2Tnlzb3FkQkxhb1VPSFVCU0Y5UFIwZ29LQ3NMQ3dBSElyTG9TSGh4ZTZ5cGNRUWdnaHhMTlVvUUxYeG8wYkV4Z1lxQVptN3U3dUFEejMzSE1GeWtlZFBIbFNiN3R2Mzc0QWpCdzVFZzhQRHl3c0xEQTNOOWNMNmk1ZHVvU0ppUW5HeHNaTW1qUkpEUnByMUtoQjA2Wk5lZlhWVjdHeHNWRm4rcmRyMTQ2Z29DQjFGRFFnSUFCSFIwY2d0OVRWdVhQbnFGV3JGbHUyYkZGSFVydDI3YXJteWpabzBJQ0pFeWZ5eGh0dkZLZ2VNSExrU0VhT0hGbm96eUovQ2tEYnRtMEpEQXlrYmR1MmVtMGFObXlJaDRkSG9kY1FRZ2doaEhpV0tsVGdhbUppb2plUktvK2htcWUydHJaNjIxNWVYZ0RVcVZPbjBPczNhZElFZ0FZTkdoZzgvdUExSVRkb3pwTVh0RUp1cWF2Q3RHblRSdjNjb1VPSFF0c1ZKZi9vcTZtcGFZR2dWUWdoaEJDaXRLbHdPYTVDQ0NHRUVLSnNrc0JWQ0NHRUVFS1VDUks0bG9Db3FLaVM3b0lRUWdnaFJKbFRvWEpjU3d0ZlgxOGlJeU54ZFhWRnA5T2gxUmI4OTBOOGZIeUJSUkdFRUVJSUlTb3lDVnhMMk9yVnF3MnVkSlczY3BjUVFnZ2hoTWdsZ2VzejVPcnFTbng4UENrcEtUZzVPVkd0V2pXR0R4K09rWkZSU1hkTkNDR3dzN01yNlM0SUlVU1JKTWYxR1FvT0RpWWlJZ0lMQ3dzMURXRGx5cFVFQlFVUkZCU0VqWTJOK3Jsang0NGwzRnNoUkVXaEtNcXhrdTZES09CTVNYZEFpTkpJUmx4TGtkMjdkek5wMGlRQVpzeVlVY0s5RVVKVUZOSFIwVkxJV1FoUkpramcrZ3hsWjJkei92eDVNakl5R0RKa0NMZHUzV0x3NE1IcXFsZEpTVW04ODg0N2Fucy9QejlzYkd4S3FydENDQ0dFRUtXS0JLN1BTSFoyTnE2dXJqUnYzaHhqWTJObXpweUpoNGNIUC96d2c1cmo2dVRrUkVoSVNBbjNWQWdoaENoZEpQOWE1SkhBOVJreE5qYm14eDkvQk1EQndZSG5uMytlek14TWpJeU1jSE56QTNKSFhQTSsxNjlmbndVTEZwUllmNFVRUW9pU3BpaktNWTFHMCtiaExjVXpWS0w1MXhLNGxwQmJ0MjVScTFZdEFHSmpZL1ZxdHNiSHh6TnMyTENTNnBvUVFnaFJLa2ordFhpUVZCVW9JYWRPbmFKcDA2WWwzUTBoaEJCQ2lESkRSbHlmb2RqWVdMS3lzakExTlNVOFBCd0hCd2RBUDBVQUlDY25wNlM2S0lRUVFnaFJha25nK2d4NWUzdHo4K1pOM252dlBiS3pzOVhWc1N3dExRa0tDbExiU2FxQUVFSUlJVVJCRXJnK1F4czNibFEvSzRxaWxzSEtuOThLVUsxYU5ZS0RnNTlwMzRRUVFnZ2hTanZKY1MwaGVVR3JFRUlJSVlSNE5CSzRDaUdFRUVLSU1rRUNWeUdFRUVJSVVTWkk0Q3FFRUVJSUljb0VDVnlGRUVJSUlVU1pJSUdyRUVJSUlZUW9FeVJ3RlVJSUlZUVFaWUlFcmtJSUlZUVFva3lRQlFpRUVLS0NzN1cxM1FzNGxYUS94UDhvaW5Jc09qcTZiVW4zbzZUSnMxbjZsUFN6S1NPdVFnZ2hKREFvWlRRYVRadVM3a01wSWM5bUtWUFN6NmFNdUFvaGhBRGd4SWtUSmQwRkFkaloyWlYwRjBvZGVUWkxoOUx3Yk1xSXF4QkNDQ0dFS0JNa2NCVkNDQ0dFRUdXQ0JLNUNDQ0VlUzA1T2pzSDlPcDN1R2ZkRUNGRlJTT0FxaEJDaTJIYnYzczJFQ1JNTUh1dmF0V3VoNTEyK2ZKbjU4K2VyUVc5YVdob2RPM1kwMlBidTNidkV4Y1g5NDc2dVhMbVMxTlRVaDdZN2ZmcDBnWDFuejU0bExTM05ZUHVjbkJ3R0RCaEFZbUtpd2VQRGh3OHZYa2VGRUE4bGdhc1FRb2hpZStPTk56aHg0Z1EzYnR3bzFuazdkdXpneG8wYkdCa1pBYUFvU3FHQjRkR2pSM0YzZHljbUprYmRaMmRuaDRPRGcvcmZ3eWFMbkQ5L25wQ1FFTXpNekI3YXQ5R2pSeGZZdDNQblRsYXZYbTJ3L2M2ZE83bHk1UXFlbnA2NHU3dHo3dHc1dmVNM2I5NTg2RDJGRU1ValZRV0VFRUlVbTRXRkJZR0JnZFNyVncrQVhyMTZZV0ppQWtCU1VoS3VycTRBSkNjbjg5VlhYMkZyYTB0cWFpcmJ0MjhuUFQwZEJ3Y0h2ZXZsMzY1VHB3NWJ0bXloWjgrZW1KdWJNM1BtVE5hdFc0ZE9wME9yMVJJWkdhbTJ0YmUzMTd2TzZkT245UUxRMU5SVUtsZXVqS09qWTZIZkpmLzFBTHk5dmJsNjlhcmV2dkR3Y1BWelNFZ0lxYW1wYk4yNmxiQ3dNSzVkdThhQ0JRdG8xS2hSb2ZjUVFqd1pFcmdLSVlRb2x2eEJabXBxS3BzM2J5WTdPNXNkTzNZQTRPVGtSSEJ3TUZsWldmVG8wWU1YWG5nQmdEVnIxdEM1YzJlbVRwMnFkMzZuVHAwS0JJOEFjWEZ4T0RrNTRlam9pRmFySlNJaWdnWU5HdWkxTVRJeUlqRXhFU3NyS3dCZWUrMDE5Vm9uVDU1a3pwdzVyRm16QmxOVDAwSy9qNU5UYnFuUWxKUVVuSnljaUlpSTRQdnZ2eWNwS1lrUFB2Z0FnQU1IRHJCcjF5NENBZ0lBQ0F3TTVQYnQyM2g1ZVhIOStuV3NyS3lZT0hFaUN4WXNvRjI3ZGpSczJKQjc5KzdoNXViRzFhdFhPWHIwYUxGK3hrSUl3OHBGNEZvYTZvb0pJVVJGa1JjWW5qOS9udG16WjlPNGNXT0Q3ZUxqNHhreFlnUTFhdFFBY2lkdEdYb2RiMGg2ZWpxREJ3K21iOSsrREIwNmxFT0hEakZqeGd6R2p4K3YxNjVuejU3MDd0MmJuSndjUHZ2c00zcjE2Z1hrdnFhZk1HRUNtWm1adlBQT093YnZFUllXcGdiRWtCdVE1MzN1M3IwN2t5ZFBKajA5blpTVUZCWXVYTWljT1hQVWMwZVBIazFVVkJUcjE2L0h6YzJOb0tBZzNOemNBSGp1dWVjSUNnckMyZG1ab0tBZ2V2YnMrVWpmV1FqeGNHVTZjRlVVNVZoSnIrQWdDamhUMGgwUVFqeDlmLy85TnhNblRtVEdqQm5zM2J1WGxKUVVOVDBnZjZwQXYzNzlBUGp4eHg4SkNnb2lLQ2pJNFBVZVRCMEEyTGh4STU2ZW5oZ2JHOU9xVlN2R2poMUw5KzdkOWRwTW1US0ZLVk9tNk8yN2R1MGFYbDVleE1YRkZWcTQzczdPRGtWUkN1eGZzMllOSVNFaDZ2YUFBUVBVeno0K1BnQ3NXcldLYXRXcUdieXVFT0xwS3RPQnE2empMSVFRejE1TVRBdytQajdjdlh1WFdiTm1NV0xFQ0twVXFjTEFnUVBSYXJYMDZkTUhBQThQRDJyVnFnV0FpNHNMTGk0dXhiN1hxbFdyTURNenc5emNIRzl2YitiUG40K2xwYVY2UERFeGtaU1VGUGJ0MjRlVmxSWFIwZEdNR3pjT0x5OHZaczZjK1Vpam5YZnUzT0cvLy8wdjZlbnBSRVJFOE8yMzMySnRiVTFrWkNUNzl1M0R6OCt2MFBQYzNkMjVkdTBhN3U3dXBLZW5GL3Y3Q1NHS3Awd0hya0lJSVo0dG5VN0htREZqK095enovanFxNi9Jek15a2VmUG1HQnNiMDdKbFM1WXRXMGFmUG4yNGZ2MDY1OCtmcDBPSERucm41K1dURm1YUG5qMW90YmxGYjY1ZnYwN2x5cFZwM3J3NXk1WXRZL2JzMmF4WXNRTElyVWpRdjM5L2F0U29vZWE0YXJWYTNOM2Q2ZE9uRHpObnppUTBOTlRnUGZKU3pHSmpZM252dmZkbzE2NGRwcWFtdEdyVmlvOCsrZ2pJTGNkVnVYSmxkZlE0VDNCd01BQzFhOWRXVXdYeS9nOXcrL1p0M056YzFCeFhjM1B6Ui9yWkNpRWVUZ0pYSVlRUWoweXIxYko2OVdycTE2L1B3b1VMR1RGaUJLZE9uY0xDd29JWFgzeVJLMWV1Y09QR0RaWXRXMGJmdm4wTGxLRktTRWpnMkxGamFqbXNCejM0Q24vZHVuVzBhdFdLNXMyYjg5SkxMMkZ1YnM3UFAvL01tMisreWFaTm03aDE2eGJ6NXMxVDI3ZHMyWktXTFZzKzh2ZXBXYk1tZS9mdVJhdlY0dURnd05peFl4azdkaXl6WnMyaWV2WHFlSGg0QURCKy9IZ2NIUjNWVkFWRlVRb2RjWFYzZDJmMDZORnFqcXNzeUNERWt5T0JxeEJDaUdLcFg3KysrdG5SMFpIang0L3owa3N2QWRDL2YzKzh2YjNKenM1bTh1VEovK2crNmVucC9QTExMNHdiTjA3ZE4zbnlaRDc2NkNPdVhMbkMxcTFiV2JSb2tWNS9IbFRZeEt6ODhrWjM4OFRIeHhNZUhvNnJxeXYzNzkvbndvVUxuRHQzamkrLy9GSnRrNWFXUnVQR2pRMk91T2FmZ0xabnp4N3UzNyt2NXZvS0lmNFpDVnlGRUVMOEkzdjI3S0ZObTl4NXN0YlcxbHk1Y29WMjdkcVJuWjM5ajY0YkZSVkY0OGFOcVZ1M3JyclAzTnljWnMyYXNYejVjbnIzN2syVEprMkt2RWIraVZiNUZWV05wbHExYW9TR2hySnAweVpjWFYzSnpzN0cxOWNYWStQLy9aWDU5OTkvcS9tNytjWEZ4WEgzN2wzaTQrTkpUMC9ud29VTDdObXpSd0pYSVo0UUNWeUZFRUk4dHBzM2J4SVZGY1dISDM3SW5EbHoyTGR2SDJ2V3JHSExsaTMwNmRPSGdRTUgwcnQzYjdVa0ZzRGJiNy85U05mKzZhZWY2Tnk1TTRxaUVCTVR3NjVkdTlpMWF4YzlldlRnaHg5K1lOV3FWWFR2M3AzMjdkdlR2bjE3L3YzdmYrdmQ1MEYzN3R3aEt5dUxtemR2WW1wcXFvNjBwcVdsa1p5Y3JDNmdrSmlZeU9IRGh6bCsvRGlXbHBZNE9Ua3hkKzVjZnYzMVZ6NzY2Q09lZSs0NWpoMDd4aXV2dkFLQWw1ZVh1dXpyd29VTENRc0xvMmJObXJScjF3NXJhMnZxMTYvUDZkT25lZTIxMXg3clp5eUUrQjhKWElVUVFqd1dNek16cmx5NXdxaFJvd2dKQ1NFK1BwNzE2OWRUbzBZTlhuMzFWUTRkT3NTeVpjdDQ0NDAzMUlBeUtDaUlwazJiRm5yTml4Y3Zxdm12enovL1BKMDdkeVlwS1lsNTgrWmhhMnZMeG8wYnFWT25EZ0IrZm41NGVucXljK2RPRGh3NFFOZXVYWXZzYjFSVUZCczJiTURVMUpSUm8wYWgwV2lBM0ZXL1VsSlNjSE56SXp3OG5NOC8vNXdXTFZyUXExY3ZldmJzaWFtcEtjT0hEMmY5K3ZYNCtQaXdkdTFhTGwrK3pNQ0JBOVUrTDEyNmxINzkrdkhxcTY4eWJOZ3dkZEVGZ0NwVnF2RFhYMzlKNENyRUU2QXA2UTRJSVVxL1ZxMWFmYUxWYWhjQ0MwK2VQRG0ycFBzam5peGJXMXNGS0xUbWFVV1RrcEtDaFlXRndXTjV5ODQrVFhscERDZFBuaXl4djZOTHkrKzhQSnVsUzJsNE5wL3ViNThRUWdoUnhoUVd0RUxCaVZ4Q2lHZExmZ09GRUVJOE5ZY1BIeVluSjZla3UxRnN5Y25KSmQwRklZUUJFcmdLSVlSNGFyeTh2RWhOVGYxSDE3aDgrVEx6NTg5WEErQzB0RFE2ZHV4WTVEazZuWTdaczJlVGxaV2w3anQ5K2pTN2R1MTY2UDF5Y25MbzA2Y1B0MjdkZW1qYjI3ZHYwNzE3ZDczdmVPWEtGWVlORy9iUWM0VVF4U2VUczRRUVFoVExzV1BIOFBIeEFYS0RTQ01qSTB4TlRkWGprWkdSeE1mSFU2MWFOYjN6Y25KeWFOT21EVldxVk5IYm41cWFpckd4c2Q0MUFIYnMySUdWbFJVN2R1emd4bzBiNnFRdFJWRklTMHNyc28rblRwM2k5T25UYXFVQXlGM3BhdXJVcVhUcjFrMnZ0RldldkpxdjJkblpKQ1FrOFBISEh4ZG84MkI1clIwN2R0Q3laVXU5MWJIMjc5L1A2NisvWG1UL2hCQ1BSd0pYSVlRUXhkS21UUnNpSXlPNWUvY3VBd1lNWU9YS2xWaGFXcEtXbGthOWV2WEl6TXlrUzVjdWhVNm9pWXlNVkQ4bkp5Zmo3T3pNZ2dVTGFOMjZkWUcycWFtcGJOKytuZlQwZEJ3Y0hQU081ZCt1VTZjT1c3WnNVYmREUWtMbzFhc1h6czdPQmE3WnExY3Y5WE9WS2xYWXVuVXJrRnN1NjhpUkk0Vis3L2J0MjZ1ZmRUb2RYYnQySlNVbEJSTVRFM1VwMjRpSUNIYnQyc1ZmZi8zRjk5OS9yN2Jmc0dFRGpSbzFLdlRhUW9oSEk0R3JFRUtJWXRQcGRFeWZQaDBQRHc4YU5teklvVU9IV0w1OE9hdFhyMzZrOHdjTUdFQktTZ3JwNmVta3BxYnl4UmRmNkIzUEc5bGNzMllOblR0M1p1clVxZXF4MU5SVU9uWHFwQmNBNXhjWEY4ZStmZnZ3OGZGUlY3TjZGRmxaV1VXMno1OTJvQ2dLQ1FrSmFxQ2JrNU5EeDQ0ZE9YbnlKT2JtNW5vQmNPZk9uUTJPOEFvaGlrOStrNFFRUWhUYjFLbFR1WFRwRXUzYXRXUHg0c1hFeGNWeCtmSmx0bTNiOWtqTHJONjRjYVBRd0RQL1NLcE9wOU5iUXZWUjVBWFBGaFlXUkVkSDQrZm5WMmpiK2ZQbnEzVmxUVXhNQ0FvS0tyUnQvaEhYUEhucERYbjV0MkZoWVFYeVc3T3pzL1ZTRm9RUWo2OU1CNjYydHJaN0FhZVM3b2Y0SDBWUmprVkhSN2N0Nlg0SUlaNnVUcDA2MGJoeFk4ek56Zm45OTk4Wk1tUUlibTV1ckYrLy9wRUNWNkRRMGMyOGlVNC8vdmdqUVVGQmhRYVRENllPQUt4ZHU1YWZmLzVaM2JheHNTbDAyZGNIRldmRXRUQyt2cjdxUkRKSFIwY2dONmg5TUg5WENQRjR5blRnaWdTdHBZNUdvMmxUMG4wUVFqeDllY3UyNXVUazRPL3Z6K3pac3dIdzkvY25NelBUNERrNU9UbnFCQ3Znb1FHcGk0c0xMaTR1eGVyWGtpVkxHRDE2TkhQbXpBRjQ2aU91ZWJtdGViUmFMYTZ1cm93Y09aS1hYMzZaNTU1N2p1enNiQWxjaFhoQ3lucmdDc2lLR3FWRjNvb2FRb2p5cjdDSlV0YlcxbXpldk5uZ09abVptVlNxVkVuZGRuVjFOZGp1d2ZKWkR3YUhodXpac3dldFZvdTd1enRXVmxacTRGcmNFZGVpUm9zTmpiaEdSRVFBLzZ1WUFOQ2tTUlA2OWV2SDdObXptVE5uRGprNU9aSXFJTVFUVWk0Q1Z5R0VFTTlXWG41cVhzQ1dQMSsxc0JIWGhJUUVyS3lzQUpnMmJScE5temFsVWFORzZqVk9uRGpCblR0M09IUG1USUh6amgwN3BqZGFtNStkblIyS29nQ28xOC92elRmZnhNek1yTUQrdExRME5hMGdPRGlZalJzM3NuUG5Uc2FNR2NPUFAvN0ltVE5uR0Q5K3ZEcXhhcytlUGZ6NDQ0K1BOQW84ZVBCZzd0NjlTMlptSmxxdFZnTFhNaVk3TzV2VTFGU1NrcEtJajQvbi92MzczTGx6aC9qNCtFSnI5SzVldlpybm4zK2VybDI3UHJWK3BhYW02cFZlcTRna2NCVkNpSExDeHNhbUM1QWRIUjE5Q01ndTZmNDg2TnExYTlTdlh4L0luZFRrN3U1T1dGaVl1c1JxWm1ZbVE0Y09MVkJoNEorNmYvKytYdDVybnJ4WC95a3BLU3hkdXBUdDI3ZXpaY3NXeG93Wmc0dUxDekV4TVd6YnRvMzMzbnVQRVNOR01IYnNXSHg4ZkxDMnRxWmR1M1pGM3RQVTFKVDY5ZXNURnhlbk44cGNVWlgyWnhOeXF6OEFHQnNiWTJ4c2pKbVpHWlVyVjhiUzBwSnExYXBSdFdwVnJLeXNTRXBLd3RMU3NzRDU0ZUhoVEo4K3ZjaDdQT3FieVpkZWVvbE5telp4OU9oUjl1M2J4OTkvLzgybFM1ZW9YcjA2YTlldXBYWHIxdFNwVTBmdm5EdDM3bkRzMkxGSC9MWmxsd1N1UWdoUmZqaHJOSnB4TmpZMmNjQVdJRGdwS2VuZ2hRc1hNcDdrVGU3ZXZjdk5temZWMFNpQUZTdFdjUC8rZlhRNkhSTW1UT0RJa1NQRXhjVUJxQ09XUjQ0YzRiWFhYaU1ySzR2NTgrZmo2ZW1KbFpXVk9pUGYxTlNVcVZPbjR1UGp3M2ZmZmZmTTZwNXUzYnFWenAwN1kyRmhnWW1KQ1ltSmlWaFpXVEZ4NGtRMEdnMVhyMTRsSmlhR3BrMmJFaEFRUUZoWW1CcTRQbXdGci9QbnoxT2pSbzFuOFRWS3UyZnliUDRUeWNuSkhEOSsvSkhiT3prNTZTMW5uSnljakllSFI0RjJSa1pHYWtySmc0SGwzMy8velR2dnZGTmd2MGFqQVhKVGI5cTJiWXVmbngrN2QrOVdjNlVyVjY1TWFHaW8zam1HY3JETEl3bGNoUkNpbk5Gb05EV0FrY0JJS3l1clJCc2JtKzhWUmRsMjU4NmQvVGR2M3Z4bjY2OENmLzc1Snp0MjdLQldyVnJVcWxXTEdUTm1ZRzF0amJXMU5UVnIxZ1JnL1BqeEhEeDRrSll0VzJKbVprWktTZ283ZHV6ZzIyKy9aZG15WmJ6d3dnczRPenVUbVpuSjdkdTNxVnk1TXBEN2wyKy9mdjBZTjI0Y2E5ZXVWVitMNWswR2V4dzZuYzVnN21wZXptclhybDNWZ0tCZnYzNzA3dDFiTHkxQlVSUkdqUnFGc2JFeExWcTBvRVdMRm1yQUVoVVZCZWpudUI0NWNvUnAwNlpScFVvVmJ0MjZ4VWNmZmZUWWZTOXZudmF6K1N3bEpTVTlVcUJyYjIrdmZuNHczVVdyMVJyY24rZkZGMS9reFJkZjVJc3Z2cEFKZnY5UEFsY2hoQ2pmckRRYXpUQ05Sak9zVHAwNktYWHExTm11MCttK1QwdEwyM3YyN05ta3g3bGdwMDZkNk5TcFU1RnQ1czZkUzFaV2xwcGJldTdjT2V6dDdXbmN1REZKU1VuTW5EbVRnSUFBZHU3Y2lZbUpDZTd1N3VxNUhoNGVtSmlZcUNPMVFVRkI2c3gvUXk1ZXZGamdMLzc4cTNDMWE5ZU93TURBQXVkNWUzc0Q4UHp6ejZ2N3ZMeTg4UEx5S3ZLN1FXNmdrWCt4QlNNakk3WnYzNjdlZS9ueTVXUmtaRkN0V3JVQ3IzU0Y2b2svbS8rRVRxY3pXR0l0dnk1ZHV2RDU1NTgvb3g3Qm5EbHppSXFLSWlFaFFaM01HQndjVEhwNk9qMTc5dFJybTMvMHR6elRsSFFIL2dsYlcxc0ZwS3BBYVpHWHUzUHk1TWt5L1Z5SmdteHNiQllEby9OZVg0bHlJVjFSbEZCRlVZSzBXbTBRUFAwL1N6TXpNd3VNR3VWTnFwSm42MzlLdzUrbEpmdzcvOHlmVGNoZHl2allzV084Kys2NytQbjU4ZHBycitrZDkvRHd3TkhSa1FFREJnQzVJNmw1STY1MmRuWlVyVnBWYlp1UWtLRDJPWCs3QjkyOGVaTmV2WG9WK2YwT0hUcUV0N2UzWHB1ZmYvNlpOOTk4VTY5ZGVIajRQM296OFNoS3c3TXBJNjVDaUlkU0ZLViszaXN0VVQ0b2lxTDkvOWUyejJ3NDBOQ3JUZ2xZUzZlUy9KMHZpV2N6TFMxTnJmelFwMDhmMXF4Wnc5eTVjOVhqMGRIUlhMcDBpWVVMRnhvODM5VFVWTTFqaFNlYmIvcnp6eitqMVdvSkNBakF3OE5EcldvUUdCakk5ZXZYOWQ0WXdEOUxxeWtMSkhBVlFoUkg5TW1USjIxTHVoUENNQnNibTdrYWpXWmNFVTNTZ0VoZ2UzWjJkdERwMDZmdkE5amEyaTU2SmgzOGh4SVNFckN3c0ZCVENNUXo4VVIrNTB2N3M1bVVsS1NXVXV2YnR5K2JObTNpNE1HRGRPclVpZFRVVkdiT25JbVhsOWN6TDBVVkZ4Zkh4WXNYc2JTMHhON2VucWxUcDdKOSszYjFIM3gyZG5ZRUJ3Y1htaU5iSHNsdnZ4QkNsR09Lb3FSb05Kb0luVTYzTFNzcmExdE1URXh5U2ZmcGNZU0ZoYkZ5NVVvMmJkcjBTSUhydVhQbitPcXJyMWkxYWhVNm5VNmRCR05uWjFka1RWang3SlNtWi9QeTVjdnF5R1hseXBXWk1XTUdFeWRPWlA3OCtYenp6VGY4NjEvL0tuSnhpc3pNVEwyRk1ncXJaVnhjMzN6ekRjN096cXhjdVpLdVhidmk1T1RFeElrVCtmUFBQOVUyK1JmeWVOVEZOc295Q1Z5RkVLTDhTUVQyS0lxeTllN2R1eUhYcjE5UEsra08vUk4vL1BFSFgzNzVKYWFtcHJpNXVSVTQzcjkvZjk1Ly8zMjlmUkVSRWVxa3FKVXJWMkpwYVZtZ2pTZ1JwZkxaakk2T3BrV0xGdXEyblowZFE0WU00WU1QUHFCcDA2Yk1ueisveVBNZlRCVjRVcXlzck9qVHB3OHJWNjRFY3FzUXpKbzFTNitmTXVJcWhCQ2lyRHFpMCtuNlpHVmw3WXlKaVhreVF6NGw3UHo1ODN6NjZhZlVxbFVMZDNkMyt2YnRxeDdidm4wN216ZHZMbERoUUZFVXdzTENtRGh4SWdESGp4K1hrbFFscjlRK216azVPZXpjdVZOZCtDSXBLWWxObXpheGJ0MDZYRjFkK2VXWFh4ZzllalNEQmcyaVhidDJCa2Y4bi9TaUdYbEdqaHdwZWVBUGtNQlZDQ0hLaWVqbzZHMGwzWWNuNmNTSkUvajYrakpwMGlSYXRXckZoQWtUaUlxS1l2RGd3V3phdEluczdHeVdMMSt1TjVzYjRQRGh3OXk4ZVpQMjdkdVRrSkRBYjcvOXhyUnAwOVIwZ2Z5dmZMMjl2UXZNemhaUFhtbCtOcmRzMlVLTkdqVXdOalptNnRTcFJFUkUwTEpsUzVZdlg4NHJyN3hDUmtZR216ZHZadWJNbWFTbnArUGs1RlNnSk5hRHk3d21KeWRUdVhKbDd0MjdwMDVLTEdyVkxFUEh2dm5tbXdMN2YvLzlkL3o4L1BUMjlldlhUMjg3T0RqNG9kKzVMSlBBVlFnaFJLblVwRWtUL3ZPZi85QzhlWE15TXpNWk5HZ1EvdjcrakJvMWlxcFZxL0xwcDUrcWl3amtsLysxYWxoWUdDNHVMa3laTWdYSURSQkNRa0lxMUt0VlViU09IVHZTdG0xYnpNek1xRldyRm12V3JPSEZGMTlVajFlcVZJa2hRNGJnN3U3T0w3LzhvaTczV2xTdTladzVjemgwNkJCR1JrWnErYXgvVXRJcmI0VzIxMTkvdmR3SHBnOGpnYXNRUW9oU0p5MHRqYU5IajNMMjdGbm16Sm5EcFV1WHNMZTNaL3o0OGVxcjAvRHdjQUlDQWpBeU1xSkJnd1pNbXphTnk1Y3ZxMHZOQXV6WXNhUEFDSlVRK1RWczJGRDluTGNvaFNGR1JrWjA2TkJCM1Q1eTVFaWhiYWRQbi81a092Zi9ac3lZOFVTdlY1Wko0Q3FFRUtMVU1UVTFKVEl5a2hkZWVJRVJJMGJRc21WTHRjNm1uWjBkSjA2Y3dNSEJBWjFPeC9uejV6bC8vand2dlBBQzgrZlBaOUtrU1hoNmVnS3dhTkVpYXRXcVZaSmZSUWp4QkVuZ0tvUVFvdFF4TWpJaUlDQ0FidDI2OGYzMzN4YzQzcTFiTjczdDlldlhBK0RyNjh0enp6Mm43aDg4ZUhDQmMvTXZsVm12WGowMXRVQUlVZnBKNENxRUVLTFUycjE3TnpxZGpqMTc5dENsU3hlTWpJeXdzN05qOSs3ZFhMaHdnWHIxNnVrVmhjOGZ0QUxzMnJWTGI5dk96bzdRMEZESmNSV2lqSkkxSElVUVFwUmE5Ky9meDl2Ym0rRGdZSktUOWV2VEh6dDJqUGZmZjUvUTBOQVM2cDBRNGxtVHdGVUlJVVNwRkI0ZVR2LysvYkcxdFdYQmdnVllXRmh3OWVwVnRhelZnQUVEV0x4NE1jSEJ3WGg0ZUpDUmtWSENQUlpDUEcwVk5uQmR0MjRkaVltSmo5eStmZnYyeGI1SFNrb0tucDZlbkQxNzlwSFB5YzdPVmo5blpHUVVlTTMxcEowN2Q0N0xseTgvMVhzSUljVGpNRE16SXpBd2tHSERodkhUVHovUnRtMWIrdmJ0Uy9mdTNkVTJqUm8xWXNXS0ZRd2FOSWhLbFNxVllHK0ZFTTlDaGN4eHZYcjFLcHMyYmFKWnMyYUZMdU1XR3h0cmNQbTJtSmdZUHY3NFk0UG5hRFFhRGg0OENPU3UzREpqeGd6aTQrTnAzTGd4YytmT1pmdjI3UWJQaTRxS0FuTFhOaDR3WUFDZmZ2b3BiN3p4QnZmdjM4ZlB6dzluWjJlRDU5MjVjNGNlUFhvODlQdm1kL3o0Y2IzdGxTdFgwcWxUSnhvM2JseXM2d2doeE5QbTRPQ2dmbjdublhmbzBhTUhSa1pHNm9ockhxMVdXMkQxcktsVHB4cThwcCtmWDRIemhSQmxSNFVNWEgvNjZTY0dEQmhBdTNidHFGeTVzc0VDMW9WcDBhSUZZOGFNNGZmZmY5ZXJxM2J4NGtWR2pScWxicytiTjQvVHAwK3pldlZxVEUxTitleXp6L2pzczgrS3ZOZWxwYXdBQUNBQVNVUkJWTGFwcVNrelpzekEyOXViZ0lBQWF0ZXVYZVFJUXUzYXRRc0VvZ0ErUGo3Y3UzZVBWYXRXRlRqMjQ0OC9NbS9lUENCM2REY3pNNU5mZnZtRk9YUG1GSHFmeU1qSUl2c3RoQkJQbTBhalVjdGhQWXJldlhzYjNOK3JWNjhuMVNVaFJBbW9jSUZyVGs0TzRlSGhiTnEwQ1lDMWE5Y2FiT2ZrNUFUQTVNbVQrZlhYWDhuTXpGUkhQdjM4L0FnTEM5TnIvK2VmZjlLOGVYTWdkODNpbzBlUDh1MjMzeElWRlVXdFdyVUtqQVlVNXBWWFhtSFpzbVUwYk5pUW1KZ1lxbFdyVnF6dmQvandZU0lpSWd3R3JRQXVMaTY0dUxnQU1HWEtGT3JYcjgvSWtTT0xkUThoaEJCQ2lKSlE0UUxYc0xBdzd0MjdSNlZLbGRpL2Z6OUxsaXdwc3YyWFgzN0o0Y09IOGZMeVV2Tk5FeE1UT1gvK1BGbFpXZW9Jd0xGang5UTFoWnMzYjQ2bnB5ZUppWW5NblR1M3lOSE1QSEZ4Y2J6MTFsc0Y5aXVLZ3IyOXZkNCtuVTdIdG0zYmVPR0ZGL1QySnlRazRPL3Z6MXR2dlVYTGxpMkx2Ti9wMDZlNWVmTW1RNGNPVllQMC9OTFQwOG5JeUNBb0tJaW1UWnMrdFA5Q0NDR0VFRTliaFFwYzA5TFNXTEZpaGJydDZPaUlvNk9qd2JZQkFRSHE1MzM3OXFIUmFQRDA5TVREdzROV3JWclJzR0ZEZnZ2dE4renQ3Y25LeWlJcUtvcmh3NGNENE9ibVJscGFHaU5Iam1URWlCSFkyOXVyNnd6bjc0dVptWm02SFJVVlZlQzEvK3paczlGcXRRVlNERHAwNklDcHFhbmVQcDFPaDYrdkw1VXFWZUtubjM1aTNMaHhIRHg0a0M1ZHVxanJLdWRKVFUxbCt2VHBMRnUyakpvMWErcmw4bVpsWmJGbHl4YTJiZHZHa0NGREpQZFZDUEZFZmZEQkJ3d2NPSkN1WGJzKzFmc0VCUVdSbUpqSWh4OStxTzRiTVdJRWl4Y3ZWZ2NjNHVMaXFGR2pobnA4MmJKbGpCZ3hvc0MxbGk5ZnprY2ZmU1M1c1VLVUFoVXFjTjIxYXhldnYvNjZPb0hLM3Q2ZUJnMGFGTnJleWNtSkhUdDJjT1BHRFV4TVRQand3dy94OGZGaDFxeFpkT3ZXalpDUUVPenQ3Zm5wcDU5bzFxeVp1dDV4VmxZV1BqNCtYTHg0a2I1OSsySnFhcXBPd01xVFZ3UzdzRlFBUlZFNGVQQWdFeVpNWVAvKy9iUnYzMTdOZDgzTXpOUUxYQlZGd2QvZm41aVlHRmF2WG8ycnF5dHBhV2tjT0hDQXdNQkFSbzhlall1TEN4cU5CcDFPeC9UcDA3bHk1UW8xYTlZc2NOOTMzMzBYRnhjWE5tN2NxQmRZQ3lIRWszRHIxcTFIWG9KMThlTEZiTnk0c1ZqWFAzTGtDRGR1M0dEdDJyV3NXcldLc0xBdzdPM3RxVjI3TnFkT25VSlJGSDc3N1RlV0wxOU9XbG9hMzMzM0hmL1gzcDNIVlZYdit4OS83ODJnaUdEU2NhZ3NiK1hSdWg0Tk1FWEtnbFJNbTFCTHlxUzBxNWtqVGpsVU9PZFZFNGNjTWhYTGsxYUtVeXFLaVRpYzdGcDZsYXRvSGEwc1NqdzVDNklneUY2L1AvaXhqbHRtQi9iZStucit0ZmRhMzdYV2R5R1A3WnZQL3E3djEyS3hTTXAvV0xVZ3VCNDZkRWpmZmZlZHVuYnRxdm56NTlzRllBQ09jMXNGMXlaTm1xaDU4K1ptY1BYeDhkR3FWYXVLYmQreVpVdDkrZVdYYXRteXBaS1RreFVZR0tpcFU2ZnE3cnZ2MWdNUFBLQU9IVHJvNE1HRG1qZHZua2FOR21VZUZ4VVZaZmRYL0xYWXNXT0hMbDI2cE9iTm0ydmh3b1g2NUpOUE5HdldMRldwVWtVMm0wMlZLMWVXbEY5cG5UUnBraElURXpWMzdselZyVnRYVXY0ME10T21UZE8yYmRzMGVmSmtyVm16UnRIUjBkcTFhNWRxMXF3cER3OFAyV3cyUGZYVVUzYlh6Y3pNMU9MRmk3VjQ4V0p6MjdwMTYrVHI2M3RkOXdNQU5wdE5wMDZkVXUvZXZVdXRYcTVldlZyOSsvZFgvLzc5UzJ4My92eDVoWWFHYXMrZVBaTHlweUVjTVdLRTNubm5IZFdzV1ZPR1llajk5OS9YekprekpVbmR1bldUWVJoNjdiWFg5UGpqajV1aHRVQlNVcEphdFdxbGYvempIM2JURXdKd0RyZFZjQzBJZFFVMmJ0eW9ObTNhS0RjMzE2NEM4SzkvL1V1VEprM1NsaTFiTkhyMGFFVkdScHBQNGpkdTNOaHMxNzE3ZDczNTVwc0tDd3V6RzRjYUVSR2hrSkFRYmR5NDhacjZtWk9Ub3hrelpxaHIxNjV5ZDNmWFcyKzlKVTlQVDhYR3h1cU5OOTZRbEI5TU16SXlOR0xFQ0IwNWNrU3hzYkdxWDc5K29YT0Zob2FxU1pNbWlvbUpVZGV1WGJWNDhXTGRkZGRkV3JGaWhheFdhNkVaQTVvMmJjb3NBZ0J1aWxPblRzbG1zMm5idG0yRmhqdmRLUFBuejFkcWFxb1dMbHlvNmRPbkt5Y25SK2ZPbmRQbXpac2xTUU1HREZCUVVKQWthY2lRSVhyeHhSZmw0K09qNU9Sa1NmbFYxOXExYTJ2VHBrMDZkKzZjMXE1ZEswbDY3cm5uekd1ODlkWmJ4YzVhQU9EbXVxMkM2OVU4UFQyMWFORWk5ZXJWUzlPblQ5Yzk5OXlqZmZ2MmFmTGt5V1lRZmUrOTk0cjhnTTNPenRiaHc0ZGx0VnIxMjIrLzZjU0pFNnBaczZZa0ZhcGlsb2RoR0JvL2ZyeTh2THoweWl1dm1OdmZlT01OR1lhaDMzLy9YWlVyVjVhYm01dE9uandwRHc4UGZmNzU1N3J6emp1TFBhZVBqNC9Hamgycm5qMTc2cDU3N3JubXZnSEE5VGg1OHFSOGZYM0xIVnBidG14cE56WGdwVXVYaXB4blc1SmVmLzExUGYzMDA3cnp6anRWdlhwMWVYcDY2bzgvL3RDQkF3Zms0ZUZoRmpCeWNuSjA1TWdSMWFoUlEzdjI3REVycndNR0RORGF0V3ZsNWVXbDVjdVhTL3IzMEM0M043ZHJ1VzBBTjlCdEhWd2w2ZTY3NzlhNzc3NnJQbjM2cUUyYk5rcEtTdEtISDM1b2ZyQVc5UUg3elRmZktDWW1SblhxMUZGOGZMeG16NTZ0aUlnSTllalJReSsrK0dLeFkwTXZYcnlveXBVcjY4OC8vNVNrUWgrQ1dWbFpHamR1blBidjM2K0ZDeGZLemMxTmhtSG83Tm16OHZYMVZWNWVudGFzV1dPR3p3Y2ZmRkFmZnZoaG1lK1YwQXJBa1RJek01V1JrVkhxU29STGx5NjErNFlzUFQzZEhBb2d5WnpCcFNoMzNubW53c1BEN1o1Zk9IcjBxTDc1NWh1bHBhWHB6VGZmbEdFWTVubnExYXVuUllzV21SWFVvS0FnTFZ1MlRKMDdkNzZtZXdSd2M5MzJ3ZldQUC83UW9VT0hsSnVicTIzYnRxbFNwVXJhdVhPbkRNTXdIN1lxa0pHUm9haW9LUDM2NjYvcTA2ZVBJaUlpWkxGWUZCMGRyZURnWUUyZE9sVy8vdnByc1N1MlRKZ3d3UncrRUJRVVpQZTAvL0hqeC9YbW0yK3FhdFdxNWxkVkJjTER3M1h4NGtWSmtwK2ZuOGFPSFh0RGZ3WTVPVG02ZE9tUzh2THl5alhCTndDVVIxQlFrRjBBTFVwd2NIQ2htVkRLS3lzcnk1eXJXNUw1RGRvWFgzeGhWNmxOU1VtUnhXTFI0NDgvcm9ZTkc1cmJvNk9qeXoySE5vQ0tjVnNIMSs3ZHU1c0QreGNzV0dBT0ZWaTNicDArL2ZSVE5XN2NXSk1uVDVhVVA2YkoxOWRYUFhyMFVPUEdqUXM5ck5TcVZTczk4Y1FUNWwveVV2NVlxNEtIcUNScDdOaXhpbzZPbHB1Ylc2RkticTFhdFJRVkZhV1FrQkM3OEdpeFdKU1VsS1JMbHk3Sk1BejUrUGdVZXBqZ2FwNmVubVZxVStEMDZkT0tqSXlVWVJoNjZhV1hTandPQUc2V25Kd2M1ZVRrWEhkd2xhVEl5RWp6dGMxbWs1VC9JSmNrSFQ1OFdMTm56OWIvL3UvL2F0bXlaWHJtbVdmc2pqMS8vcnk2ZE9saXQrM0tNYTV6NXN6UkF3ODhjTjE5QkZCK3QyVndYYjE2dGFUOE9mdXVyakErOHNnajV1VDlWejVSMnExYk4wa3FOQi9ybGE0T28xZC9uZVh1N2k1MzkrSi81TVhOYStqcDZWbXVNV0U3ZCs0c3RjMlZEMkRkZGRkZFNrcEtLdlA1U3hNWUdHaVUzZ3F1eURBTXlsQzRKcVVORDVEeXgvSlhxVktseUc5K3dzTEN5blc5SlV1V21LK3ZmSGkyZi8vK09uRGdnRHAyN0tneFk4WVVPUU5NM2JwMXpRVm5KTWE0QXM3a3RneXVCUjlVcFgwdFhsTElCRzVIRm9zbDA5RjlnR3NxeXgvVVAvNzRvK0xqNHd0dHQxcXRTa3hNTE5mMWlxcTRTbEtiTm0wVUV4T2pTcFVxNmJQUFBsTlFVSkM1WERjQTUwY3l3dzIzZCsvZWtzY3B3T1g0Ky9zUHNGcXRNeVRkdU5JOGJudm56NStYaDRlSEtsZXVyTXVYTDJ2OSt2V3FWNjllb1haWHJ5cDQ1U0lzUjQ0Y0tmSWJxWUtLcTJFWWF0YXNtYVQ4WWtTYk5tM01HUXFTa3BMMDBFTVAzZEI3QW5CekVWd2RLRFUxVmJ0MzcyWmNLWURiMHJScDA3UnUzVHBKK2VQNTc3dnZQazJZTUtIVTQwYVBIcTNObXpmTDA5TlQyZG5aNnRTcFU3SHQ5dTNiWnk1MjBMWnRXejM3N0xQeThQQlFYbDZlYXRXcVpUYzNkNEYyN2RvVjJuYmxHTmQ3NzcxWDgrZlBMOU05QXJpeENLNE90SHIxYXFXbHBSRmNBZHlXUm84ZXJkR2pSOHRtczhsaXNaVDZVR21CNk9ob0RSNDhXRGFiVFZXclZwVzN0M2VSN2J5OHZIVDU4bVh6TTNiMDZORmxPditWNDFzQk9CZUNhd1ZLU1VsUnYzNzl6UGVabVptcVdyV3FRa0pDaWoyR1Zhd0EzT3BLVy83MWF0N2Uzc1dHVlVubWxGc2pSb3dvMTNtdkhwSUF3UGtRWEN0UW8wYU56Q0Q2N2JmZmF2WHExWXFKaVpHVS8vREE3dDI3emFVSUFRQUFZSzk4ZitiaWhyaDgrYkkrL2ZSVERSczJ6TnlXbloydFBuMzZPTEJYQUFBQXpvMktxd01zV0xCQVhidDJWYzJhTlIzZEZRQXdsYlNVS3VCSS9HNmlBTUcxZ24zLy9mZjY1Sk5QdEh2M2JvMGFOVW83ZHV5dzI5K3laVXZ6OVpWTEV3TEF6V0lZeGk2THhkTE0wZjJBblFPTzdvQXo0SGZUS1RuMGQ1UGdXb0VPSHo2c3VYUG5tcE5oanhzM3p0eDM4ZUpGUGZIRUU0UlZBQlV1T1RtWndmVndTdnh1NG1xTWNhMUF4NDRkVTkrK2ZSM2REUUFBQUpkRXhiVUNoWWFHT3JvTEFBQUFMb3VLS3dBQUFGd0NGVmNIT1h2MnJGNTk5Vlc3YlRWcjFpeTAxQ0FydUFBQUFPUWp1RHBBblRwMVZMMTZkVUlwQUFCQU9UQlV3QUhXckZuajZDNEFBQUM0SENxdUFIQ2JDd3dNVEpMVXN0U0dxRENHWWV4aUtpaWdNQ3F1QUFCQ3E1TmgwbjJnYUZSY0FRQ1NwRDE3OWppNkN4RExtd0lsb2VJS0FBQUFsMEJ3QlFBQWdFc2d1QUlBQU1BbE1NWVZBQUE0SldhOGNENk9udkdDaWlzQUFIQldoRlluNCtnWkw2aTRBZ0FBcDhhTUY4N0JHV2E4b09JS0FBQUFsMEJ3QlFBQWdFc2d1QUlBQU1BbEVGd0JBQURnRWdpdUFBQUFjQWtFVndBQUFMZ0VnaXNBQUFCY0FzRVZBQUFBTG9IZ0NnQUFBSmR3UzZ5YzVRd3JPUUFBQU9EbWN1bUtxMkVZdXh6ZEJ4Unl3TkVkQUFBQXR5YVhycmdtSnljSE9ib1BBQUFBcUJndVhYRUZBQURBN1lQZ0NnQzRiamFiVGZ2MjdkUEpreWVMM1Q5Ly9ueWRPSEdpeUgwZE8zWXM4cmcvLy94VE5wdXQwUGIwOUhRdFhMaFE1ODZkSy9LNEN4Y3VxRisvZnJwdzRVSTU3cUw4YkRhYk5telljRk92QWVEZlhIcW9BQURBT2N5Y09WT2ZmLzY1T25mdXJNR0RCeGZhYjdWYWRkOTk5NmxyMTY2S2pvN1c0NDgvYnU0ekRFT3BxYWxGbm5mMjdObTY1NTU3MUx0M2IzTmJibTZ1Um93WW9lUEhqK3ZNbVRNYU9uUm9vZVBHalJ1bnUrKytXOTdlM2dvUER5KzAvK0xGaTZwYnQ2NWlZMlBWcmwwN25UeDVValZxMUpBazgzVmVYcDQ4UFQzdGpnc0pDYkc3M3FlZmZxcWNuQnhKVXN1V0xWV3JWcTFDMXpwMTZwUVNFeE9MdkQ4QTVVTndCUUJjbDlqWVdHM2V2Rm5MbGkzVHlKRWpGUnNicXg0OWVoUnExN1p0VzkxNzc3M3k5dmJXcTYrK1dxZzZHeFlXWnI0dUNIckRoZzNUeXkrL3JNY2ZmMXlOR3pkV1ptYW1oZzhmTGg4ZkgzMzQ0WWZxMWF1WFpzNmNxWDc5K3NscXpmOFNNU1ltUnFkUG45Yjc3Nzh2U1ZxelpvM2RkWGJzMktIbzZHaDE3OTVka3BTUWtLQ1FrQkFsSkNSSWtscTBhS0dFaEFRbEppYnEvLzd2Lzh5Z3VuSGpScVdrcEpqbjJiWnRtNDRkTzZibzZHaHoyNWRmZmxub3ZxKzhMd0RYaCtBS0FMZ21XVmxabWp4NXN2YnYzNjhGQ3hib3JydnUwa2NmZmFUKy9mc3JOVFZWSTBhTWtMZTN0eVRwcDU5KzB1SERoL1hzczg5S2tyNzQ0Z3Z6UEhsNWVXcldyRm1SVlVsZlgxK05HVE5HMWFwVjArN2R1elYrL0hqNSsvdHIxS2hSY25kMzE2eFpzL1QyMjIrcmQrL2VHalpzbURaczJLRDkrL2ZybzQ4K1VseGNuRnEwYUtHNmRldEt5djlhZjhtU0pmcmlpeTgwZmZwMEJRUUVsSGgvZDkxMWx6WnUzR2krLyttbm4xUy9mbjFKVWxKU2tsSlNVaFFkSGEzMDlIVGRjY2Nka3FUT25UdGZ4MDhVUUdrWTR3b0FLTGZ2di85ZW5UdDNWbVptcHY3Kzk3L3JycnZ1a2lSVnExWk5zYkd4OHZUMDFJc3Z2cWo0K0hqbDVlVXBKeWRITVRFeFdyaHdZYm12RlJRVXBPenNiQTBmUGx3ZE8zYlUzcjE3MWI1OWV6MzY2S042K2VXWGxacWFxaFl0V21qSGpoMEtDd3ZUdkhuemxKYVdwaVZMbHNqUHowK1N0SGZ2WG5YdjNsMGJOMjZVMVdyVnp6Ly9yTHk4UFBNYUZ5OWVWRVJFaENJaUluVHAwaVZKMG4vOHgzL29sMTkrTWR1a3BLVG9iMy83bXlTcFdiTm1Hamh3b0g3NDRRZTkrKzY3MS94ekJGQStMbDF4RFF3TVRKTFUwdEg5d0w4WmhyR0xhY3FBVzl1VUtWTzBkZXRXUGZIRUU5cXlaVXV4RDFaMTZkSkZDeGN1VkhKeXNrYU9IS21QUC81WVE0Y09WWWNPSGN4QVdaS0ZDeGZxczg4K1UwNU9qbmJ1M0ttRWhBUlZxbFJKM2JwMWs1VC9sWDU4Zkh5aDQ3S3lzdlRlZSs5cCtQRGgycnAxcTlhc1dhUDA5SFQxNnRWTHJWdTMxdSsvLzY0cFU2Ym9peSsrMElBQkF4UWFHcW9xVmFvb0xpN09QSzhrVmExYVZlN3U3anB6NW95cVZLbWlvMGVQNm9FSEhwQWsrZmo0S0NNalErKzg4NDQ1SkVGaXFBQndzN2wwY0JXaDFlbFlMSlptanU0RGdKdXJXN2R1R2pCZ2dEdzlQZlhPTysrVTJQYjExMTgzSDE1cTBLQ0JWcTVjcWZUMDlDTEQzTlhiRWhNVDFiMTdkd1VIQjB1U2V2ZnViVGNyUVhaMnRwNTc3am56ZlVGMWQ4U0lFZnIxMTE4VkVoS2kyYk5ucTJmUG5tcldySmtzRm9zazZiNzc3dE9zV2JPMGFkTW0vZnJycndvTkRUVXJycExNaXF1VVgrM2R2bjI3Zkh4ODFMeDVjL01jRnk5ZTFLQkJnM1Q4K0hFMWJ0eFlIVHQybEllSFI1RWgzbXExNnZ6NTgvTHg4U254WndXZ2RLNGVYQ1ZKZS9ic2NYUVhJSmJlQlc0WEJVL2Z0MnhaZXUxZ3k1WXRxbHk1c3ZrK05qWldFUkVSNW5qVzQ4ZVA2NldYWHRMY3VYUFZyRm5KZi9kKzhza24rdW1ubi9UTEw3K29iZHUyYXRHaWhWYXRXcVVOR3phb2ZmdjJrcVQzM250UG5wNmVzbHF0c2xnc2F0U29rY2FQSDEvc09SY3ZYaXhKUlZaY3Bmd0h5aVpPbkNodmIyLzE3ZHZYM0Q1aHdnUTFiOTVjaHc0ZGtpU3RXcldxeVBNSEJ3ZHI1ODZkSmQ0WGdMSzdKWUlyQUtEaXBhZW5hOWV1WFhKemN5dTByK0NCcXlzZFAzNWNpeGN2VnRldVhjMXRreWRQVnFkT25kU3NXVFB0MnJWTEhoNGV4VDQwbFpHUm9lSERoNnRQbno3bU5uZDNkNjFidDA1MzNIR0hRa05EMWJwMWF6MzU1SlBtZEZ1aG9hRUtEUTAxMjRlRWhHajc5dTJsM3R2ZXZYdDE4ZUpGdFdqUlFsNWVYc3JMeTVPL3Y3KzV2MXUzYnFwWHI1NysvdmUvUzFLeHd5VnljM1BWc1dOSCtmcjZhdEdpUmFWZUYwREpDSzRBY0lzSUNBaG9KZWx5Y25MeXQ1SXVPN28vVjl1NmRhdUNnNE5WcFVvVlNkSlhYMzJsakl3TXM1SlpxVklsalJ3NVVrdVhMalhiRkRoMzdwejY5dTJyWjU5OVZrRkJRVXBQVDVlYm01dXNWcXZHamgycnFLZ29QZmJZWTJyZHVuVzUrcFNabWFrTkd6WW9PenRiZmZyMDBaRWpSNVNkbmEzUFAvOWNBUUVCdXUrKyszVDA2RkZ6ckd2QjJOeS8vdld2ZHVkWnRXcVZKazZjcUlpSUNEMzQ0SVBtOXVEZzRHS3JzUURLaitBS0FMZU9kaGFMWlVoQVFNQVpTY3NrclRwLy92dzNQLy84ODZYU0Rxd0lYMy85dFY1NjZTVkorZU5YUC92c004MmRPMWZwNmVuS3lNaVFZUmlxWExteXBrK2ZydmZlZTA4WExselFSeDk5cEx5OFBPM1lzVU92dmZhYTJyWnRxNTQ5ZStxbm4zN1MwMDgvTFVtcVU2ZU94bzhmWDJpeGdMTEl5OHRUYW1xcW9xT2pWYjkrZlQzd3dBTjY2cW1uTkhYcVZQMzIyMi9xMWF1WCt2WHJwL1QwZEEwWU1FQno1c3lScjY5dmtlZDY2S0dIOU82Nzcycng0c1hYMUJjQXBTTzRBc0F0eG1LeCtFbnFMYW0zcjY5dlJrQkF3QXJETUZhZU9IRmkyN0ZqeHk3ZXlHdTFiZHUyVE8zUzB0TDB3dzgvNk1rbm41UWsvZmQvLzdleXNyTDArdXV2eTgvUFQ5V3JWMWYxNnRYMTZLT1BhdVhLbFhyNjZhZjF5eSsvNk55NWMxcStmTGtXTGx5b1BYdjJhUHIwNlRJTVErN3U3dHF5WllzMmI5NnN2THc4NWVYbEtTUWtSQk1tVExDNzd0V3JabVZuWjl0dHExV3JsdWJQbjErb3YvSHg4Wm95WllwNjl1eXA1NTkvWHBKMCtQQmhkZTNhVlI5Ly9IR1JLMlIxNk5CQmx5NWRVbloydHF4V3E5TFMwdXpHOXdLNGZnUlhBTGkxK1Zvc2x2K3lXQ3ovVmJ0MjdRdTFhOWYreW1henJjakt5a282ZE9qUStlczVjYk5telRSbnpoeHp4YW9yMld3MlJVVkZtZSs5dkx3MGF0UW84OG42ZGV2V3lkdmIyM3hLLzByMTZ0WFRYLzd5Ri9uNysrdmxsMStXbEwrRWExSFhNQXhEaG1GSWtsMC9ubm5tR1VtRlY4MHFpenAxNmlndExVM3Z2dnV1V2RXVnBOR2pSeXN1THM1OE9LMG9yN3p5aW1iTm1xVzR1RGk1dTdzck1qS3kzTmNIVUx6Q254Z3VKREF3MEpDWVZjQlpGTXdxc0hmdlhwZit2VUpoL3Y3K0E2eFc2d3hIOXdNM1ZMWmhHUEdHWWNSWnJkWTRpYy9TYTVHV2xxWjc3cm5uaHA3VG1XWm9NUXpqUkhKeWN1SHljZ1hoLzNubjRnei96N055Rm9CU1dTeVd3NUp5SE4wUDNEaUdZVmd0Rm91ZnhXS3A3ZWkrdUxJYkhWcWRqY1ZpdVMxelFtcHFxcVpQbjE1cXV3c1hMcWhQbno3bXRHZzNRMFpHaGpJeU1pUkp5NWN2TDdLTllSaGF0bXpaVGV1RE0yR29BSUJTSlNjbkowaXE1T2grb0dRQkFRRXhGb3RsU0FsTnNpUnRsL1RWNWN1WDQxSlNVczVLVW1CZzRNd0s2YUNEWkdabXFtclZxbzd1UnJrNXNxcmw3KysveW1xMWRwRDB4NDA0bjdQUGVIRzFEUnMyS0QwOXZjUTJobUZvM0xoeE9uZnVuTzYvLzM3RnhNVG9xNisrS3JMdGpoMDdORzNhTkNVbUp1ckNoUXZ5OVBTVWg0ZUhHalZxcEMxYnRzamIyOXRzVy9EN1dqQnQyOGNmZjZ5YU5XdXFXN2R1K3VDREQ5U3BVeWV6YldSa3BKWXNXU0tiemFZUFB2akFIRnB6S3lPNEFzQXR6RENNQ3hhTFpZdk5abHVabTV1Nzh1REJnNW1PN2xONTJXdzJ4Y1RFYU5DZ1FmTHc4SkFrcGFTazZPalJvMnJYcmwySngrYmw1YWxEaHc1YXZIaXhhdGVtdU94QVRqM2pSY0c4dzlXcVZiUGJmdlVpRytucDZlYXdoYWxUcHlvbEpVV0xGaTJTcDZlbjNuNzdiYjM5OXR2RlhtUHc0TUVhT0hDZ25uenlTVTJlUE5uODJyMWx5NVphdTNhdCtjZFZjSEN3R1ZwemNuS1VtSmdvbTgybVpjdVd5V2F6bWIvekNRa0pON1hTNjZ3SXJnQnc2OG1RdE5rd2pPVW5UNTVjYy9UbzBTeEhkK2g2N051M1R5a3BLV1pvbGFTYU5XdHE1TWlSQ2dzTGs3dDc0Zi9LQ21ZT3VIejVzdExUMC9YV1cyOFZhbk10RDI3aCtsVGtqQmZYWXN1V0xjWHV1M0pSamZIangrdjc3Ny9YZ2dVTHRHUEhEdFdvVVVOUFBQRkVxZWYvOGNjZlZhbFNKYnZGTEVxeVlzVUtQZkhFRXhvMWFwUWtxV25UcGtwSVNDalRzYmNxZ2lzQTNEcDIybXkyRHJtNXVSc09Iang0eTR4SlhyTm1qWjUvL3ZraXE2c0ZVMVZKVXRXcVZjMHhnQ2RPbkNoeHFkWGc0T0FiMzFHVTEwMmI4ZUptYTlDZ2dmcjA2YU9NakF6RnhNUm95cFFwWlRwdTI3WnRDZzhQTDdUYVhGR3phMGpTd3c4L2JLNENoM3dFVndDNFJTUW5KNjkwZEI5dXRETm56bWpyMXEwYU9uU29JaUlpeW54Y2JtNXVpZTF6YzNOdlJQZHVCd0VGVC9iZlpONlN1bGl0MWk3ZTN0N1pBUUVCOFlaaHhGWEFkZTJFaFlXVnFWMUVSSVN5c3JMVXUzZHY5ZXJWUzAyYk5sV0xGaTNzMm1SbFpjbkx5OHQ4djMzN2RzWEh4OHZOelUyYk5tMVNYbDZlV1QwdExyaE9talJKRnk1Y01OL2JiRFk5OTl4ejViMnRXd3JCRlFEZ3RCWXRXaVJKOHZiMlZuSnlzc2FNR1ZOczIyblRwcG5MclhwNGVDZ3VydmpjUThXMVpCYUw1WVNqcmwwdzQ0V2tDaCtVbkppWVdPeStLNGNLNU9ibWF1alFvZnJsbDEvMDBrc3Z5ZFBUVXp0MjdMQnIzNlJKRThYSHgrdU9PKzZRbEQ5MzhZa1RKOHd4c3UzYXRWTklTSWd5TXpQdHZrM0l5Y2xSU0VpSVFrTkRDODBVMExScFU4WEh4OXU5djkwUVhBRUFUaWsxTlZXYk5tMHkzd2NFQkpSNVhDb1YxK3RqR01hUC83OEtPR1B2M3IyRHJ2ZDh0OXFNRjFGUlVmTHo4eXZYTWV2WHIxZVZLbFhzdG0zZHVsV1BQZmFZK1RDV1pQOXdscFEvWGpzdkwwK1NmY1YxN2RxMTE5cDlsMFp3QlFBNHBmWHIxNnRmdjM3bStFRXFycmNXWjV6eG9qeERCVUpDUXJSeDQ4WXluM3ZhdEdtRi9wZzZmZnEwcWxldlh1Sng1ODZkTTROc1FjVzFaY3VXNW9weHR4dUNLd0RBS1VWR1JzclgxOWNNcnVXdHVCYk1MRkRjZmppRVU4OTRVZGFoQWs4OTlWUzV6MzExdFZXUy92blBmK3B2Zi90YnVjOVZZUGZ1M2RkOHJLc2l1QUlBbkpLdnIyK2hiVzNhdExGNzRLVkFWbGFXT2F4ZzFhcFYrdUtMTDdSaHd3WU5IRGhRYTlldTFZRURCelJzMkRCejZxek5temRyN2RxMWV1R0ZGMjd1VGFEQUxUbmp4ZFV1WHJ5b3lwVXI2ODgvLzVTa1FyTUhTREsvNnE5VnE1YVNrcExLSFlKdE5wdnk4dkprdGY1N1ViUGZmdnRObnA2ZTE5RnoxMEZ3QlFDNGpMTm56OXFOZXkxUThOWC9oUXNYTkhmdVhIMzExVmRhdG15WkJnNGNxQmRlZUVFSER4N1V5cFVyOWZMTEw2dFhyMTRhTkdpUWhnNGRxanZ2dkpQcGhpcUFxOHg0VWRhaEFzV1pNR0dDT1h3Z0tDaElQajQrZHZ0cjFxeXBUejc1UkpLVWxwYW1RWU1HYWVUSWtTV2U4K281WDRjTUdhTGc0R0JaTEJaMTZ0UkpSNDRja1llSHgyMnhhcFpFY0FVQTNFS1dMMSt1cDU1NlN0N2Uzdkx3OEZCR1JvWjhmWDAxWXNRSVdTd1dwYWFtNnVEQmczcnd3UWMxY2VKRXJWKy9udUFLV1N3V05XblNSUFBuenkrMmpjMW1VNjlldmV5MnpaOC9YNVVyVnpiZmp4MDdWdEhSMFhKemN5dXlBbG9RV2lVcE96dGJvMGVQTGxTVnZUbzhmL2poaDNidnAwK2ZicjVldm55NWJEYWJMQlpMc1ZOcTNXb0lyZ0FBbDJHejJZb2N1MW93WnJWMTY5Wm1ZT2pVcVpQYXQyOXZGd3dNdzFEZnZuM2w3dTZ1aGcwYnFtSERoaFhUY1RnMXE5VmFZbWd0cmszQnNxMEYzTjNkaTF6SnJTZ0ZEeEplYmR5NGNjVWVVOVNZMWl1SEROd09DSzRBQUtmMjZLT1BtcStiTjIrdU9YUG1GR29URlJVbFNhcFRwNDY1clgvLy91cmZ2Ly9ON3lDQUNuTjd4WFFBZ011Wk9uV3ErYnFvMENwSk0yYzY1WFNmQUc0d2dpc0FBQUJjQXNFVkFBQUFMb0hnQ2dBQUFKZEFjQVVBQUlCTElMZ0NBQURBSlJCY3I4SGx5NWVWa0pDZ2pJeU1jaDAzZGVwVVpXWm1sdGpHWnJQcGd3OCtzRnRIT3lVbFJRa0pDU1VlMTY1ZE83djNTNWN1MWV1dnY2Njh2THh5OVJFQUFNQlpFVnl2d1lJRkN6UnExQ2g5OXRsblpUN0dNQXd0VzdhczFJbUo5KzNicDVTVUZIbDRlSmpiYXRhc3FYbno1dW55NWN0bHZ0YUtGU3VVbXBxcThQQndQZmZjYzVvMWExYVord29BQU9DTVdJQ2duUDd4ajM5b3hZb1ZpbzJOMVpBaFF4UVlHS2pISG51czFPUE9uajJycWxXcjJpME5WNVExYTlibytlZWZMMVJCbGFUbm4zL2VmRjIxYWxYVnExZFBodzRka2lTZFBuMWFIVHQybENUMTd0MWJQWHIwVU51MmJaV1hsNmNPSFRvb01EQ3dQTGNKQUFEZ2RBaXU1ZkR0dDk5cTVNaVJtalJwa2g1NTVCR05IejllSTBhTTBLUkpreFFjSEZ6aXNZY1BIMVpXVnBZdVhicWtTcFVxRmRubXpKa3oycnAxcTRZT0hhcUlpSWh5OWExZHUzWmF0V3FWY25OejlkRkhIMm5BMzNRZDZ3QUFEUlJKUkVGVWdBR1NwSVNFQkRWcTFJaTF1QUVBZ01zanVKYlIwcVZMTldmT0hJMGZQOTRNcWNIQndSbzdkcXlHRFJ1bTExNTdUVDE2OUNoMnplQjkrL1lwSnlkSDMzMzNuVUpDUW9wc3MyalJJa21TdDdlM2twT1ROV2JNbUdMN00yM2FORDM0NElNS0NncFMzYnAxZGZyMGFVVkVST2pTcFV2S3pNeFVZbUtpWGZ1bVRac1d1Y1l4QUFDQXF5QzRsaUl0TFUyVEprM1NUei85cEk4Ly9sZ05HemJVdVhQbjFLcFZLeVVsSlNrME5GUUxGaXpRMEtGRHRXSERCdlhyMTArdFc3Y3VkSjd0MjdjclBEeGM2OWV2THpLNHBxYW1hdE9tVGViN2dJQUFyVm16cHRUKzFhaFJRM0Z4Y1dyWHJwM2k0dUlVSGg0dVQwOVB4Y2ZIUzVLbVQ1K3VRWU1HS1N3czdEcCtDZ0FBQUk1SGNDM0ZzbVhMVksxYU5jWEZ4Y25YMTdmSU5nODk5SkRpNHVJVUd4dXJpeGN2RnRwLzhPQkJIVHQyVFBQbXpkTkxMNzJrdExRMDNYUFBQWFp0MXE5ZnIzNzkrbW5LbENtU1ZPYUthMmsyYnR5b1FZTUdsZG9PQUFEQTJSRmNTekZ3NE1CaXYvNi9rcGVYbC9yMzcxL2t2Z1VMRmlnOFBGdytQajVxMzc2OVpzK2VyWWtUSjlxMWlZeU1sSyt2cnhsY3kxcHhQWG55cEY1NDRRVnpxTURWTEJaTHFlY0FBQUJ3QlFUWFVwUWx0SllrTVRGUnljbkpHalZxbEtUOGdOcStmWHR0M3J6WmJraEJVZFhjTm0zYXlNdkxxOUQyckt3c2MxaEJRYVgzMHFWTEdqbHlwS3BWcTZhMzNucExVdjZjc05mYmZ3QUFBR2RCY0wySkRoMDZwSEhqeG1uWXNHSHk4L09USlBuNCtHajQ4T0VhTTJhTS9QejhTcHltNnV6WnMzYmpYZ3RjT1lQQjFxMWJKVWw1ZVhsYXNtU0pIbjc0WVhNODY2NWR1K1RyNjZ1Y25CeTFhZFBtUnQ0YUFBQkFoYU1jZDVQczNyMWJQWHYyVkhoNHVOMzhxMUorSmJWVHAwN3EyN2V2VnF4WUljTXdydWthYytmTzFUZmZmS09SSTBmS3c4TkRreVpOVXExYXRUUjQ4R0Q5OGNjZm1qRmpob0tDZ3RTalJ3KzkrdXFyTitLMkFBQUFISWFLNjAyd2ZQbHlmZkRCQityYXRhdjY5ZXRYWkpzQkF3Ykl5OHRMa3lkUFZucDZ1cnAzNzE2b2pjMW1VM2g0ZUtIdEJjdkJwcWVuYTlhc1dmTDA5SlNVUDU2MVdiTm1takpsaXZidjM2K3hZOGVxUVlNRyt1Njc3OVM3ZDI5Tm5EaFJEUnMydklGM0NnQUFVSEVJcnRmQWFyV3FUcDA2eFk0ZkRRME4xYjMzM3F2bXpadVhlSjZlUFh1cVJZc1crdXRmLzJwdWUvVFJSODNYelpzMzE1dzVjd29kRnhVVkpVa2FNV0tFdWUzRkYxK1VKSGw2ZXNyZjMxK0RCdytXbTV1YmVaNnBVNmVxUm8wYVpieERBQUFBNStQU2o1d0hCZ1lha3JSbnp4NUhkd1dTbWpScElrbmF1M2V2Uy85ZUFiZWJnczlTT0JkSGZwYjYrL3NQc0ZxdE15VE4yTHQzcjhQbVZPVC9lZWZpRFAvUE04WVZBRzV6aG1Ic2NuUWZVTWdCUjNjQWNFWU1GUUNBMjF4eWNuS1FvL3NBQUdWQnhSVUFBQUF1Z2VBS0FBQUFsMEJ3QlFBQWdFdGdqQ3NBQUhCcUJVK3pBMVJjQVFDQVUyTEdDNmZrMEJrdnFMZ0NBQUNueEl3WHVCb1ZWd0FBQUxnRWdpc0FBQUJjQXNFVkFBQUFMb0hnQ2dBQUFKZEFjQVVBQUlCTElMZ0NBQURBSlJCY0FRQUE0QklJcmdBQUFIQUpCRmNBQUFDNEJJSXJBQUFBWEFMQkZRQUFBQzZCNEFvQUFBQ1g0TzdvRGdBQUFCUWxNREF3U1ZKTFIvY0QvMllZeHE3azVPUWdSMTJmaWlzQUFIQldoRlluWTdGWW1qbnkrbFJjQVFDQVU5dXpaNCtqdXdCSlRabzBjWFFYcUxnQ0FBREFOUkJjQVFBQTRCSUlyZ0FBQUhBSnQ4UVlWMmNZY3dFQUFJQ2J5NlVycm9aaDdISjBIMURJQVVkM0FBQUEzSnBjdXVMcXlIbkVBQUFBVUxGY3V1SUtBQUNBMndmQkZRQUFBQzZCNEFvQUFBQ1hRSEFGQUFDQVN5QzRBZ0FBd0NVUVhBRUFBT0FTQ0s0QUFBQndDUVJYQUFBQXVBU0NLd0FBQUZ3Q3dSVUFBQUF1Z2VBS0FBQUFsMEJ3QlFBQWdFc2d1QUlBQU1BbEVGd0JBQURnRWdpdUFBQUFjQWtFVndBQUFMZ0VnaXNBQUFCY0FzRVZBQUFBTG9IZ0NnQUFBSmRBY0FVQUFJQkxJTGdDQUFEQUpSQmNBUUFBcmtGcWFxcUdEQmtpU1RweDRvUTZkKzVjNmpHclY2OVdXbHJhRGJuK0w3LzhvdEdqUjhzd2pCdHlQbGZnN3VnT0FBQ0FXMXRBUUVBclNaZVRrNU8vbFhUWjBmMjVXcE1tVGNyVXJuNzkrdnJ5eXkvTjk1czNiNWFmbjU4a0tURXhVUTgvL0hDSng1ODVjMGF6WjgvV3FsV3JkT3JVS1VWRVJOanROd3hER1JrWjJyTm5qeVRwaHg5KzBMQmh3eVJKV1ZsWmF0dTJyWVlPSFNwSnN0bHNtalJwa280ZVBhcHZ2dmxHVHo3NVpObHUxc1VSWEFFQXdNM1d6bUt4REFrSUNEZ2phWm1rVmVmUG4vL201NTkvdnVUb2prblNybDI3N043LzYxLy9Vbmg0ZUtIdEZvdkZmRzBZaHRhdFc2Y3hZOGJJWnJOcHhZb1ZPbnYyckhidTNGbm8vR0ZoWVJvOGVMQVdMVnFrVjE1NVJkV3FWWk1rYmRteXhhN2RqQmt6ZFByMGFmUDlmLzduZjJyS2xDbnk4L1BULy96UC8ralVxVlBtdm5uejVzbkx5MHNMRml4UVZGU1VHalZxcE9yVnExLzdEOEZGRUZ3QkFFQ0ZzRmdzZnBKNlMrcnQ2K3ViRVJBUXNNSXdqSlVuVHB6WWR1ellzWXVPNnBlYm01dmRlNnZWV3VUMksrM2N1Vk5wYVdueTkvZlgrdlhyZGVlZGQycjE2dFZxMnJTcGR1L2VYYWg5V2xxYXRtL2ZycVZMbDJybXpKbHEwYUtGQWdNREplVlhUK2ZNbWFPa3BDUjkvdm5uZHNjdFhicFV6ei8vdk02ZVBhczc3cmhEa3JSNDhXSWxKaVpxMGFKRjh2WDFWYytlUFRWdzRFRE5uajFiUGo0KzEvV3pjSGFNY1FVQUFJN2dhN0ZZL3N0cXRhNnZYYnYyaWNEQXdDWCsvdjd0R3pSbzRCTEphLzc4K1pLazgrZlBhOWFzV2VyZnYzK0o3U2RQbnF3K2Zmcm8yTEZqMnJKbGl4bzBhQ0FwdjdvN1lNQUFMVnEwU1BYcTFkUGx5L1lqS1U2ZE9xWHExYXZyM0xsenFseTVzc2FQSDYvVnExZHIzcng1OHZYMWxTUzFiZHRXWVdGaGV2MzExL1hubjMvZWhMdDFIbFJjQVFCQWNRWUdCZ1lPcklEcmVFdnFZclZhdTNoN2UyY0hCQVRFRzRZUlZ3SFh2U1pmZi8yMXNyS3lKRWw1ZVhtS2pJelVJNDg4WXU1djE2NmRYZnNGQ3hib3lKRWptak5uams2Y09LR0ZDeGZxekprem1qOS92dGF1WGF1bm4zNWE4Zkh4MnI1OXU5NTQ0dzExN3R4WkVSRVJzbHF0T24zNnRQejgvSFQyN0ZuNStmbnBMMy81aTRZUEg2NDMzbmlqVUwrR0RSdW1HalZxM055YmR6Q0NLd0FBc0dPeFdBNUx5cEhrV2RIWE5nekQrditIRk5TdTZHdVgxWm8xYS9UbW0yL3FuWGZlMFIxMzNLSEl5RWk3L1FrSkNZV09pWStQMTVRcFUzVC8vZmVyZnYzNmlvbUpVZjM2OWJWMjdWcno2LzFYWG5sRnp6NzdyR0pqWS9YSEgzK29idDI2T24zNnRDSWpJM1h1M0RudDJyVkxYMy85dFhKeWNoUWZINi9FeEVUZGQ5OTlhdENnZ1E0ZlBpd3ZMNjhTaHpmY0NnaXVBQURBVG5KeWNvS2tTamZxZkFFQkFURVdpMlZJQ1UyeUpHMlg5TlhseTVmalVsSlN6a3BTWUdEZ3pCdlZoeHVwWjgrZTh2ZjMxenZ2dkZQbVkyYk1tS0hkdTNlclZxMWFtalJwa2pwMDZLQ29xQ2pObVRPblVOdng0OGVyYnQyNmt2Sm5LeWp3ekRQUFNKSzZkT21pMGFOSDY4U0pFenAwNkpBYU5HaWd6ejc3VE04OTk1enV2ZmZlNjd3NzUwWndCUUFBRmM0d2pBc1dpMldMeldaYm1adWJ1L0xnd1lPWmp1NVRXZm43KzVmN21KTW5UNnBodzRheVdDd0tDUW5Sd3c4L2JEZXJRSk1tVGN4cHNLNDhacytlUFRwdzRJQ3FWS2xpYm0vZHVyVTJiZHFrOFBCd2pSa3pScjE2OWRLK2ZmczBac3lZYTc0blYwRndCUUFBRlNWRDBtYkRNSmFmUEhseXpkR2pSN01jM2FHYjRlb3hydSsvLzc0bVRKaGd2di85OTk5MTZ0UXAxYXBWcThUejdOKy9Yd2NPSEZDVEprM1V1SEZqeGNmSFM1TGF0R21qL3YzN2ErREFnYXBldmJxMmJkdW13TUJBdWJ2ZitySHUxcjlEQUFEZ2FEdHRObHVIM056Y0RRY1BIc3h4ZEdkdXRxdkh1T2JtNWlvMk5sWS8vUENEL3ZuUGY2cFdyVnA2KysyM1N3MnVyVnExVXF0V3JTUkp2LzMybXprZDF2MzMzNjhaTTJiSWFyVnE1c3laR2pod29GNSsrZVdiY3pOT2h1QUtBQUJ1cXVUazVKV083a054U2xvMXE2aDk4K2ZQTC9OS1d3VThQRHhVdVhKbGRlblNSWTBhTlpLbnA2ZkN3c0lLdGJ0eVcyeHNyT3JXcmFzbFM1Wm84ZUxGeXNuSjBjQ0JBeFVWRmFValI0N1lIWGY4K0hFZFBueFlWcXZWck1vQ0FBQ2dBZ1VHQmhxQmdZR0dzNW83ZDI2WnRsMHZtODEydzg5NUxRcitQUno1TzJFcHZRa0FBRURGS3doSlZ6KzBCTWNvcURUdjNidlhZZm1SbGJNQUFBRGdFZ2l1QUFBQWNBa0VWd0FBQUxnRWdpc0FBQUJjQXNFVkFBQUFMb0hnQ2dBQUFKZEFjQVVBQUlCTElMZ0NBQURBSlJCY0FRQUE0QklJcmdBQUFIQUpCRmNBQUFDNEJJSXJBQUFBWEFMQkZRQUFBQzZCNEFvQUFBQ1hRSEFGQUFDQVN5QzRBZ0FBd0NVUVhBRUFBT0FTQ0s0QUFBQndDUVJYQUFBQXVBU0NLd0FBQUZ3Q3dSVUFBQUF1Z2VBS0FBQUFsMEJ3QlFBQWdFc2d1QUlBQU1BbEVGd0JBQURnRWdpdUFBQUFjQW51anU0QUFBQkFTWm8wYWVMb0xzQkpVSEVGQUFCT3lUQ01YWTd1QXdvNTRPZ09BQUFBQUFBQUFBQUFBQUFBQUFBQUFBQUFBQUFBQUFBQUFBQUFBQUFBQUFBQUFBQUFBQUFBQUFBQUFBQUFBQUFBQUFBQUFBQUFBQUFBQUFBQUFBQUFBQUFBQUFBQUFBQUFBQUFBQUFBQUFBQUFBQUFBQUFBQUFBQUFBQUFBQUFBQUFBQUFBQUFBQUFBQUFBQUFBQUFBQUFBQUFBQUFBQUFBQUFBQTRKYnovd0JIcWZreS9jSVE5QUFBQUFCSlJVNUVya0pnZ2c9PSIsCgkiVHlwZSIgOiAiZmxvdyIKfQo="/>
    </extobj>
  </extobjs>
</s:customData>
</file>

<file path=customXml/itemProps5.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16796</Words>
  <Application>WPS 演示</Application>
  <PresentationFormat>全屏显示(16:9)</PresentationFormat>
  <Paragraphs>757</Paragraphs>
  <Slides>63</Slides>
  <Notes>3</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63</vt:i4>
      </vt:variant>
    </vt:vector>
  </HeadingPairs>
  <TitlesOfParts>
    <vt:vector size="80" baseType="lpstr">
      <vt:lpstr>Arial</vt:lpstr>
      <vt:lpstr>宋体</vt:lpstr>
      <vt:lpstr>Wingdings</vt:lpstr>
      <vt:lpstr>Calibri Light</vt:lpstr>
      <vt:lpstr>Verdana</vt:lpstr>
      <vt:lpstr>楷体</vt:lpstr>
      <vt:lpstr>书体坊郭沫若字体</vt:lpstr>
      <vt:lpstr>Segoe Print</vt:lpstr>
      <vt:lpstr>仿宋</vt:lpstr>
      <vt:lpstr>Calibri</vt:lpstr>
      <vt:lpstr>微软雅黑</vt:lpstr>
      <vt:lpstr>Arial Unicode MS</vt:lpstr>
      <vt:lpstr>Playfair Display Black</vt:lpstr>
      <vt:lpstr>Symbol</vt:lpstr>
      <vt:lpstr>Helvetica Neue</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张燕琴</cp:lastModifiedBy>
  <cp:revision>383</cp:revision>
  <dcterms:created xsi:type="dcterms:W3CDTF">2022-06-09T07:54:00Z</dcterms:created>
  <dcterms:modified xsi:type="dcterms:W3CDTF">2022-06-22T09:25:00Z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FC390F6F36A540F89C3263F3B7EA8A4E</vt:lpwstr>
  </property>
</Properties>
</file>